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8" r:id="rId11"/>
    <p:sldId id="270" r:id="rId12"/>
    <p:sldId id="271" r:id="rId13"/>
    <p:sldId id="266" r:id="rId14"/>
    <p:sldId id="269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émi Rigal" initials="RR" lastIdx="1" clrIdx="0">
    <p:extLst>
      <p:ext uri="{19B8F6BF-5375-455C-9EA6-DF929625EA0E}">
        <p15:presenceInfo xmlns:p15="http://schemas.microsoft.com/office/powerpoint/2012/main" userId="Rémi Rig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639"/>
    <a:srgbClr val="FFD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1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14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C14A2-DB84-4486-A5FE-99FD760822F0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38157-9ADF-4AAF-BDCE-B0CEB6B459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39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Rémi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731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Vianney</a:t>
            </a:r>
          </a:p>
          <a:p>
            <a:endParaRPr lang="fr-FR" dirty="0"/>
          </a:p>
          <a:p>
            <a:r>
              <a:rPr lang="fr-FR" dirty="0"/>
              <a:t>Noëlie: </a:t>
            </a:r>
            <a:r>
              <a:rPr lang="fr-FR" dirty="0" err="1"/>
              <a:t>Used</a:t>
            </a:r>
            <a:r>
              <a:rPr lang="fr-FR" dirty="0"/>
              <a:t> Tools </a:t>
            </a:r>
            <a:r>
              <a:rPr lang="fr-FR" dirty="0" err="1"/>
              <a:t>presentation</a:t>
            </a:r>
            <a:r>
              <a:rPr lang="fr-FR" dirty="0"/>
              <a:t>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483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Vianney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500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Vianney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370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Noëlie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577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Noëlie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480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Noëlie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17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Noëlie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985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Vianney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230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Vianney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195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Rémi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72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Rémi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273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Noëlie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711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Noëlie</a:t>
            </a:r>
          </a:p>
          <a:p>
            <a:r>
              <a:rPr lang="fr-FR" dirty="0"/>
              <a:t>Transition DD -&gt; </a:t>
            </a:r>
            <a:r>
              <a:rPr lang="fr-FR" dirty="0" err="1"/>
              <a:t>Integration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319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Rémi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23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rgbClr val="C43639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54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14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00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00" y="232123"/>
            <a:ext cx="6293196" cy="587028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3024"/>
            <a:ext cx="7886700" cy="4963939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9000000" y="6714000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9000000" y="6538913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8786250" y="6714000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8786250" y="6538913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8578800" y="6714000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8578800" y="6538913"/>
            <a:ext cx="144000" cy="144000"/>
          </a:xfrm>
          <a:prstGeom prst="rect">
            <a:avLst/>
          </a:prstGeom>
          <a:solidFill>
            <a:srgbClr val="FFD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8365050" y="6721476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>
          <a:xfrm>
            <a:off x="202406" y="819151"/>
            <a:ext cx="7436990" cy="45719"/>
          </a:xfrm>
          <a:prstGeom prst="rect">
            <a:avLst/>
          </a:prstGeom>
          <a:solidFill>
            <a:srgbClr val="C4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>
          <a:xfrm>
            <a:off x="9000000" y="6359989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 userDrawn="1"/>
        </p:nvSpPr>
        <p:spPr>
          <a:xfrm>
            <a:off x="8784100" y="6359989"/>
            <a:ext cx="144000" cy="144000"/>
          </a:xfrm>
          <a:prstGeom prst="rect">
            <a:avLst/>
          </a:prstGeom>
          <a:solidFill>
            <a:srgbClr val="FFD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32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78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27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02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60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14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88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2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09/02/2017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4431" y="185738"/>
            <a:ext cx="992775" cy="684210"/>
          </a:xfrm>
          <a:prstGeom prst="rect">
            <a:avLst/>
          </a:prstGeom>
        </p:spPr>
      </p:pic>
      <p:pic>
        <p:nvPicPr>
          <p:cNvPr id="8" name="Picture 2"/>
          <p:cNvPicPr/>
          <p:nvPr userDrawn="1"/>
        </p:nvPicPr>
        <p:blipFill>
          <a:blip r:embed="rId14"/>
          <a:stretch/>
        </p:blipFill>
        <p:spPr>
          <a:xfrm>
            <a:off x="8013469" y="127549"/>
            <a:ext cx="936100" cy="94479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937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8800" dirty="0"/>
              <a:t>Power </a:t>
            </a:r>
            <a:r>
              <a:rPr lang="fr-FR" sz="8800" dirty="0" err="1"/>
              <a:t>Enjoy</a:t>
            </a:r>
            <a:endParaRPr lang="fr-FR" sz="8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Software Engineering Project</a:t>
            </a:r>
          </a:p>
          <a:p>
            <a:r>
              <a:rPr lang="fr-FR" dirty="0"/>
              <a:t>Oral Discussion</a:t>
            </a:r>
          </a:p>
        </p:txBody>
      </p:sp>
    </p:spTree>
    <p:extLst>
      <p:ext uri="{BB962C8B-B14F-4D97-AF65-F5344CB8AC3E}">
        <p14:creationId xmlns:p14="http://schemas.microsoft.com/office/powerpoint/2010/main" val="29971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Test Case/</a:t>
            </a:r>
            <a:r>
              <a:rPr lang="fr-FR" dirty="0" err="1"/>
              <a:t>Procedure</a:t>
            </a:r>
            <a:r>
              <a:rPr lang="fr-FR" dirty="0"/>
              <a:t> </a:t>
            </a:r>
            <a:r>
              <a:rPr lang="fr-FR" dirty="0" err="1"/>
              <a:t>Examples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60820"/>
              </p:ext>
            </p:extLst>
          </p:nvPr>
        </p:nvGraphicFramePr>
        <p:xfrm>
          <a:off x="628650" y="1384181"/>
          <a:ext cx="7886700" cy="223379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963548">
                  <a:extLst>
                    <a:ext uri="{9D8B030D-6E8A-4147-A177-3AD203B41FA5}">
                      <a16:colId xmlns:a16="http://schemas.microsoft.com/office/drawing/2014/main" val="2188645712"/>
                    </a:ext>
                  </a:extLst>
                </a:gridCol>
                <a:gridCol w="5923152">
                  <a:extLst>
                    <a:ext uri="{9D8B030D-6E8A-4147-A177-3AD203B41FA5}">
                      <a16:colId xmlns:a16="http://schemas.microsoft.com/office/drawing/2014/main" val="3498948020"/>
                    </a:ext>
                  </a:extLst>
                </a:gridCol>
              </a:tblGrid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Test Case identifier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I1T1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4492573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Items tested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DBMS → DataAccess Manager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2691130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Input specifications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DBMS output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7366171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Pass criteria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- The </a:t>
                      </a:r>
                      <a:r>
                        <a:rPr lang="en-GB" sz="1400" dirty="0" err="1">
                          <a:effectLst/>
                        </a:rPr>
                        <a:t>DataAccess</a:t>
                      </a:r>
                      <a:r>
                        <a:rPr lang="en-GB" sz="1400" dirty="0">
                          <a:effectLst/>
                        </a:rPr>
                        <a:t> Manager check that the data coming in and out are valid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9429736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- If the data coming in are valid, check that it calls the right methods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526802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- If the data are not valid, signal an error in the process and check that the error has been caught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3836444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Environmental needs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DBMS driver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5915334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Test Case identifier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I1T1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9784201"/>
                  </a:ext>
                </a:extLst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950758"/>
              </p:ext>
            </p:extLst>
          </p:nvPr>
        </p:nvGraphicFramePr>
        <p:xfrm>
          <a:off x="628650" y="3991125"/>
          <a:ext cx="7886700" cy="199208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963548">
                  <a:extLst>
                    <a:ext uri="{9D8B030D-6E8A-4147-A177-3AD203B41FA5}">
                      <a16:colId xmlns:a16="http://schemas.microsoft.com/office/drawing/2014/main" val="2765281"/>
                    </a:ext>
                  </a:extLst>
                </a:gridCol>
                <a:gridCol w="5923152">
                  <a:extLst>
                    <a:ext uri="{9D8B030D-6E8A-4147-A177-3AD203B41FA5}">
                      <a16:colId xmlns:a16="http://schemas.microsoft.com/office/drawing/2014/main" val="893357130"/>
                    </a:ext>
                  </a:extLst>
                </a:gridCol>
              </a:tblGrid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Test Procedure identifier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TP3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4207624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Item to test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Car Management System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6267238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Purpose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This test will check if the Car Management System :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3634162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- Know the information about rides and reservations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2185067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- Know the current information about every single car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4687672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- Can use those information to signal problems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4667510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- Can share those information with the persons in charge of the cars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7927315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Steps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I1 → I3, I1-I2 → I6, I1-I3 → I4, I1-I4→ I5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8665602"/>
                  </a:ext>
                </a:extLst>
              </a:tr>
            </a:tbl>
          </a:graphicData>
        </a:graphic>
      </p:graphicFrame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32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Cocomo</a:t>
            </a:r>
            <a:r>
              <a:rPr lang="fr-FR" dirty="0"/>
              <a:t> II – </a:t>
            </a:r>
            <a:r>
              <a:rPr lang="fr-FR" dirty="0" err="1"/>
              <a:t>Function</a:t>
            </a:r>
            <a:r>
              <a:rPr lang="fr-FR" dirty="0"/>
              <a:t> Points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434589"/>
              </p:ext>
            </p:extLst>
          </p:nvPr>
        </p:nvGraphicFramePr>
        <p:xfrm>
          <a:off x="628650" y="1682315"/>
          <a:ext cx="7886700" cy="232043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046686">
                  <a:extLst>
                    <a:ext uri="{9D8B030D-6E8A-4147-A177-3AD203B41FA5}">
                      <a16:colId xmlns:a16="http://schemas.microsoft.com/office/drawing/2014/main" val="579331994"/>
                    </a:ext>
                  </a:extLst>
                </a:gridCol>
                <a:gridCol w="779362">
                  <a:extLst>
                    <a:ext uri="{9D8B030D-6E8A-4147-A177-3AD203B41FA5}">
                      <a16:colId xmlns:a16="http://schemas.microsoft.com/office/drawing/2014/main" val="3939103851"/>
                    </a:ext>
                  </a:extLst>
                </a:gridCol>
                <a:gridCol w="779362">
                  <a:extLst>
                    <a:ext uri="{9D8B030D-6E8A-4147-A177-3AD203B41FA5}">
                      <a16:colId xmlns:a16="http://schemas.microsoft.com/office/drawing/2014/main" val="786894499"/>
                    </a:ext>
                  </a:extLst>
                </a:gridCol>
                <a:gridCol w="779362">
                  <a:extLst>
                    <a:ext uri="{9D8B030D-6E8A-4147-A177-3AD203B41FA5}">
                      <a16:colId xmlns:a16="http://schemas.microsoft.com/office/drawing/2014/main" val="3217262962"/>
                    </a:ext>
                  </a:extLst>
                </a:gridCol>
                <a:gridCol w="1501928">
                  <a:extLst>
                    <a:ext uri="{9D8B030D-6E8A-4147-A177-3AD203B41FA5}">
                      <a16:colId xmlns:a16="http://schemas.microsoft.com/office/drawing/2014/main" val="556700606"/>
                    </a:ext>
                  </a:extLst>
                </a:gridCol>
              </a:tblGrid>
              <a:tr h="328319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Software analysis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Total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9643805"/>
                  </a:ext>
                </a:extLst>
              </a:tr>
              <a:tr h="3283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Inputs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37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3458561"/>
                  </a:ext>
                </a:extLst>
              </a:tr>
              <a:tr h="3283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Outputs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19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0518948"/>
                  </a:ext>
                </a:extLst>
              </a:tr>
              <a:tr h="3283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Inquiry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2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14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1197378"/>
                  </a:ext>
                </a:extLst>
              </a:tr>
              <a:tr h="3283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ILF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6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42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669444"/>
                  </a:ext>
                </a:extLst>
              </a:tr>
              <a:tr h="3283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ELF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7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4544025"/>
                  </a:ext>
                </a:extLst>
              </a:tr>
              <a:tr h="342017">
                <a:tc>
                  <a:txBody>
                    <a:bodyPr/>
                    <a:lstStyle/>
                    <a:p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Total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</a:rPr>
                        <a:t>119</a:t>
                      </a:r>
                      <a:endParaRPr lang="fr-FR" sz="16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5646020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50383"/>
              </p:ext>
            </p:extLst>
          </p:nvPr>
        </p:nvGraphicFramePr>
        <p:xfrm>
          <a:off x="628650" y="4587240"/>
          <a:ext cx="7886700" cy="69893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28982623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552130361"/>
                    </a:ext>
                  </a:extLst>
                </a:gridCol>
              </a:tblGrid>
              <a:tr h="3494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High estimation</a:t>
                      </a:r>
                      <a:endParaRPr lang="fr-FR" sz="16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Low estimation</a:t>
                      </a:r>
                      <a:endParaRPr lang="fr-FR" sz="16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7057789"/>
                  </a:ext>
                </a:extLst>
              </a:tr>
              <a:tr h="3494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4998</a:t>
                      </a:r>
                      <a:endParaRPr lang="fr-FR" sz="16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7973</a:t>
                      </a:r>
                      <a:endParaRPr lang="fr-FR" sz="1600" b="1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2376740"/>
                  </a:ext>
                </a:extLst>
              </a:tr>
            </a:tbl>
          </a:graphicData>
        </a:graphic>
      </p:graphicFrame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41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Cocomo</a:t>
            </a:r>
            <a:r>
              <a:rPr lang="fr-FR" dirty="0"/>
              <a:t> II – </a:t>
            </a:r>
            <a:r>
              <a:rPr lang="fr-FR" dirty="0" err="1"/>
              <a:t>Cost</a:t>
            </a:r>
            <a:r>
              <a:rPr lang="fr-FR" dirty="0"/>
              <a:t> Estimation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9272"/>
              </p:ext>
            </p:extLst>
          </p:nvPr>
        </p:nvGraphicFramePr>
        <p:xfrm>
          <a:off x="628650" y="1413197"/>
          <a:ext cx="7886700" cy="3334467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544216">
                  <a:extLst>
                    <a:ext uri="{9D8B030D-6E8A-4147-A177-3AD203B41FA5}">
                      <a16:colId xmlns:a16="http://schemas.microsoft.com/office/drawing/2014/main" val="534255477"/>
                    </a:ext>
                  </a:extLst>
                </a:gridCol>
                <a:gridCol w="897506">
                  <a:extLst>
                    <a:ext uri="{9D8B030D-6E8A-4147-A177-3AD203B41FA5}">
                      <a16:colId xmlns:a16="http://schemas.microsoft.com/office/drawing/2014/main" val="4214094220"/>
                    </a:ext>
                  </a:extLst>
                </a:gridCol>
                <a:gridCol w="717690">
                  <a:extLst>
                    <a:ext uri="{9D8B030D-6E8A-4147-A177-3AD203B41FA5}">
                      <a16:colId xmlns:a16="http://schemas.microsoft.com/office/drawing/2014/main" val="531701556"/>
                    </a:ext>
                  </a:extLst>
                </a:gridCol>
                <a:gridCol w="918012">
                  <a:extLst>
                    <a:ext uri="{9D8B030D-6E8A-4147-A177-3AD203B41FA5}">
                      <a16:colId xmlns:a16="http://schemas.microsoft.com/office/drawing/2014/main" val="3129397888"/>
                    </a:ext>
                  </a:extLst>
                </a:gridCol>
                <a:gridCol w="646709">
                  <a:extLst>
                    <a:ext uri="{9D8B030D-6E8A-4147-A177-3AD203B41FA5}">
                      <a16:colId xmlns:a16="http://schemas.microsoft.com/office/drawing/2014/main" val="961704831"/>
                    </a:ext>
                  </a:extLst>
                </a:gridCol>
                <a:gridCol w="1006343">
                  <a:extLst>
                    <a:ext uri="{9D8B030D-6E8A-4147-A177-3AD203B41FA5}">
                      <a16:colId xmlns:a16="http://schemas.microsoft.com/office/drawing/2014/main" val="3035604992"/>
                    </a:ext>
                  </a:extLst>
                </a:gridCol>
                <a:gridCol w="1006343">
                  <a:extLst>
                    <a:ext uri="{9D8B030D-6E8A-4147-A177-3AD203B41FA5}">
                      <a16:colId xmlns:a16="http://schemas.microsoft.com/office/drawing/2014/main" val="726717600"/>
                    </a:ext>
                  </a:extLst>
                </a:gridCol>
                <a:gridCol w="1149881">
                  <a:extLst>
                    <a:ext uri="{9D8B030D-6E8A-4147-A177-3AD203B41FA5}">
                      <a16:colId xmlns:a16="http://schemas.microsoft.com/office/drawing/2014/main" val="2377321885"/>
                    </a:ext>
                  </a:extLst>
                </a:gridCol>
              </a:tblGrid>
              <a:tr h="277641"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Very Low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Low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Nominal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High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Very High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Extra High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Average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2470717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Precedentness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6,2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4,96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3,72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2,48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1,24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9899176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#Elements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2,48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77579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Flexibility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5,07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4,05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3,04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2,03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1,01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509383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#Elements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2,03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5677221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Resolution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7,07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5,65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4,24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2,83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1,41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1262960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#Elements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4,84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7444189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Team cohesion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5,48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4,38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3,29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2,19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1,1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707403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#Elements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1,65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025105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Process Maturity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7,8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6,24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4,68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3,12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1,56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5345075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#Elements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3,12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694860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SF Total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14,12</a:t>
                      </a:r>
                      <a:endParaRPr lang="fr-FR" sz="1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6316891"/>
                  </a:ext>
                </a:extLst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714949"/>
              </p:ext>
            </p:extLst>
          </p:nvPr>
        </p:nvGraphicFramePr>
        <p:xfrm>
          <a:off x="628650" y="5031164"/>
          <a:ext cx="7886700" cy="104839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8799786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930211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027221"/>
                    </a:ext>
                  </a:extLst>
                </a:gridCol>
              </a:tblGrid>
              <a:tr h="3494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6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High estimation</a:t>
                      </a:r>
                      <a:endParaRPr lang="fr-FR" sz="16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Low estimation</a:t>
                      </a:r>
                      <a:endParaRPr lang="fr-FR" sz="16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035374"/>
                  </a:ext>
                </a:extLst>
              </a:tr>
              <a:tr h="3494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Effort (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person-month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chemeClr val="tx1"/>
                          </a:solidFill>
                          <a:effectLst/>
                        </a:rPr>
                        <a:t>11,58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chemeClr val="tx1"/>
                          </a:solidFill>
                          <a:effectLst/>
                        </a:rPr>
                        <a:t>18,91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0102407"/>
                  </a:ext>
                </a:extLst>
              </a:tr>
              <a:tr h="3494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 (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month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7,81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9,08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3991250"/>
                  </a:ext>
                </a:extLst>
              </a:tr>
            </a:tbl>
          </a:graphicData>
        </a:graphic>
      </p:graphicFrame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576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Gantt’s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6" y="1296317"/>
            <a:ext cx="8955289" cy="4399089"/>
          </a:xfrm>
          <a:prstGeom prst="rect">
            <a:avLst/>
          </a:prstGeom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430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Resource Allocation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05" y="1038531"/>
            <a:ext cx="7240190" cy="5418875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67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>
          <a:xfrm>
            <a:off x="628650" y="1504044"/>
            <a:ext cx="7886700" cy="15001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b="1" dirty="0" err="1">
                <a:solidFill>
                  <a:srgbClr val="C00000"/>
                </a:solidFill>
              </a:rPr>
              <a:t>Thank</a:t>
            </a:r>
            <a:r>
              <a:rPr lang="fr-FR" sz="4400" b="1" dirty="0">
                <a:solidFill>
                  <a:srgbClr val="C00000"/>
                </a:solidFill>
              </a:rPr>
              <a:t> </a:t>
            </a:r>
            <a:r>
              <a:rPr lang="fr-FR" sz="4400" b="1" dirty="0" err="1">
                <a:solidFill>
                  <a:srgbClr val="C00000"/>
                </a:solidFill>
              </a:rPr>
              <a:t>you</a:t>
            </a:r>
            <a:endParaRPr lang="fr-FR" sz="4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757" y="2395378"/>
            <a:ext cx="6410486" cy="33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33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Project Initiatives</a:t>
            </a:r>
          </a:p>
          <a:p>
            <a:pPr>
              <a:lnSpc>
                <a:spcPct val="150000"/>
              </a:lnSpc>
            </a:pPr>
            <a:r>
              <a:rPr lang="en-US" dirty="0"/>
              <a:t>Implementation Diagrams</a:t>
            </a:r>
          </a:p>
          <a:p>
            <a:pPr>
              <a:lnSpc>
                <a:spcPct val="150000"/>
              </a:lnSpc>
            </a:pPr>
            <a:r>
              <a:rPr lang="en-US" dirty="0"/>
              <a:t>Integration</a:t>
            </a:r>
          </a:p>
          <a:p>
            <a:pPr>
              <a:lnSpc>
                <a:spcPct val="150000"/>
              </a:lnSpc>
            </a:pPr>
            <a:r>
              <a:rPr lang="en-US" dirty="0"/>
              <a:t>Testing</a:t>
            </a:r>
          </a:p>
          <a:p>
            <a:pPr>
              <a:lnSpc>
                <a:spcPct val="150000"/>
              </a:lnSpc>
            </a:pPr>
            <a:r>
              <a:rPr lang="en-US" dirty="0"/>
              <a:t>Project Management</a:t>
            </a:r>
          </a:p>
          <a:p>
            <a:endParaRPr lang="en-US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0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Requirements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Possibility of cancelling a reservation</a:t>
            </a:r>
          </a:p>
          <a:p>
            <a:pPr lvl="1">
              <a:buFontTx/>
              <a:buChar char="-"/>
            </a:pPr>
            <a:r>
              <a:rPr lang="en-US" dirty="0"/>
              <a:t>1€ fee</a:t>
            </a:r>
          </a:p>
          <a:p>
            <a:pPr lvl="1">
              <a:buFontTx/>
              <a:buChar char="-"/>
            </a:pPr>
            <a:r>
              <a:rPr lang="en-US" dirty="0"/>
              <a:t>Unable to book a car within the next 2 hours</a:t>
            </a:r>
          </a:p>
          <a:p>
            <a:pPr lvl="1">
              <a:buFontTx/>
              <a:buChar char="-"/>
            </a:pPr>
            <a:endParaRPr lang="en-US" dirty="0"/>
          </a:p>
          <a:p>
            <a:r>
              <a:rPr lang="en-US" dirty="0"/>
              <a:t>Time limitation for not picking a booked car</a:t>
            </a:r>
          </a:p>
          <a:p>
            <a:pPr lvl="1">
              <a:buFontTx/>
              <a:buChar char="-"/>
            </a:pPr>
            <a:r>
              <a:rPr lang="en-US" dirty="0"/>
              <a:t>1€ fee</a:t>
            </a:r>
          </a:p>
          <a:p>
            <a:pPr lvl="1">
              <a:buFontTx/>
              <a:buChar char="-"/>
            </a:pPr>
            <a:r>
              <a:rPr lang="en-US" dirty="0"/>
              <a:t>Unable to book within the next 3 hours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09/02/2017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502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Assumptions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driver who unlocks a car will ignite the engine </a:t>
            </a:r>
          </a:p>
          <a:p>
            <a:endParaRPr lang="fr-FR" dirty="0"/>
          </a:p>
          <a:p>
            <a:r>
              <a:rPr lang="en-US" dirty="0"/>
              <a:t>You can only use the smartphone application to access the system </a:t>
            </a:r>
          </a:p>
          <a:p>
            <a:endParaRPr lang="fr-FR" dirty="0"/>
          </a:p>
          <a:p>
            <a:r>
              <a:rPr lang="en-US" dirty="0"/>
              <a:t>The society has a maintenance and insurance service for cars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41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Scenario </a:t>
            </a:r>
            <a:r>
              <a:rPr lang="fr-FR" dirty="0" err="1"/>
              <a:t>Example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b="64281"/>
          <a:stretch/>
        </p:blipFill>
        <p:spPr>
          <a:xfrm>
            <a:off x="166607" y="1524308"/>
            <a:ext cx="8810785" cy="4316966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5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Component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1" y="1041151"/>
            <a:ext cx="8673738" cy="5315200"/>
          </a:xfrm>
          <a:prstGeom prst="rect">
            <a:avLst/>
          </a:prstGeom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34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BCE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2935" t="3772" r="2822" b="3347"/>
          <a:stretch/>
        </p:blipFill>
        <p:spPr>
          <a:xfrm>
            <a:off x="767016" y="1070384"/>
            <a:ext cx="7609968" cy="5285967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83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Deployment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4729" t="15307" r="1998" b="3685"/>
          <a:stretch/>
        </p:blipFill>
        <p:spPr>
          <a:xfrm>
            <a:off x="2290354" y="966652"/>
            <a:ext cx="4403232" cy="5389699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63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Component </a:t>
            </a:r>
            <a:r>
              <a:rPr lang="fr-FR" dirty="0" err="1"/>
              <a:t>Integration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548"/>
            <a:ext cx="9144000" cy="5244803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09/02/2017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Ramuzat Noëlie - Payelle Vianney - Rigal Rémi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46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595</Words>
  <Application>Microsoft Office PowerPoint</Application>
  <PresentationFormat>Affichage à l'écran (4:3)</PresentationFormat>
  <Paragraphs>262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Times New Roman</vt:lpstr>
      <vt:lpstr>Thème Office</vt:lpstr>
      <vt:lpstr>Power Enjoy</vt:lpstr>
      <vt:lpstr>Plan</vt:lpstr>
      <vt:lpstr>Requirements</vt:lpstr>
      <vt:lpstr>Assumptions</vt:lpstr>
      <vt:lpstr>Scenario Example</vt:lpstr>
      <vt:lpstr>Component Diagram</vt:lpstr>
      <vt:lpstr>BCE Diagram</vt:lpstr>
      <vt:lpstr>Deployment Diagram</vt:lpstr>
      <vt:lpstr>Component Integration</vt:lpstr>
      <vt:lpstr>Test Case/Procedure Examples</vt:lpstr>
      <vt:lpstr>Cocomo II – Function Points</vt:lpstr>
      <vt:lpstr>Cocomo II – Cost Estimation</vt:lpstr>
      <vt:lpstr>Gantt’s Diagram</vt:lpstr>
      <vt:lpstr>Resource Allocation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Rémi Rigal</dc:creator>
  <cp:lastModifiedBy>Rémi Rigal</cp:lastModifiedBy>
  <cp:revision>112</cp:revision>
  <dcterms:created xsi:type="dcterms:W3CDTF">2017-02-08T14:05:37Z</dcterms:created>
  <dcterms:modified xsi:type="dcterms:W3CDTF">2017-02-09T08:31:17Z</dcterms:modified>
</cp:coreProperties>
</file>