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70" r:id="rId13"/>
    <p:sldId id="271" r:id="rId14"/>
    <p:sldId id="266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i Rigal" initials="RR" lastIdx="1" clrIdx="0">
    <p:extLst>
      <p:ext uri="{19B8F6BF-5375-455C-9EA6-DF929625EA0E}">
        <p15:presenceInfo xmlns:p15="http://schemas.microsoft.com/office/powerpoint/2012/main" userId="Rémi Rig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00" autoAdjust="0"/>
  </p:normalViewPr>
  <p:slideViewPr>
    <p:cSldViewPr snapToGrid="0">
      <p:cViewPr varScale="1">
        <p:scale>
          <a:sx n="88" d="100"/>
          <a:sy n="88" d="100"/>
        </p:scale>
        <p:origin x="2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14A2-DB84-4486-A5FE-99FD760822F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8157-9ADF-4AAF-BDCE-B0CEB6B45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  <a:p>
            <a:endParaRPr lang="fr-FR" dirty="0"/>
          </a:p>
          <a:p>
            <a:r>
              <a:rPr lang="fr-FR" dirty="0" err="1"/>
              <a:t>Press</a:t>
            </a:r>
            <a:r>
              <a:rPr lang="fr-FR" dirty="0"/>
              <a:t> the </a:t>
            </a:r>
            <a:r>
              <a:rPr lang="fr-FR" dirty="0" err="1"/>
              <a:t>space</a:t>
            </a:r>
            <a:r>
              <a:rPr lang="fr-FR" dirty="0"/>
              <a:t> bar </a:t>
            </a:r>
            <a:r>
              <a:rPr lang="fr-FR" dirty="0" err="1"/>
              <a:t>gently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31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3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  <a:p>
            <a:endParaRPr lang="fr-FR" dirty="0"/>
          </a:p>
          <a:p>
            <a:r>
              <a:rPr lang="fr-FR" dirty="0" err="1"/>
              <a:t>Noëlie</a:t>
            </a:r>
            <a:r>
              <a:rPr lang="fr-FR" dirty="0"/>
              <a:t>: </a:t>
            </a:r>
            <a:r>
              <a:rPr lang="fr-FR" dirty="0" err="1"/>
              <a:t>Used</a:t>
            </a:r>
            <a:r>
              <a:rPr lang="fr-FR" dirty="0"/>
              <a:t> Tools </a:t>
            </a:r>
            <a:r>
              <a:rPr lang="fr-FR" dirty="0" err="1"/>
              <a:t>presentation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8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00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7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77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8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80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8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30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Vianney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9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2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Rémi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1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Noëlie</a:t>
            </a:r>
            <a:endParaRPr lang="fr-FR" dirty="0"/>
          </a:p>
          <a:p>
            <a:r>
              <a:rPr lang="fr-FR" dirty="0"/>
              <a:t>Transition DD -&gt;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8157-9ADF-4AAF-BDCE-B0CEB6B459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1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4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4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0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7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02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8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7EDC-389B-4E52-8A49-191C8350879A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2D8A-7981-4BEB-984F-D56F90689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Software Engineering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Power </a:t>
            </a:r>
            <a:r>
              <a:rPr lang="fr-FR" dirty="0" err="1"/>
              <a:t>Enjoy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1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995"/>
            <a:ext cx="9144000" cy="52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Case/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4991"/>
              </p:ext>
            </p:extLst>
          </p:nvPr>
        </p:nvGraphicFramePr>
        <p:xfrm>
          <a:off x="628650" y="1614488"/>
          <a:ext cx="7886700" cy="221938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188645712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349894802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Case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I1T1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449257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Items tested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DBMS → DataAccess Manager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69113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Input specifications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output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736617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Pass criteria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The </a:t>
                      </a:r>
                      <a:r>
                        <a:rPr lang="en-GB" sz="1400" dirty="0" err="1">
                          <a:effectLst/>
                        </a:rPr>
                        <a:t>DataAccess</a:t>
                      </a:r>
                      <a:r>
                        <a:rPr lang="en-GB" sz="1400" dirty="0">
                          <a:effectLst/>
                        </a:rPr>
                        <a:t> Manager check that the data coming in and out are valid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9429736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coming in are valid, check that it calls the right methods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2680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If the data are not valid, signal an error in the process and check that the error has been caught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83644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Environmental needs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DBMS driver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91533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Test Case identifier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I1T1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8420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1151"/>
              </p:ext>
            </p:extLst>
          </p:nvPr>
        </p:nvGraphicFramePr>
        <p:xfrm>
          <a:off x="628650" y="4183009"/>
          <a:ext cx="7886700" cy="1992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3548">
                  <a:extLst>
                    <a:ext uri="{9D8B030D-6E8A-4147-A177-3AD203B41FA5}">
                      <a16:colId xmlns:a16="http://schemas.microsoft.com/office/drawing/2014/main" val="2765281"/>
                    </a:ext>
                  </a:extLst>
                </a:gridCol>
                <a:gridCol w="5923152">
                  <a:extLst>
                    <a:ext uri="{9D8B030D-6E8A-4147-A177-3AD203B41FA5}">
                      <a16:colId xmlns:a16="http://schemas.microsoft.com/office/drawing/2014/main" val="893357130"/>
                    </a:ext>
                  </a:extLst>
                </a:gridCol>
              </a:tblGrid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Test Procedure identifier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TP3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4207624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Item to test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Car Management System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6723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Purpose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This test will check if the Car Management System :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363416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information about rides and reservations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18506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Know the current information about every single car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687672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use those information to signal problems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466751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- Can share those information with the persons in charge of the cars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927315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Steps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I1 → I3, I1-I2 → I6, I1-I3 → I4, I1-I4→ I5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866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2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Cocomo</a:t>
            </a:r>
            <a:r>
              <a:rPr lang="fr-FR" dirty="0"/>
              <a:t> – </a:t>
            </a:r>
            <a:r>
              <a:rPr lang="fr-FR" dirty="0" err="1"/>
              <a:t>Function</a:t>
            </a:r>
            <a:r>
              <a:rPr lang="fr-FR" dirty="0"/>
              <a:t> Points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19315"/>
              </p:ext>
            </p:extLst>
          </p:nvPr>
        </p:nvGraphicFramePr>
        <p:xfrm>
          <a:off x="628650" y="1948543"/>
          <a:ext cx="7886700" cy="231193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046686">
                  <a:extLst>
                    <a:ext uri="{9D8B030D-6E8A-4147-A177-3AD203B41FA5}">
                      <a16:colId xmlns:a16="http://schemas.microsoft.com/office/drawing/2014/main" val="579331994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939103851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786894499"/>
                    </a:ext>
                  </a:extLst>
                </a:gridCol>
                <a:gridCol w="779362">
                  <a:extLst>
                    <a:ext uri="{9D8B030D-6E8A-4147-A177-3AD203B41FA5}">
                      <a16:colId xmlns:a16="http://schemas.microsoft.com/office/drawing/2014/main" val="3217262962"/>
                    </a:ext>
                  </a:extLst>
                </a:gridCol>
                <a:gridCol w="1501928">
                  <a:extLst>
                    <a:ext uri="{9D8B030D-6E8A-4147-A177-3AD203B41FA5}">
                      <a16:colId xmlns:a16="http://schemas.microsoft.com/office/drawing/2014/main" val="556700606"/>
                    </a:ext>
                  </a:extLst>
                </a:gridCol>
              </a:tblGrid>
              <a:tr h="32831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Software analysis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643805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458561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Outputs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051894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Inquiry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197378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6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42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69444"/>
                  </a:ext>
                </a:extLst>
              </a:tr>
              <a:tr h="3283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ELF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0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4544025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119</a:t>
                      </a:r>
                      <a:endParaRPr lang="fr-FR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5646020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15719"/>
              </p:ext>
            </p:extLst>
          </p:nvPr>
        </p:nvGraphicFramePr>
        <p:xfrm>
          <a:off x="628650" y="4865914"/>
          <a:ext cx="7886700" cy="69893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28982623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55213036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7789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4998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7973</a:t>
                      </a:r>
                      <a:endParaRPr lang="fr-FR" sz="1600" b="1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37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1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Cocomo</a:t>
            </a:r>
            <a:r>
              <a:rPr lang="fr-FR" dirty="0"/>
              <a:t> – </a:t>
            </a:r>
            <a:r>
              <a:rPr lang="fr-FR" dirty="0" err="1"/>
              <a:t>Cost</a:t>
            </a:r>
            <a:r>
              <a:rPr lang="fr-FR" dirty="0"/>
              <a:t>/Effort Estimation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92830"/>
              </p:ext>
            </p:extLst>
          </p:nvPr>
        </p:nvGraphicFramePr>
        <p:xfrm>
          <a:off x="628650" y="1690689"/>
          <a:ext cx="7886700" cy="333169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44216">
                  <a:extLst>
                    <a:ext uri="{9D8B030D-6E8A-4147-A177-3AD203B41FA5}">
                      <a16:colId xmlns:a16="http://schemas.microsoft.com/office/drawing/2014/main" val="534255477"/>
                    </a:ext>
                  </a:extLst>
                </a:gridCol>
                <a:gridCol w="897506">
                  <a:extLst>
                    <a:ext uri="{9D8B030D-6E8A-4147-A177-3AD203B41FA5}">
                      <a16:colId xmlns:a16="http://schemas.microsoft.com/office/drawing/2014/main" val="421409422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531701556"/>
                    </a:ext>
                  </a:extLst>
                </a:gridCol>
                <a:gridCol w="918012">
                  <a:extLst>
                    <a:ext uri="{9D8B030D-6E8A-4147-A177-3AD203B41FA5}">
                      <a16:colId xmlns:a16="http://schemas.microsoft.com/office/drawing/2014/main" val="3129397888"/>
                    </a:ext>
                  </a:extLst>
                </a:gridCol>
                <a:gridCol w="646709">
                  <a:extLst>
                    <a:ext uri="{9D8B030D-6E8A-4147-A177-3AD203B41FA5}">
                      <a16:colId xmlns:a16="http://schemas.microsoft.com/office/drawing/2014/main" val="961704831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3035604992"/>
                    </a:ext>
                  </a:extLst>
                </a:gridCol>
                <a:gridCol w="1006343">
                  <a:extLst>
                    <a:ext uri="{9D8B030D-6E8A-4147-A177-3AD203B41FA5}">
                      <a16:colId xmlns:a16="http://schemas.microsoft.com/office/drawing/2014/main" val="726717600"/>
                    </a:ext>
                  </a:extLst>
                </a:gridCol>
                <a:gridCol w="1149881">
                  <a:extLst>
                    <a:ext uri="{9D8B030D-6E8A-4147-A177-3AD203B41FA5}">
                      <a16:colId xmlns:a16="http://schemas.microsoft.com/office/drawing/2014/main" val="2377321885"/>
                    </a:ext>
                  </a:extLst>
                </a:gridCol>
              </a:tblGrid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Low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Nominal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Very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Extra High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Average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470717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Precedentness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6,2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4,96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3,72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9899176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#Elements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7757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Flexibility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5,07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4,05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3,04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2,03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1,01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0938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2,03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677221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Resolution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7,07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4,24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2,83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1,41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2629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4,84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7444189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Team cohesion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5,48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4,38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3,29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2,19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707403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1,65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2510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Process Maturity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7,8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6,24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4,68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3,12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1,56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5345075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#Elements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fr-F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3,12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94860"/>
                  </a:ext>
                </a:extLst>
              </a:tr>
              <a:tr h="277641">
                <a:tc>
                  <a:txBody>
                    <a:bodyPr/>
                    <a:lstStyle/>
                    <a:p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sz="14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SF Total</a:t>
                      </a:r>
                      <a:endParaRPr lang="fr-F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14,12</a:t>
                      </a:r>
                      <a:endParaRPr lang="fr-FR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316891"/>
                  </a:ext>
                </a:extLst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05238"/>
              </p:ext>
            </p:extLst>
          </p:nvPr>
        </p:nvGraphicFramePr>
        <p:xfrm>
          <a:off x="628650" y="5341710"/>
          <a:ext cx="7886700" cy="10483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879978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30211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27221"/>
                    </a:ext>
                  </a:extLst>
                </a:gridCol>
              </a:tblGrid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High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Low estimation</a:t>
                      </a:r>
                      <a:endParaRPr lang="fr-FR" sz="1600" dirty="0">
                        <a:solidFill>
                          <a:srgbClr val="365F9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035374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Effort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person-month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11,58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effectLst/>
                        </a:rPr>
                        <a:t>18,91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0102407"/>
                  </a:ext>
                </a:extLst>
              </a:tr>
              <a:tr h="3494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(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9,08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9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7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Schedule – </a:t>
            </a:r>
            <a:r>
              <a:rPr lang="fr-FR" dirty="0" err="1"/>
              <a:t>Gantt’s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92" y="1577129"/>
            <a:ext cx="5361016" cy="50879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20001906">
            <a:off x="1266738" y="3123459"/>
            <a:ext cx="661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FF0000"/>
                </a:solidFill>
              </a:rPr>
              <a:t>A CHANGER</a:t>
            </a:r>
          </a:p>
        </p:txBody>
      </p:sp>
    </p:spTree>
    <p:extLst>
      <p:ext uri="{BB962C8B-B14F-4D97-AF65-F5344CB8AC3E}">
        <p14:creationId xmlns:p14="http://schemas.microsoft.com/office/powerpoint/2010/main" val="132743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 Allocation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5" y="1439125"/>
            <a:ext cx="7240190" cy="54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6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556120"/>
            <a:ext cx="7886700" cy="91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b="1" dirty="0" err="1"/>
              <a:t>Thank</a:t>
            </a:r>
            <a:r>
              <a:rPr lang="fr-FR" sz="4400" b="1" dirty="0"/>
              <a:t> </a:t>
            </a:r>
            <a:r>
              <a:rPr lang="fr-FR" sz="4400" b="1" dirty="0" err="1"/>
              <a:t>you</a:t>
            </a:r>
            <a:endParaRPr lang="fr-FR" sz="4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473695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3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Scope</a:t>
            </a:r>
          </a:p>
          <a:p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listener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aware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19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0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Cancel </a:t>
            </a:r>
            <a:r>
              <a:rPr lang="fr-FR" dirty="0" err="1"/>
              <a:t>Reservation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1€ </a:t>
            </a:r>
            <a:r>
              <a:rPr lang="fr-FR" dirty="0" err="1"/>
              <a:t>fee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reserve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2 </a:t>
            </a:r>
            <a:r>
              <a:rPr lang="fr-FR" dirty="0" err="1"/>
              <a:t>hours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pick</a:t>
            </a:r>
            <a:r>
              <a:rPr lang="fr-FR" dirty="0"/>
              <a:t> up the car</a:t>
            </a:r>
          </a:p>
          <a:p>
            <a:pPr lvl="1">
              <a:buFontTx/>
              <a:buChar char="-"/>
            </a:pPr>
            <a:r>
              <a:rPr lang="fr-FR" dirty="0"/>
              <a:t>1€ </a:t>
            </a:r>
            <a:r>
              <a:rPr lang="fr-FR" dirty="0" err="1"/>
              <a:t>fee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reserve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3 </a:t>
            </a:r>
            <a:r>
              <a:rPr lang="fr-FR" dirty="0" err="1"/>
              <a:t>hours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0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driver who unlocks a car will ignite the engine </a:t>
            </a:r>
          </a:p>
          <a:p>
            <a:endParaRPr lang="fr-FR" dirty="0"/>
          </a:p>
          <a:p>
            <a:r>
              <a:rPr lang="en-US" dirty="0"/>
              <a:t>You can only use the smartphone application to access the system </a:t>
            </a:r>
          </a:p>
          <a:p>
            <a:endParaRPr lang="fr-FR" dirty="0"/>
          </a:p>
          <a:p>
            <a:r>
              <a:rPr lang="en-US" dirty="0"/>
              <a:t>The society has a maintenance and insurance service for cars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Scenario </a:t>
            </a:r>
            <a:r>
              <a:rPr lang="fr-FR" dirty="0" err="1"/>
              <a:t>Example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b="64281"/>
          <a:stretch/>
        </p:blipFill>
        <p:spPr>
          <a:xfrm>
            <a:off x="166607" y="1768148"/>
            <a:ext cx="8810785" cy="43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8" y="1351951"/>
            <a:ext cx="8867163" cy="54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4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BCE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" y="1322365"/>
            <a:ext cx="7715672" cy="54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13193" b="2486"/>
          <a:stretch/>
        </p:blipFill>
        <p:spPr>
          <a:xfrm>
            <a:off x="2317417" y="1361675"/>
            <a:ext cx="4509166" cy="53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33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461</Words>
  <Application>Microsoft Office PowerPoint</Application>
  <PresentationFormat>Affichage à l'écran (4:3)</PresentationFormat>
  <Paragraphs>222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Thème Office</vt:lpstr>
      <vt:lpstr>Software Engineering</vt:lpstr>
      <vt:lpstr>Intro</vt:lpstr>
      <vt:lpstr>Plan</vt:lpstr>
      <vt:lpstr>Specific Requirements</vt:lpstr>
      <vt:lpstr>Assumptions</vt:lpstr>
      <vt:lpstr>Scenario Example</vt:lpstr>
      <vt:lpstr>Component Diagram</vt:lpstr>
      <vt:lpstr>BCE Diagram</vt:lpstr>
      <vt:lpstr>Deployment Diagram</vt:lpstr>
      <vt:lpstr>Component Integration Diagram</vt:lpstr>
      <vt:lpstr>Test Case/Procedure Examples</vt:lpstr>
      <vt:lpstr>Cocomo – Function Points</vt:lpstr>
      <vt:lpstr>Cocomo – Cost/Effort Estimation</vt:lpstr>
      <vt:lpstr>Task Schedule – Gantt’s Diagram</vt:lpstr>
      <vt:lpstr>Resource Allocation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Rémi Rigal</dc:creator>
  <cp:lastModifiedBy>Rémi Rigal</cp:lastModifiedBy>
  <cp:revision>68</cp:revision>
  <dcterms:created xsi:type="dcterms:W3CDTF">2017-02-08T14:05:37Z</dcterms:created>
  <dcterms:modified xsi:type="dcterms:W3CDTF">2017-02-08T15:56:33Z</dcterms:modified>
</cp:coreProperties>
</file>