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5"/>
  </p:notesMasterIdLst>
  <p:handoutMasterIdLst>
    <p:handoutMasterId r:id="rId46"/>
  </p:handoutMasterIdLst>
  <p:sldIdLst>
    <p:sldId id="269" r:id="rId3"/>
    <p:sldId id="270" r:id="rId4"/>
    <p:sldId id="283" r:id="rId5"/>
    <p:sldId id="285" r:id="rId6"/>
    <p:sldId id="282" r:id="rId7"/>
    <p:sldId id="284" r:id="rId8"/>
    <p:sldId id="287" r:id="rId9"/>
    <p:sldId id="289" r:id="rId10"/>
    <p:sldId id="314" r:id="rId11"/>
    <p:sldId id="290" r:id="rId12"/>
    <p:sldId id="296" r:id="rId13"/>
    <p:sldId id="352" r:id="rId14"/>
    <p:sldId id="315" r:id="rId15"/>
    <p:sldId id="316" r:id="rId16"/>
    <p:sldId id="317" r:id="rId17"/>
    <p:sldId id="319" r:id="rId18"/>
    <p:sldId id="320" r:id="rId19"/>
    <p:sldId id="321" r:id="rId20"/>
    <p:sldId id="323" r:id="rId21"/>
    <p:sldId id="324" r:id="rId22"/>
    <p:sldId id="325" r:id="rId23"/>
    <p:sldId id="353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2" r:id="rId39"/>
    <p:sldId id="343" r:id="rId40"/>
    <p:sldId id="344" r:id="rId41"/>
    <p:sldId id="345" r:id="rId42"/>
    <p:sldId id="346" r:id="rId43"/>
    <p:sldId id="35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520" y="16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fr-FR"/>
              <a:t>14/11/2016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fr-FR"/>
              <a:t>14/11/2016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8551E-56CE-C843-AB37-2B112FE402AE}" type="slidenum">
              <a:rPr lang="fr-FR"/>
              <a:pPr/>
              <a:t>1</a:t>
            </a:fld>
            <a:endParaRPr lang="fr-F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95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67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50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5E5CA6-C143-7E4C-B4B4-61F749C751E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14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292E595-75E3-EF44-AFBD-3E81E1695CB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979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830440" y="6356350"/>
            <a:ext cx="6112716" cy="365126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C. Varnier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F54DE5-C571-48E8-A5BC-B369434E2F4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88007"/>
            <a:ext cx="7486650" cy="4784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  <a:p>
            <a:pPr lvl="5"/>
            <a:r>
              <a:rPr dirty="0"/>
              <a:t>Sixth level</a:t>
            </a:r>
          </a:p>
          <a:p>
            <a:pPr lvl="6"/>
            <a:r>
              <a:rPr dirty="0"/>
              <a:t>Seventh level</a:t>
            </a:r>
          </a:p>
          <a:p>
            <a:pPr lvl="7"/>
            <a:r>
              <a:rPr dirty="0"/>
              <a:t>Eighth level</a:t>
            </a:r>
          </a:p>
          <a:p>
            <a:pPr lvl="8"/>
            <a:r>
              <a:rPr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mtClean="0"/>
              <a:t>C. Varnier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upont@bidule.fr" TargetMode="External"/><Relationship Id="rId4" Type="http://schemas.openxmlformats.org/officeDocument/2006/relationships/hyperlink" Target="mailto:toufik@fresnes.f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varnier@ens2m.f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Module</a:t>
            </a:r>
            <a:br>
              <a:rPr lang="fr-FR" dirty="0" smtClean="0"/>
            </a:br>
            <a:r>
              <a:rPr lang="fr-FR" dirty="0" smtClean="0"/>
              <a:t>EAO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8675" y="4511785"/>
            <a:ext cx="2622863" cy="955565"/>
          </a:xfrm>
        </p:spPr>
        <p:txBody>
          <a:bodyPr/>
          <a:lstStyle/>
          <a:p>
            <a:r>
              <a:rPr lang="fr-FR" dirty="0" smtClean="0"/>
              <a:t>Introduction aux bases de données</a:t>
            </a:r>
            <a:endParaRPr lang="fr-FR" dirty="0"/>
          </a:p>
        </p:txBody>
      </p:sp>
      <p:pic>
        <p:nvPicPr>
          <p:cNvPr id="5" name="Espace réservé pour une image 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46" r="-74"/>
          <a:stretch/>
        </p:blipFill>
        <p:spPr>
          <a:xfrm>
            <a:off x="3542633" y="1310655"/>
            <a:ext cx="5601367" cy="4208604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F54DE5-C571-48E8-A5BC-B369434E2F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85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3C74-2805-444D-84FD-45B606789697}" type="slidenum">
              <a:rPr lang="fr-FR"/>
              <a:pPr/>
              <a:t>10</a:t>
            </a:fld>
            <a:endParaRPr lang="fr-FR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800"/>
              <a:t>Modèle de données</a:t>
            </a:r>
            <a:br>
              <a:rPr lang="fr-FR" sz="3800"/>
            </a:br>
            <a:r>
              <a:rPr lang="fr-FR" sz="3800"/>
              <a:t>Entités/Associations</a:t>
            </a:r>
          </a:p>
        </p:txBody>
      </p:sp>
      <p:grpSp>
        <p:nvGrpSpPr>
          <p:cNvPr id="101392" name="Group 16"/>
          <p:cNvGrpSpPr>
            <a:grpSpLocks/>
          </p:cNvGrpSpPr>
          <p:nvPr/>
        </p:nvGrpSpPr>
        <p:grpSpPr bwMode="auto">
          <a:xfrm>
            <a:off x="3847658" y="4425640"/>
            <a:ext cx="1832723" cy="1079501"/>
            <a:chOff x="2439" y="3341"/>
            <a:chExt cx="1058" cy="589"/>
          </a:xfrm>
        </p:grpSpPr>
        <p:sp>
          <p:nvSpPr>
            <p:cNvPr id="101393" name="Rectangle 17"/>
            <p:cNvSpPr>
              <a:spLocks noChangeArrowheads="1"/>
            </p:cNvSpPr>
            <p:nvPr/>
          </p:nvSpPr>
          <p:spPr bwMode="auto">
            <a:xfrm>
              <a:off x="2439" y="3341"/>
              <a:ext cx="1058" cy="27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 dirty="0"/>
                <a:t>CATEGORIE</a:t>
              </a:r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2439" y="3613"/>
              <a:ext cx="1058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u="sng" dirty="0"/>
                <a:t>IdCat</a:t>
              </a:r>
              <a:r>
                <a:rPr lang="fr-FR" dirty="0"/>
                <a:t> : entier</a:t>
              </a:r>
            </a:p>
            <a:p>
              <a:r>
                <a:rPr lang="fr-FR" dirty="0" smtClean="0"/>
                <a:t>Libelle : </a:t>
              </a:r>
              <a:r>
                <a:rPr lang="fr-FR" dirty="0"/>
                <a:t>chaine</a:t>
              </a:r>
            </a:p>
          </p:txBody>
        </p:sp>
      </p:grp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828675" y="1712118"/>
            <a:ext cx="1873250" cy="43338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/>
              <a:t>FILM</a:t>
            </a:r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828675" y="2145505"/>
            <a:ext cx="18732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fr-FR" u="sng" dirty="0"/>
              <a:t>IdFilm</a:t>
            </a:r>
            <a:r>
              <a:rPr lang="fr-FR" dirty="0"/>
              <a:t> : entier</a:t>
            </a:r>
          </a:p>
          <a:p>
            <a:r>
              <a:rPr lang="fr-FR" dirty="0"/>
              <a:t>Titre : chaine</a:t>
            </a:r>
          </a:p>
          <a:p>
            <a:r>
              <a:rPr lang="fr-FR" dirty="0"/>
              <a:t>Année : entier</a:t>
            </a:r>
          </a:p>
        </p:txBody>
      </p:sp>
      <p:sp>
        <p:nvSpPr>
          <p:cNvPr id="101398" name="Rectangle 22"/>
          <p:cNvSpPr>
            <a:spLocks noChangeArrowheads="1"/>
          </p:cNvSpPr>
          <p:nvPr/>
        </p:nvSpPr>
        <p:spPr bwMode="auto">
          <a:xfrm>
            <a:off x="5942012" y="1628775"/>
            <a:ext cx="2160588" cy="43338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 dirty="0"/>
              <a:t>ABONNE</a:t>
            </a:r>
          </a:p>
        </p:txBody>
      </p:sp>
      <p:sp>
        <p:nvSpPr>
          <p:cNvPr id="101399" name="Rectangle 23"/>
          <p:cNvSpPr>
            <a:spLocks noChangeArrowheads="1"/>
          </p:cNvSpPr>
          <p:nvPr/>
        </p:nvSpPr>
        <p:spPr bwMode="auto">
          <a:xfrm>
            <a:off x="5942012" y="2062163"/>
            <a:ext cx="2160588" cy="1569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fr-FR" u="sng" dirty="0" smtClean="0"/>
              <a:t>Id</a:t>
            </a:r>
            <a:r>
              <a:rPr lang="fr-FR" dirty="0" smtClean="0"/>
              <a:t> : entier</a:t>
            </a:r>
            <a:endParaRPr lang="fr-FR" dirty="0" smtClean="0"/>
          </a:p>
          <a:p>
            <a:r>
              <a:rPr lang="fr-FR" dirty="0" smtClean="0"/>
              <a:t>Nom </a:t>
            </a:r>
            <a:r>
              <a:rPr lang="fr-FR" dirty="0"/>
              <a:t>: chaine</a:t>
            </a:r>
          </a:p>
          <a:p>
            <a:r>
              <a:rPr lang="fr-FR" dirty="0" smtClean="0"/>
              <a:t>Prenom </a:t>
            </a:r>
            <a:r>
              <a:rPr lang="fr-FR" dirty="0"/>
              <a:t>: chaine</a:t>
            </a:r>
          </a:p>
          <a:p>
            <a:r>
              <a:rPr lang="fr-FR" dirty="0" smtClean="0"/>
              <a:t>Adresse : </a:t>
            </a:r>
            <a:r>
              <a:rPr lang="fr-FR" dirty="0"/>
              <a:t>chaine</a:t>
            </a:r>
          </a:p>
          <a:p>
            <a:r>
              <a:rPr lang="fr-FR" dirty="0" smtClean="0"/>
              <a:t>Email </a:t>
            </a:r>
            <a:r>
              <a:rPr lang="fr-FR" dirty="0"/>
              <a:t>: chaine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1549400" y="3897669"/>
            <a:ext cx="1152525" cy="504825"/>
          </a:xfrm>
          <a:prstGeom prst="roundRect">
            <a:avLst>
              <a:gd name="adj" fmla="val 32389"/>
            </a:avLst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/>
              <a:t>appartient</a:t>
            </a:r>
          </a:p>
        </p:txBody>
      </p:sp>
      <p:cxnSp>
        <p:nvCxnSpPr>
          <p:cNvPr id="17" name="AutoShape 27"/>
          <p:cNvCxnSpPr>
            <a:cxnSpLocks noChangeShapeType="1"/>
            <a:stCxn id="101397" idx="1"/>
            <a:endCxn id="16" idx="1"/>
          </p:cNvCxnSpPr>
          <p:nvPr/>
        </p:nvCxnSpPr>
        <p:spPr bwMode="auto">
          <a:xfrm rot="10800000" flipH="1" flipV="1">
            <a:off x="828674" y="2613024"/>
            <a:ext cx="720725" cy="1537058"/>
          </a:xfrm>
          <a:prstGeom prst="curvedConnector3">
            <a:avLst>
              <a:gd name="adj1" fmla="val -317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AutoShape 28"/>
          <p:cNvCxnSpPr>
            <a:cxnSpLocks noChangeShapeType="1"/>
            <a:stCxn id="16" idx="3"/>
            <a:endCxn id="101394" idx="1"/>
          </p:cNvCxnSpPr>
          <p:nvPr/>
        </p:nvCxnSpPr>
        <p:spPr bwMode="auto">
          <a:xfrm>
            <a:off x="2701925" y="4150082"/>
            <a:ext cx="1145732" cy="106456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50"/>
          <p:cNvCxnSpPr>
            <a:cxnSpLocks noChangeShapeType="1"/>
            <a:stCxn id="101399" idx="1"/>
            <a:endCxn id="26" idx="3"/>
          </p:cNvCxnSpPr>
          <p:nvPr/>
        </p:nvCxnSpPr>
        <p:spPr bwMode="auto">
          <a:xfrm rot="10800000">
            <a:off x="5353178" y="1964531"/>
            <a:ext cx="588834" cy="88247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51"/>
          <p:cNvCxnSpPr>
            <a:cxnSpLocks noChangeShapeType="1"/>
            <a:stCxn id="26" idx="1"/>
            <a:endCxn id="101397" idx="3"/>
          </p:cNvCxnSpPr>
          <p:nvPr/>
        </p:nvCxnSpPr>
        <p:spPr bwMode="auto">
          <a:xfrm rot="10800000" flipV="1">
            <a:off x="2701926" y="1964530"/>
            <a:ext cx="779591" cy="6484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7" name="Grouper 36"/>
          <p:cNvGrpSpPr/>
          <p:nvPr/>
        </p:nvGrpSpPr>
        <p:grpSpPr>
          <a:xfrm>
            <a:off x="3481207" y="1712118"/>
            <a:ext cx="1871971" cy="1287809"/>
            <a:chOff x="3494086" y="1963742"/>
            <a:chExt cx="1871971" cy="1287809"/>
          </a:xfrm>
        </p:grpSpPr>
        <p:sp>
          <p:nvSpPr>
            <p:cNvPr id="26" name="AutoShape 49"/>
            <p:cNvSpPr>
              <a:spLocks noChangeArrowheads="1"/>
            </p:cNvSpPr>
            <p:nvPr/>
          </p:nvSpPr>
          <p:spPr bwMode="auto">
            <a:xfrm>
              <a:off x="3494395" y="1963742"/>
              <a:ext cx="1871662" cy="504826"/>
            </a:xfrm>
            <a:prstGeom prst="roundRect">
              <a:avLst>
                <a:gd name="adj" fmla="val 32389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/>
                <a:t>emprunte</a:t>
              </a: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>
              <a:off x="3494086" y="2457801"/>
              <a:ext cx="1871663" cy="793750"/>
            </a:xfrm>
            <a:prstGeom prst="roundRect">
              <a:avLst>
                <a:gd name="adj" fmla="val 3238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dirty="0" err="1"/>
                <a:t>Date_emprunt</a:t>
              </a:r>
              <a:endParaRPr lang="fr-FR" dirty="0"/>
            </a:p>
            <a:p>
              <a:r>
                <a:rPr lang="fr-FR" dirty="0" smtClean="0"/>
                <a:t>Duree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15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dirty="0"/>
              <a:t>Modèle </a:t>
            </a:r>
            <a:r>
              <a:rPr lang="fr-FR" sz="3800" dirty="0" smtClean="0"/>
              <a:t>Entités</a:t>
            </a:r>
            <a:r>
              <a:rPr lang="fr-FR" sz="3800" dirty="0"/>
              <a:t>/Associations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000" dirty="0"/>
              <a:t>Notion de </a:t>
            </a:r>
            <a:r>
              <a:rPr lang="fr-FR" sz="2000" b="1" dirty="0">
                <a:solidFill>
                  <a:srgbClr val="C00000"/>
                </a:solidFill>
              </a:rPr>
              <a:t>cardinalité</a:t>
            </a:r>
            <a:r>
              <a:rPr lang="fr-FR" sz="2000" dirty="0">
                <a:solidFill>
                  <a:srgbClr val="C00000"/>
                </a:solidFill>
              </a:rPr>
              <a:t> </a:t>
            </a:r>
            <a:r>
              <a:rPr lang="fr-FR" sz="2000" dirty="0" smtClean="0"/>
              <a:t>d</a:t>
            </a:r>
            <a:r>
              <a:rPr lang="fr-FR" dirty="0" smtClean="0">
                <a:latin typeface="Arial"/>
              </a:rPr>
              <a:t>’</a:t>
            </a:r>
            <a:r>
              <a:rPr lang="fr-FR" sz="2000" dirty="0" smtClean="0"/>
              <a:t>une </a:t>
            </a:r>
            <a:r>
              <a:rPr lang="fr-FR" sz="2000" dirty="0"/>
              <a:t>association</a:t>
            </a:r>
          </a:p>
          <a:p>
            <a:pPr lvl="1">
              <a:lnSpc>
                <a:spcPct val="90000"/>
              </a:lnSpc>
            </a:pPr>
            <a:r>
              <a:rPr lang="fr-FR" sz="2000" dirty="0"/>
              <a:t>La cardinalité établit le nombre possible </a:t>
            </a:r>
            <a:r>
              <a:rPr lang="fr-FR" sz="2000" dirty="0" smtClean="0"/>
              <a:t>d</a:t>
            </a:r>
            <a:r>
              <a:rPr lang="fr-FR" sz="2000" dirty="0" smtClean="0">
                <a:latin typeface="Arial"/>
              </a:rPr>
              <a:t>’</a:t>
            </a:r>
            <a:r>
              <a:rPr lang="fr-FR" sz="2000" dirty="0" smtClean="0"/>
              <a:t>associations </a:t>
            </a:r>
            <a:r>
              <a:rPr lang="fr-FR" sz="2000" dirty="0"/>
              <a:t>entre entités</a:t>
            </a:r>
          </a:p>
          <a:p>
            <a:pPr lvl="1">
              <a:lnSpc>
                <a:spcPct val="90000"/>
              </a:lnSpc>
            </a:pPr>
            <a:r>
              <a:rPr lang="fr-FR" sz="2000" dirty="0"/>
              <a:t>Cardinalité </a:t>
            </a:r>
            <a:r>
              <a:rPr lang="fr-FR" sz="2000" dirty="0" smtClean="0"/>
              <a:t>minimum et maximum</a:t>
            </a:r>
            <a:endParaRPr lang="fr-FR" sz="2000" dirty="0"/>
          </a:p>
          <a:p>
            <a:pPr lvl="2">
              <a:lnSpc>
                <a:spcPct val="90000"/>
              </a:lnSpc>
            </a:pPr>
            <a:r>
              <a:rPr lang="fr-FR" sz="1800" dirty="0"/>
              <a:t>nombre </a:t>
            </a:r>
            <a:r>
              <a:rPr lang="fr-FR" sz="1800" dirty="0" smtClean="0"/>
              <a:t>minimal et maximal </a:t>
            </a:r>
            <a:r>
              <a:rPr lang="fr-FR" sz="1800" dirty="0"/>
              <a:t>de fois </a:t>
            </a:r>
            <a:r>
              <a:rPr lang="fr-FR" sz="1800" dirty="0" smtClean="0"/>
              <a:t>qu</a:t>
            </a:r>
            <a:r>
              <a:rPr lang="fr-FR" sz="1800" dirty="0" smtClean="0">
                <a:latin typeface="Arial"/>
              </a:rPr>
              <a:t>’</a:t>
            </a:r>
            <a:r>
              <a:rPr lang="fr-FR" sz="1800" dirty="0" smtClean="0"/>
              <a:t>une </a:t>
            </a:r>
            <a:r>
              <a:rPr lang="fr-FR" sz="1800" dirty="0"/>
              <a:t>entité peut intervenir dans </a:t>
            </a:r>
            <a:r>
              <a:rPr lang="fr-FR" sz="1800" dirty="0" smtClean="0"/>
              <a:t>l</a:t>
            </a:r>
            <a:r>
              <a:rPr lang="fr-FR" sz="1800" dirty="0" smtClean="0">
                <a:latin typeface="Arial"/>
              </a:rPr>
              <a:t>’</a:t>
            </a:r>
            <a:r>
              <a:rPr lang="fr-FR" sz="1800" dirty="0" smtClean="0"/>
              <a:t>association</a:t>
            </a:r>
            <a:endParaRPr lang="fr-FR" sz="1800" dirty="0"/>
          </a:p>
          <a:p>
            <a:pPr lvl="2">
              <a:lnSpc>
                <a:spcPct val="90000"/>
              </a:lnSpc>
            </a:pPr>
            <a:r>
              <a:rPr lang="fr-FR" sz="1800" dirty="0"/>
              <a:t>Valeurs </a:t>
            </a:r>
            <a:r>
              <a:rPr lang="fr-FR" sz="1800" dirty="0" smtClean="0"/>
              <a:t>minimum possibles </a:t>
            </a:r>
            <a:r>
              <a:rPr lang="fr-FR" sz="1800" dirty="0"/>
              <a:t>: 0 ou 1</a:t>
            </a:r>
          </a:p>
          <a:p>
            <a:pPr lvl="2">
              <a:lnSpc>
                <a:spcPct val="90000"/>
              </a:lnSpc>
            </a:pPr>
            <a:r>
              <a:rPr lang="fr-FR" sz="1800" dirty="0" smtClean="0"/>
              <a:t>Valeurs maximum possibles </a:t>
            </a:r>
            <a:r>
              <a:rPr lang="fr-FR" sz="1800" dirty="0"/>
              <a:t>: 1 ou N (</a:t>
            </a:r>
            <a:r>
              <a:rPr lang="fr-FR" sz="1800" dirty="0">
                <a:sym typeface="Symbol" charset="0"/>
              </a:rPr>
              <a:t> ou *)</a:t>
            </a:r>
          </a:p>
          <a:p>
            <a:pPr lvl="1">
              <a:lnSpc>
                <a:spcPct val="90000"/>
              </a:lnSpc>
            </a:pPr>
            <a:r>
              <a:rPr lang="fr-FR" sz="2000" dirty="0">
                <a:sym typeface="Symbol" charset="0"/>
              </a:rPr>
              <a:t>La cardinalité est indiquée dans le modèle sur les arcs des </a:t>
            </a:r>
            <a:r>
              <a:rPr lang="fr-FR" sz="2000" dirty="0" smtClean="0">
                <a:sym typeface="Symbol" charset="0"/>
              </a:rPr>
              <a:t>associations</a:t>
            </a:r>
            <a:endParaRPr lang="fr-FR" sz="2000" dirty="0">
              <a:sym typeface="Symbol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2675-1CF1-964F-9B00-3E01784758B6}" type="slidenum">
              <a:rPr lang="fr-FR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3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3C74-2805-444D-84FD-45B606789697}" type="slidenum">
              <a:rPr lang="fr-FR"/>
              <a:pPr/>
              <a:t>12</a:t>
            </a:fld>
            <a:endParaRPr lang="fr-FR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800"/>
              <a:t>Modèle de données</a:t>
            </a:r>
            <a:br>
              <a:rPr lang="fr-FR" sz="3800"/>
            </a:br>
            <a:r>
              <a:rPr lang="fr-FR" sz="3800"/>
              <a:t>Entités/Associations</a:t>
            </a:r>
          </a:p>
        </p:txBody>
      </p:sp>
      <p:grpSp>
        <p:nvGrpSpPr>
          <p:cNvPr id="101392" name="Group 16"/>
          <p:cNvGrpSpPr>
            <a:grpSpLocks/>
          </p:cNvGrpSpPr>
          <p:nvPr/>
        </p:nvGrpSpPr>
        <p:grpSpPr bwMode="auto">
          <a:xfrm>
            <a:off x="3847657" y="4425640"/>
            <a:ext cx="1806739" cy="1079501"/>
            <a:chOff x="2439" y="3341"/>
            <a:chExt cx="1043" cy="589"/>
          </a:xfrm>
        </p:grpSpPr>
        <p:sp>
          <p:nvSpPr>
            <p:cNvPr id="101393" name="Rectangle 17"/>
            <p:cNvSpPr>
              <a:spLocks noChangeArrowheads="1"/>
            </p:cNvSpPr>
            <p:nvPr/>
          </p:nvSpPr>
          <p:spPr bwMode="auto">
            <a:xfrm>
              <a:off x="2439" y="3341"/>
              <a:ext cx="1043" cy="27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 dirty="0"/>
                <a:t>CATEGORIE</a:t>
              </a:r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2439" y="3613"/>
              <a:ext cx="1043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u="sng" dirty="0"/>
                <a:t>IdCat</a:t>
              </a:r>
              <a:r>
                <a:rPr lang="fr-FR" dirty="0"/>
                <a:t> : entier</a:t>
              </a:r>
            </a:p>
            <a:p>
              <a:r>
                <a:rPr lang="fr-FR" dirty="0" smtClean="0"/>
                <a:t>Libelle : </a:t>
              </a:r>
              <a:r>
                <a:rPr lang="fr-FR" dirty="0"/>
                <a:t>chaine</a:t>
              </a:r>
            </a:p>
          </p:txBody>
        </p:sp>
      </p:grp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828675" y="1712118"/>
            <a:ext cx="1873250" cy="43338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/>
              <a:t>FILM</a:t>
            </a:r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828675" y="2145505"/>
            <a:ext cx="18732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fr-FR" u="sng" dirty="0"/>
              <a:t>IdFilm</a:t>
            </a:r>
            <a:r>
              <a:rPr lang="fr-FR" dirty="0"/>
              <a:t> : entier</a:t>
            </a:r>
          </a:p>
          <a:p>
            <a:r>
              <a:rPr lang="fr-FR" dirty="0"/>
              <a:t>Titre : chaine</a:t>
            </a:r>
          </a:p>
          <a:p>
            <a:r>
              <a:rPr lang="fr-FR" dirty="0"/>
              <a:t>Année : entier</a:t>
            </a:r>
          </a:p>
        </p:txBody>
      </p:sp>
      <p:sp>
        <p:nvSpPr>
          <p:cNvPr id="101398" name="Rectangle 22"/>
          <p:cNvSpPr>
            <a:spLocks noChangeArrowheads="1"/>
          </p:cNvSpPr>
          <p:nvPr/>
        </p:nvSpPr>
        <p:spPr bwMode="auto">
          <a:xfrm>
            <a:off x="5942012" y="1628775"/>
            <a:ext cx="2160588" cy="43338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 dirty="0"/>
              <a:t>ABONNE</a:t>
            </a:r>
          </a:p>
        </p:txBody>
      </p:sp>
      <p:sp>
        <p:nvSpPr>
          <p:cNvPr id="101399" name="Rectangle 23"/>
          <p:cNvSpPr>
            <a:spLocks noChangeArrowheads="1"/>
          </p:cNvSpPr>
          <p:nvPr/>
        </p:nvSpPr>
        <p:spPr bwMode="auto">
          <a:xfrm>
            <a:off x="5942012" y="2062163"/>
            <a:ext cx="2160588" cy="1569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fr-FR" u="sng" dirty="0" smtClean="0"/>
              <a:t>Id</a:t>
            </a:r>
            <a:r>
              <a:rPr lang="fr-FR" dirty="0" smtClean="0"/>
              <a:t> : entier</a:t>
            </a:r>
            <a:endParaRPr lang="fr-FR" dirty="0" smtClean="0"/>
          </a:p>
          <a:p>
            <a:r>
              <a:rPr lang="fr-FR" dirty="0" smtClean="0"/>
              <a:t>Nom </a:t>
            </a:r>
            <a:r>
              <a:rPr lang="fr-FR" dirty="0"/>
              <a:t>: chaine</a:t>
            </a:r>
          </a:p>
          <a:p>
            <a:r>
              <a:rPr lang="fr-FR" dirty="0" smtClean="0"/>
              <a:t>Prenom </a:t>
            </a:r>
            <a:r>
              <a:rPr lang="fr-FR" dirty="0"/>
              <a:t>: chaine</a:t>
            </a:r>
          </a:p>
          <a:p>
            <a:r>
              <a:rPr lang="fr-FR" dirty="0" smtClean="0"/>
              <a:t>Adresse : </a:t>
            </a:r>
            <a:r>
              <a:rPr lang="fr-FR" dirty="0"/>
              <a:t>chaine</a:t>
            </a:r>
          </a:p>
          <a:p>
            <a:r>
              <a:rPr lang="fr-FR" dirty="0" smtClean="0"/>
              <a:t>Email </a:t>
            </a:r>
            <a:r>
              <a:rPr lang="fr-FR" dirty="0"/>
              <a:t>: chaine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C. </a:t>
            </a:r>
            <a:r>
              <a:rPr lang="fr-FR" dirty="0" err="1" smtClean="0"/>
              <a:t>Varnier</a:t>
            </a:r>
            <a:endParaRPr lang="fr-FR" dirty="0"/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1549400" y="3897669"/>
            <a:ext cx="1152525" cy="504825"/>
          </a:xfrm>
          <a:prstGeom prst="roundRect">
            <a:avLst>
              <a:gd name="adj" fmla="val 32389"/>
            </a:avLst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/>
              <a:t>appartient</a:t>
            </a:r>
          </a:p>
        </p:txBody>
      </p:sp>
      <p:cxnSp>
        <p:nvCxnSpPr>
          <p:cNvPr id="17" name="AutoShape 27"/>
          <p:cNvCxnSpPr>
            <a:cxnSpLocks noChangeShapeType="1"/>
            <a:stCxn id="101397" idx="1"/>
            <a:endCxn id="16" idx="1"/>
          </p:cNvCxnSpPr>
          <p:nvPr/>
        </p:nvCxnSpPr>
        <p:spPr bwMode="auto">
          <a:xfrm rot="10800000" flipH="1" flipV="1">
            <a:off x="828674" y="2613024"/>
            <a:ext cx="720725" cy="1537058"/>
          </a:xfrm>
          <a:prstGeom prst="curvedConnector3">
            <a:avLst>
              <a:gd name="adj1" fmla="val -317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AutoShape 28"/>
          <p:cNvCxnSpPr>
            <a:cxnSpLocks noChangeShapeType="1"/>
            <a:stCxn id="16" idx="3"/>
            <a:endCxn id="101394" idx="1"/>
          </p:cNvCxnSpPr>
          <p:nvPr/>
        </p:nvCxnSpPr>
        <p:spPr bwMode="auto">
          <a:xfrm>
            <a:off x="2701925" y="4150082"/>
            <a:ext cx="1145732" cy="106456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50"/>
          <p:cNvCxnSpPr>
            <a:cxnSpLocks noChangeShapeType="1"/>
            <a:stCxn id="101399" idx="1"/>
            <a:endCxn id="26" idx="3"/>
          </p:cNvCxnSpPr>
          <p:nvPr/>
        </p:nvCxnSpPr>
        <p:spPr bwMode="auto">
          <a:xfrm rot="10800000">
            <a:off x="5353178" y="1964531"/>
            <a:ext cx="588834" cy="88247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51"/>
          <p:cNvCxnSpPr>
            <a:cxnSpLocks noChangeShapeType="1"/>
            <a:stCxn id="26" idx="1"/>
            <a:endCxn id="101397" idx="3"/>
          </p:cNvCxnSpPr>
          <p:nvPr/>
        </p:nvCxnSpPr>
        <p:spPr bwMode="auto">
          <a:xfrm rot="10800000" flipV="1">
            <a:off x="2701926" y="1964530"/>
            <a:ext cx="779591" cy="6484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7" name="Grouper 36"/>
          <p:cNvGrpSpPr/>
          <p:nvPr/>
        </p:nvGrpSpPr>
        <p:grpSpPr>
          <a:xfrm>
            <a:off x="3481207" y="1712118"/>
            <a:ext cx="1871971" cy="1287809"/>
            <a:chOff x="3494086" y="1963742"/>
            <a:chExt cx="1871971" cy="1287809"/>
          </a:xfrm>
        </p:grpSpPr>
        <p:sp>
          <p:nvSpPr>
            <p:cNvPr id="26" name="AutoShape 49"/>
            <p:cNvSpPr>
              <a:spLocks noChangeArrowheads="1"/>
            </p:cNvSpPr>
            <p:nvPr/>
          </p:nvSpPr>
          <p:spPr bwMode="auto">
            <a:xfrm>
              <a:off x="3494395" y="1963742"/>
              <a:ext cx="1871662" cy="504826"/>
            </a:xfrm>
            <a:prstGeom prst="roundRect">
              <a:avLst>
                <a:gd name="adj" fmla="val 32389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/>
                <a:t>emprunte</a:t>
              </a: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>
              <a:off x="3494086" y="2457801"/>
              <a:ext cx="1871663" cy="793750"/>
            </a:xfrm>
            <a:prstGeom prst="roundRect">
              <a:avLst>
                <a:gd name="adj" fmla="val 3238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dirty="0" err="1"/>
                <a:t>Date_emprunt</a:t>
              </a:r>
              <a:endParaRPr lang="fr-FR" dirty="0"/>
            </a:p>
            <a:p>
              <a:r>
                <a:rPr lang="fr-FR" dirty="0" smtClean="0"/>
                <a:t>Duree</a:t>
              </a:r>
              <a:endParaRPr lang="fr-FR" dirty="0"/>
            </a:p>
          </p:txBody>
        </p:sp>
      </p:grp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5352870" y="2740351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66FF"/>
                </a:solidFill>
              </a:rPr>
              <a:t>0,N</a:t>
            </a:r>
          </a:p>
        </p:txBody>
      </p:sp>
      <p:sp>
        <p:nvSpPr>
          <p:cNvPr id="21" name="Rectangle 56"/>
          <p:cNvSpPr>
            <a:spLocks noChangeArrowheads="1"/>
          </p:cNvSpPr>
          <p:nvPr/>
        </p:nvSpPr>
        <p:spPr bwMode="auto">
          <a:xfrm>
            <a:off x="2827976" y="2571941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66FF"/>
                </a:solidFill>
              </a:rPr>
              <a:t>0,N</a:t>
            </a:r>
          </a:p>
        </p:txBody>
      </p:sp>
      <p:sp>
        <p:nvSpPr>
          <p:cNvPr id="22" name="Rectangle 56"/>
          <p:cNvSpPr>
            <a:spLocks noChangeArrowheads="1"/>
          </p:cNvSpPr>
          <p:nvPr/>
        </p:nvSpPr>
        <p:spPr bwMode="auto">
          <a:xfrm>
            <a:off x="2998893" y="5012709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66FF"/>
                </a:solidFill>
              </a:rPr>
              <a:t>0,N</a:t>
            </a:r>
          </a:p>
        </p:txBody>
      </p:sp>
      <p:sp>
        <p:nvSpPr>
          <p:cNvPr id="23" name="Rectangle 56"/>
          <p:cNvSpPr>
            <a:spLocks noChangeArrowheads="1"/>
          </p:cNvSpPr>
          <p:nvPr/>
        </p:nvSpPr>
        <p:spPr bwMode="auto">
          <a:xfrm>
            <a:off x="649286" y="3364705"/>
            <a:ext cx="4523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66FF"/>
                </a:solidFill>
              </a:rPr>
              <a:t>1,1</a:t>
            </a:r>
            <a:endParaRPr lang="fr-FR" b="1" dirty="0">
              <a:solidFill>
                <a:srgbClr val="0066FF"/>
              </a:solidFill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55650" y="5644195"/>
            <a:ext cx="6535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Un film appartient à </a:t>
            </a:r>
            <a:r>
              <a:rPr lang="fr-FR" b="1" dirty="0">
                <a:solidFill>
                  <a:srgbClr val="C00000"/>
                </a:solidFill>
              </a:rPr>
              <a:t>au moins </a:t>
            </a:r>
            <a:r>
              <a:rPr lang="fr-FR" b="1" dirty="0" smtClean="0">
                <a:solidFill>
                  <a:srgbClr val="C00000"/>
                </a:solidFill>
              </a:rPr>
              <a:t>1 </a:t>
            </a:r>
            <a:r>
              <a:rPr lang="fr-FR" dirty="0" smtClean="0"/>
              <a:t>et </a:t>
            </a:r>
            <a:r>
              <a:rPr lang="fr-FR" b="1" dirty="0">
                <a:solidFill>
                  <a:srgbClr val="C00000"/>
                </a:solidFill>
              </a:rPr>
              <a:t>au plus </a:t>
            </a:r>
            <a:r>
              <a:rPr lang="fr-FR" b="1" dirty="0" smtClean="0">
                <a:solidFill>
                  <a:srgbClr val="C00000"/>
                </a:solidFill>
              </a:rPr>
              <a:t>1 </a:t>
            </a:r>
            <a:r>
              <a:rPr lang="fr-FR" dirty="0" smtClean="0"/>
              <a:t>catégorie</a:t>
            </a:r>
            <a:endParaRPr lang="fr-FR" dirty="0"/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755650" y="5933120"/>
            <a:ext cx="6898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dirty="0"/>
              <a:t>Une catégorie contient </a:t>
            </a:r>
            <a:r>
              <a:rPr lang="fr-FR" b="1" dirty="0">
                <a:solidFill>
                  <a:srgbClr val="C00000"/>
                </a:solidFill>
              </a:rPr>
              <a:t>au moins </a:t>
            </a:r>
            <a:r>
              <a:rPr lang="fr-FR" b="1" dirty="0" smtClean="0">
                <a:solidFill>
                  <a:srgbClr val="C00000"/>
                </a:solidFill>
              </a:rPr>
              <a:t>0 </a:t>
            </a:r>
            <a:r>
              <a:rPr lang="fr-FR" dirty="0" smtClean="0"/>
              <a:t>film </a:t>
            </a:r>
            <a:r>
              <a:rPr lang="fr-FR" dirty="0" smtClean="0"/>
              <a:t>et </a:t>
            </a:r>
            <a:r>
              <a:rPr lang="fr-FR" b="1" dirty="0">
                <a:solidFill>
                  <a:srgbClr val="C00000"/>
                </a:solidFill>
              </a:rPr>
              <a:t>au plus N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films</a:t>
            </a:r>
          </a:p>
        </p:txBody>
      </p:sp>
    </p:spTree>
    <p:extLst>
      <p:ext uri="{BB962C8B-B14F-4D97-AF65-F5344CB8AC3E}">
        <p14:creationId xmlns:p14="http://schemas.microsoft.com/office/powerpoint/2010/main" val="138310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Modèles Logique de Données (MLD)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Modèle Relationnel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0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Relationnel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28675" y="1388007"/>
            <a:ext cx="7486650" cy="25378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fr-FR" sz="2400" dirty="0"/>
              <a:t>Modèle logique</a:t>
            </a:r>
          </a:p>
          <a:p>
            <a:pPr lvl="1">
              <a:lnSpc>
                <a:spcPct val="110000"/>
              </a:lnSpc>
            </a:pPr>
            <a:r>
              <a:rPr lang="fr-FR" sz="2200" dirty="0"/>
              <a:t>Le modèle entité/association est un modèle conceptuel. Il permet de représenter de manière abstraite l</a:t>
            </a:r>
            <a:r>
              <a:rPr lang="ja-JP" altLang="fr-FR" sz="2200" dirty="0">
                <a:latin typeface="Arial"/>
              </a:rPr>
              <a:t>’</a:t>
            </a:r>
            <a:r>
              <a:rPr lang="fr-FR" sz="2200" dirty="0"/>
              <a:t>information et les liens existant entre les données</a:t>
            </a:r>
          </a:p>
          <a:p>
            <a:pPr lvl="1">
              <a:lnSpc>
                <a:spcPct val="110000"/>
              </a:lnSpc>
            </a:pPr>
            <a:r>
              <a:rPr lang="fr-FR" sz="2200" dirty="0"/>
              <a:t>Le modèle logique consiste a construire la structure des informations dans le but de les « coder » dans une base de donnée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9792-E254-9D44-AF72-37B330E3B530}" type="slidenum">
              <a:rPr lang="fr-FR"/>
              <a:pPr/>
              <a:t>14</a:t>
            </a:fld>
            <a:endParaRPr lang="fr-FR"/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>
            <a:off x="1692275" y="3853508"/>
            <a:ext cx="1800225" cy="1008063"/>
          </a:xfrm>
          <a:prstGeom prst="irregularSeal2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 sz="1800"/>
              <a:t>Réalité</a:t>
            </a:r>
          </a:p>
        </p:txBody>
      </p:sp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1403350" y="5364808"/>
            <a:ext cx="2305050" cy="936625"/>
          </a:xfrm>
          <a:prstGeom prst="flowChartMagneticDisk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tIns="0" bIns="216000" anchor="ctr"/>
          <a:lstStyle/>
          <a:p>
            <a:pPr algn="ctr"/>
            <a:r>
              <a:rPr lang="fr-FR" sz="1800" dirty="0"/>
              <a:t>BD</a:t>
            </a:r>
          </a:p>
          <a:p>
            <a:pPr algn="ctr"/>
            <a:r>
              <a:rPr lang="fr-FR" sz="1800" dirty="0"/>
              <a:t>(représentation</a:t>
            </a:r>
            <a:br>
              <a:rPr lang="fr-FR" sz="1800" dirty="0"/>
            </a:br>
            <a:r>
              <a:rPr lang="fr-FR" sz="1800" dirty="0"/>
              <a:t>partielle de la réalité)</a:t>
            </a:r>
          </a:p>
        </p:txBody>
      </p:sp>
      <p:sp>
        <p:nvSpPr>
          <p:cNvPr id="107526" name="AutoShape 6"/>
          <p:cNvSpPr>
            <a:spLocks noChangeArrowheads="1"/>
          </p:cNvSpPr>
          <p:nvPr/>
        </p:nvSpPr>
        <p:spPr bwMode="auto">
          <a:xfrm>
            <a:off x="3924300" y="4212283"/>
            <a:ext cx="1439863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5795963" y="3853508"/>
            <a:ext cx="1728787" cy="863600"/>
          </a:xfrm>
          <a:prstGeom prst="foldedCorner">
            <a:avLst>
              <a:gd name="adj" fmla="val 21579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 sz="1800"/>
              <a:t>Modèle</a:t>
            </a:r>
          </a:p>
          <a:p>
            <a:pPr algn="ctr"/>
            <a:r>
              <a:rPr lang="fr-FR" sz="1800"/>
              <a:t>conceptuel</a:t>
            </a:r>
          </a:p>
        </p:txBody>
      </p:sp>
      <p:sp>
        <p:nvSpPr>
          <p:cNvPr id="107528" name="AutoShape 8"/>
          <p:cNvSpPr>
            <a:spLocks noChangeArrowheads="1"/>
          </p:cNvSpPr>
          <p:nvPr/>
        </p:nvSpPr>
        <p:spPr bwMode="auto">
          <a:xfrm rot="5400000">
            <a:off x="6373019" y="4933802"/>
            <a:ext cx="503238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7529" name="AutoShape 9"/>
          <p:cNvSpPr>
            <a:spLocks noChangeArrowheads="1"/>
          </p:cNvSpPr>
          <p:nvPr/>
        </p:nvSpPr>
        <p:spPr bwMode="auto">
          <a:xfrm>
            <a:off x="5795963" y="5364808"/>
            <a:ext cx="1800225" cy="863600"/>
          </a:xfrm>
          <a:prstGeom prst="flowChartDocument">
            <a:avLst/>
          </a:prstGeom>
          <a:solidFill>
            <a:srgbClr val="C00000"/>
          </a:solidFill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 sz="1800"/>
              <a:t>Modèle</a:t>
            </a:r>
          </a:p>
          <a:p>
            <a:pPr algn="ctr"/>
            <a:r>
              <a:rPr lang="fr-FR" sz="1800"/>
              <a:t>Logique</a:t>
            </a:r>
          </a:p>
        </p:txBody>
      </p:sp>
      <p:sp>
        <p:nvSpPr>
          <p:cNvPr id="107530" name="AutoShape 10"/>
          <p:cNvSpPr>
            <a:spLocks noChangeArrowheads="1"/>
          </p:cNvSpPr>
          <p:nvPr/>
        </p:nvSpPr>
        <p:spPr bwMode="auto">
          <a:xfrm rot="10800000">
            <a:off x="3851275" y="5796608"/>
            <a:ext cx="1366838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3851275" y="3845571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Modélisation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6877050" y="4861571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Transformation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4092575" y="5437833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Codage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33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Relationnel</a:t>
            </a:r>
          </a:p>
        </p:txBody>
      </p:sp>
      <p:sp>
        <p:nvSpPr>
          <p:cNvPr id="55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9084-C6B3-6A49-9D81-ECEB2DBB8E36}" type="slidenum">
              <a:rPr lang="fr-FR"/>
              <a:pPr/>
              <a:t>15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828675" y="1388007"/>
            <a:ext cx="7486650" cy="261732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Notion de </a:t>
            </a:r>
            <a:r>
              <a:rPr lang="fr-FR" b="1" dirty="0">
                <a:solidFill>
                  <a:srgbClr val="C00000"/>
                </a:solidFill>
              </a:rPr>
              <a:t>Relation</a:t>
            </a:r>
          </a:p>
          <a:p>
            <a:pPr lvl="1"/>
            <a:r>
              <a:rPr lang="fr-FR" dirty="0"/>
              <a:t>La seule structure existante est la relation</a:t>
            </a:r>
          </a:p>
          <a:p>
            <a:pPr lvl="1"/>
            <a:r>
              <a:rPr lang="fr-FR" dirty="0" smtClean="0"/>
              <a:t>Équivalent </a:t>
            </a:r>
            <a:r>
              <a:rPr lang="fr-FR" dirty="0"/>
              <a:t>à une table</a:t>
            </a:r>
          </a:p>
          <a:p>
            <a:pPr lvl="2"/>
            <a:r>
              <a:rPr lang="fr-FR" dirty="0"/>
              <a:t>Les </a:t>
            </a:r>
            <a:r>
              <a:rPr lang="fr-FR" dirty="0"/>
              <a:t>colonnes de la table sont </a:t>
            </a:r>
            <a:r>
              <a:rPr lang="fr-FR" dirty="0"/>
              <a:t>les </a:t>
            </a:r>
            <a:r>
              <a:rPr lang="fr-FR" dirty="0" smtClean="0"/>
              <a:t>attributs</a:t>
            </a:r>
            <a:endParaRPr lang="fr-FR" dirty="0"/>
          </a:p>
          <a:p>
            <a:pPr lvl="2"/>
            <a:r>
              <a:rPr lang="fr-FR" dirty="0"/>
              <a:t>Les </a:t>
            </a:r>
            <a:r>
              <a:rPr lang="fr-FR" dirty="0" smtClean="0"/>
              <a:t>les </a:t>
            </a:r>
            <a:r>
              <a:rPr lang="fr-FR" dirty="0"/>
              <a:t>lignes </a:t>
            </a:r>
            <a:r>
              <a:rPr lang="fr-FR" dirty="0" smtClean="0"/>
              <a:t>sont les </a:t>
            </a:r>
            <a:r>
              <a:rPr lang="fr-FR" dirty="0" smtClean="0"/>
              <a:t>enregistrements </a:t>
            </a:r>
            <a:r>
              <a:rPr lang="fr-FR" dirty="0"/>
              <a:t>de la </a:t>
            </a:r>
            <a:r>
              <a:rPr lang="fr-FR" dirty="0" smtClean="0"/>
              <a:t>relation</a:t>
            </a:r>
            <a:endParaRPr lang="fr-FR" dirty="0"/>
          </a:p>
          <a:p>
            <a:r>
              <a:rPr lang="fr-FR" dirty="0"/>
              <a:t>Exemple : relation </a:t>
            </a:r>
            <a:r>
              <a:rPr lang="fr-FR" b="1" dirty="0">
                <a:solidFill>
                  <a:srgbClr val="C00000"/>
                </a:solidFill>
              </a:rPr>
              <a:t>ABONNE</a:t>
            </a:r>
          </a:p>
          <a:p>
            <a:pPr lvl="1"/>
            <a:r>
              <a:rPr lang="fr-FR" dirty="0" smtClean="0"/>
              <a:t>« Colonnes » : Nom, Prénom</a:t>
            </a:r>
            <a:r>
              <a:rPr lang="fr-FR" dirty="0"/>
              <a:t>, </a:t>
            </a:r>
            <a:r>
              <a:rPr lang="fr-FR" dirty="0" smtClean="0"/>
              <a:t>Adresse, </a:t>
            </a:r>
            <a:r>
              <a:rPr lang="fr-FR" dirty="0" smtClean="0"/>
              <a:t>Email</a:t>
            </a:r>
          </a:p>
          <a:p>
            <a:pPr lvl="1"/>
            <a:r>
              <a:rPr lang="fr-FR" dirty="0" smtClean="0"/>
              <a:t>« Lignes » : </a:t>
            </a:r>
            <a:r>
              <a:rPr lang="fr-FR" dirty="0" err="1" smtClean="0"/>
              <a:t>Varnier</a:t>
            </a:r>
            <a:r>
              <a:rPr lang="fr-FR" dirty="0" smtClean="0"/>
              <a:t>, Christophe, …</a:t>
            </a:r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5" name="Group 1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65368"/>
              </p:ext>
            </p:extLst>
          </p:nvPr>
        </p:nvGraphicFramePr>
        <p:xfrm>
          <a:off x="546323" y="4023639"/>
          <a:ext cx="8159794" cy="17917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61934"/>
                <a:gridCol w="1361934"/>
                <a:gridCol w="1378811"/>
                <a:gridCol w="1867708"/>
                <a:gridCol w="2189407"/>
              </a:tblGrid>
              <a:tr h="4324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Id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3268" marR="9326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Nom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3268" marR="9326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Prénom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3268" marR="9326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Adresse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3268" marR="9326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Email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3268" marR="93268" horzOverflow="overflow"/>
                </a:tc>
              </a:tr>
              <a:tr h="339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124</a:t>
                      </a: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Varnier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Christophe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Rue A. Daudet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cvarnier@ens2m.fr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</a:tr>
              <a:tr h="329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127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Dupont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Roger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Grande rue</a:t>
                      </a: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dupont@</a:t>
                      </a: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bidule.fr</a:t>
                      </a: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</a:tr>
              <a:tr h="345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131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Jobs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Steve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Rue des pommes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jobs@apple.com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</a:tr>
              <a:tr h="244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799" marR="91799" marT="46800" marB="46800" anchor="ctr" horzOverflow="overflow"/>
                </a:tc>
              </a:tr>
            </a:tbl>
          </a:graphicData>
        </a:graphic>
      </p:graphicFrame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01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Relationnel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Définition d’une relation ou table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Son nom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Ses attributs (nom des « champs ») et leur </a:t>
            </a:r>
            <a:r>
              <a:rPr lang="fr-FR" dirty="0" smtClean="0"/>
              <a:t>domaine</a:t>
            </a: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Exemple</a:t>
            </a:r>
          </a:p>
          <a:p>
            <a:pPr lvl="1">
              <a:lnSpc>
                <a:spcPct val="120000"/>
              </a:lnSpc>
            </a:pPr>
            <a:r>
              <a:rPr lang="fr-FR" b="1" dirty="0" smtClean="0">
                <a:latin typeface="Courier"/>
                <a:cs typeface="Courier"/>
              </a:rPr>
              <a:t>ABONNE ( </a:t>
            </a:r>
            <a:r>
              <a:rPr lang="fr-FR" b="1" u="sng" dirty="0" smtClean="0">
                <a:latin typeface="Courier"/>
                <a:cs typeface="Courier"/>
              </a:rPr>
              <a:t>Id</a:t>
            </a:r>
            <a:r>
              <a:rPr lang="fr-FR" b="1" dirty="0" smtClean="0">
                <a:latin typeface="Courier"/>
                <a:cs typeface="Courier"/>
              </a:rPr>
              <a:t> : entier , nom </a:t>
            </a:r>
            <a:r>
              <a:rPr lang="fr-FR" b="1" dirty="0">
                <a:latin typeface="Courier"/>
                <a:cs typeface="Courier"/>
              </a:rPr>
              <a:t>: </a:t>
            </a:r>
            <a:r>
              <a:rPr lang="fr-FR" b="1" dirty="0" smtClean="0">
                <a:latin typeface="Courier"/>
                <a:cs typeface="Courier"/>
              </a:rPr>
              <a:t>chaine(20) </a:t>
            </a:r>
            <a:r>
              <a:rPr lang="fr-FR" b="1" dirty="0" smtClean="0">
                <a:latin typeface="Courier"/>
                <a:cs typeface="Courier"/>
              </a:rPr>
              <a:t>,</a:t>
            </a:r>
            <a:br>
              <a:rPr lang="fr-FR" b="1" dirty="0" smtClean="0">
                <a:latin typeface="Courier"/>
                <a:cs typeface="Courier"/>
              </a:rPr>
            </a:br>
            <a:r>
              <a:rPr lang="fr-FR" b="1" dirty="0" smtClean="0">
                <a:latin typeface="Courier"/>
                <a:cs typeface="Courier"/>
              </a:rPr>
              <a:t>         </a:t>
            </a:r>
            <a:r>
              <a:rPr lang="fr-FR" b="1" dirty="0" err="1" smtClean="0">
                <a:latin typeface="Courier"/>
                <a:cs typeface="Courier"/>
              </a:rPr>
              <a:t>prenom</a:t>
            </a:r>
            <a:r>
              <a:rPr lang="fr-FR" b="1" dirty="0" smtClean="0">
                <a:latin typeface="Courier"/>
                <a:cs typeface="Courier"/>
              </a:rPr>
              <a:t> </a:t>
            </a:r>
            <a:r>
              <a:rPr lang="fr-FR" b="1" dirty="0" smtClean="0">
                <a:latin typeface="Courier"/>
                <a:cs typeface="Courier"/>
              </a:rPr>
              <a:t>: chaine(20) , </a:t>
            </a:r>
            <a:r>
              <a:rPr lang="fr-FR" b="1" dirty="0" smtClean="0">
                <a:latin typeface="Courier"/>
                <a:cs typeface="Courier"/>
              </a:rPr>
              <a:t>adresse : </a:t>
            </a:r>
            <a:r>
              <a:rPr lang="fr-FR" b="1" dirty="0">
                <a:latin typeface="Courier"/>
                <a:cs typeface="Courier"/>
              </a:rPr>
              <a:t>chaine(100</a:t>
            </a:r>
            <a:r>
              <a:rPr lang="fr-FR" b="1" dirty="0" smtClean="0">
                <a:latin typeface="Courier"/>
                <a:cs typeface="Courier"/>
              </a:rPr>
              <a:t>) ,</a:t>
            </a:r>
            <a:r>
              <a:rPr lang="fr-FR" b="1" dirty="0" smtClean="0">
                <a:latin typeface="Courier"/>
                <a:cs typeface="Courier"/>
              </a:rPr>
              <a:t/>
            </a:r>
            <a:br>
              <a:rPr lang="fr-FR" b="1" dirty="0" smtClean="0">
                <a:latin typeface="Courier"/>
                <a:cs typeface="Courier"/>
              </a:rPr>
            </a:br>
            <a:r>
              <a:rPr lang="fr-FR" b="1" dirty="0" smtClean="0">
                <a:latin typeface="Courier"/>
                <a:cs typeface="Courier"/>
              </a:rPr>
              <a:t>       </a:t>
            </a:r>
            <a:r>
              <a:rPr lang="fr-FR" b="1" dirty="0" smtClean="0">
                <a:latin typeface="Courier"/>
                <a:cs typeface="Courier"/>
              </a:rPr>
              <a:t>  email </a:t>
            </a:r>
            <a:r>
              <a:rPr lang="fr-FR" b="1" dirty="0">
                <a:latin typeface="Courier"/>
                <a:cs typeface="Courier"/>
              </a:rPr>
              <a:t>: </a:t>
            </a:r>
            <a:r>
              <a:rPr lang="fr-FR" b="1" dirty="0" smtClean="0">
                <a:latin typeface="Courier"/>
                <a:cs typeface="Courier"/>
              </a:rPr>
              <a:t>chaine(40) </a:t>
            </a:r>
            <a:r>
              <a:rPr lang="fr-FR" b="1" dirty="0" smtClean="0">
                <a:latin typeface="Courier"/>
                <a:cs typeface="Courier"/>
              </a:rPr>
              <a:t>)</a:t>
            </a: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Clé(s) d’une relation</a:t>
            </a:r>
          </a:p>
          <a:p>
            <a:pPr lvl="1">
              <a:lnSpc>
                <a:spcPct val="120000"/>
              </a:lnSpc>
            </a:pPr>
            <a:r>
              <a:rPr lang="fr-FR" dirty="0" smtClean="0"/>
              <a:t>Clé primaire</a:t>
            </a:r>
          </a:p>
          <a:p>
            <a:pPr lvl="2">
              <a:lnSpc>
                <a:spcPct val="120000"/>
              </a:lnSpc>
            </a:pPr>
            <a:r>
              <a:rPr lang="fr-FR" dirty="0" smtClean="0"/>
              <a:t>Identification </a:t>
            </a:r>
            <a:r>
              <a:rPr lang="fr-FR" dirty="0"/>
              <a:t>unique de chaque élément de la relation</a:t>
            </a:r>
          </a:p>
          <a:p>
            <a:pPr lvl="2">
              <a:lnSpc>
                <a:spcPct val="120000"/>
              </a:lnSpc>
            </a:pPr>
            <a:r>
              <a:rPr lang="fr-FR" dirty="0" smtClean="0"/>
              <a:t>Souligné </a:t>
            </a:r>
            <a:r>
              <a:rPr lang="fr-FR" dirty="0"/>
              <a:t>dans le formalisme</a:t>
            </a:r>
          </a:p>
          <a:p>
            <a:pPr lvl="1">
              <a:lnSpc>
                <a:spcPct val="120000"/>
              </a:lnSpc>
            </a:pPr>
            <a:r>
              <a:rPr lang="fr-FR" dirty="0" smtClean="0"/>
              <a:t>Clés </a:t>
            </a:r>
            <a:r>
              <a:rPr lang="fr-FR" dirty="0" smtClean="0"/>
              <a:t>secondaires</a:t>
            </a:r>
          </a:p>
          <a:p>
            <a:pPr lvl="2">
              <a:lnSpc>
                <a:spcPct val="120000"/>
              </a:lnSpc>
            </a:pPr>
            <a:r>
              <a:rPr lang="fr-FR" dirty="0" smtClean="0"/>
              <a:t>Clé dite étrangère appartenant à une autre relation</a:t>
            </a:r>
          </a:p>
          <a:p>
            <a:pPr lvl="2">
              <a:lnSpc>
                <a:spcPct val="120000"/>
              </a:lnSpc>
            </a:pPr>
            <a:r>
              <a:rPr lang="fr-FR" dirty="0" smtClean="0"/>
              <a:t>précédée </a:t>
            </a:r>
            <a:r>
              <a:rPr lang="fr-FR" dirty="0"/>
              <a:t>de </a:t>
            </a:r>
            <a:r>
              <a:rPr lang="fr-FR" dirty="0" smtClean="0"/>
              <a:t># dans le formalisme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03DA-E2E0-4749-B333-C2D16FB803D0}" type="slidenum">
              <a:rPr lang="fr-FR"/>
              <a:pPr/>
              <a:t>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21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Passage de MCD vers de MLD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8675" y="1388007"/>
            <a:ext cx="7486650" cy="28225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fr-FR" dirty="0"/>
              <a:t>Règles générales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Une entité devint une relation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La relation porte le même nom que l’entité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Les propriétés des entités deviennent les attributs de la relation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L’attribut identifiant l’entité devient la </a:t>
            </a:r>
            <a:r>
              <a:rPr lang="fr-FR" dirty="0">
                <a:solidFill>
                  <a:srgbClr val="C00000"/>
                </a:solidFill>
              </a:rPr>
              <a:t>clé primaire </a:t>
            </a:r>
            <a:r>
              <a:rPr lang="fr-FR" dirty="0"/>
              <a:t>de la </a:t>
            </a:r>
            <a:r>
              <a:rPr lang="fr-FR" dirty="0" smtClean="0"/>
              <a:t>relation</a:t>
            </a:r>
            <a:endParaRPr lang="fr-FR" dirty="0"/>
          </a:p>
          <a:p>
            <a:pPr>
              <a:lnSpc>
                <a:spcPct val="110000"/>
              </a:lnSpc>
            </a:pPr>
            <a:r>
              <a:rPr lang="fr-FR" dirty="0" smtClean="0"/>
              <a:t>Remarque </a:t>
            </a:r>
            <a:r>
              <a:rPr lang="fr-FR" dirty="0"/>
              <a:t>: </a:t>
            </a:r>
            <a:endParaRPr lang="fr-FR" dirty="0" smtClean="0"/>
          </a:p>
          <a:p>
            <a:pPr lvl="1">
              <a:lnSpc>
                <a:spcPct val="110000"/>
              </a:lnSpc>
            </a:pPr>
            <a:r>
              <a:rPr lang="fr-FR" dirty="0" smtClean="0"/>
              <a:t>perte </a:t>
            </a:r>
            <a:r>
              <a:rPr lang="fr-FR" dirty="0"/>
              <a:t>des associations du modèle entité/Association</a:t>
            </a:r>
          </a:p>
          <a:p>
            <a:pPr>
              <a:lnSpc>
                <a:spcPct val="110000"/>
              </a:lnSpc>
            </a:pP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4D83-904F-7841-B739-2E820B569053}" type="slidenum">
              <a:rPr lang="fr-FR"/>
              <a:pPr/>
              <a:t>17</a:t>
            </a:fld>
            <a:endParaRPr lang="fr-FR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25475" y="4520406"/>
            <a:ext cx="1873250" cy="433387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 sz="2000"/>
              <a:t>FILM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625475" y="4953792"/>
            <a:ext cx="1873250" cy="114525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fr-FR" sz="2000" b="1" u="sng" dirty="0">
                <a:solidFill>
                  <a:srgbClr val="C00000"/>
                </a:solidFill>
              </a:rPr>
              <a:t>IdFilm</a:t>
            </a:r>
            <a:r>
              <a:rPr lang="fr-FR" sz="2000" dirty="0">
                <a:solidFill>
                  <a:srgbClr val="C00000"/>
                </a:solidFill>
              </a:rPr>
              <a:t> </a:t>
            </a:r>
            <a:r>
              <a:rPr lang="fr-FR" sz="2000" dirty="0"/>
              <a:t>: entier</a:t>
            </a:r>
          </a:p>
          <a:p>
            <a:r>
              <a:rPr lang="fr-FR" sz="2000" dirty="0"/>
              <a:t>Titre : chaine</a:t>
            </a:r>
          </a:p>
          <a:p>
            <a:r>
              <a:rPr lang="fr-FR" sz="2000" dirty="0"/>
              <a:t>Année : entier</a:t>
            </a:r>
          </a:p>
        </p:txBody>
      </p:sp>
      <p:sp>
        <p:nvSpPr>
          <p:cNvPr id="113670" name="AutoShape 6"/>
          <p:cNvSpPr>
            <a:spLocks noChangeArrowheads="1"/>
          </p:cNvSpPr>
          <p:nvPr/>
        </p:nvSpPr>
        <p:spPr bwMode="auto">
          <a:xfrm>
            <a:off x="2570162" y="4953793"/>
            <a:ext cx="1584325" cy="6477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4154487" y="4737099"/>
            <a:ext cx="46565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>
                <a:latin typeface="Courier"/>
                <a:cs typeface="Courier"/>
              </a:rPr>
              <a:t>FILM ( </a:t>
            </a:r>
            <a:r>
              <a:rPr lang="fr-FR" sz="2000" u="sng" dirty="0">
                <a:solidFill>
                  <a:srgbClr val="C00000"/>
                </a:solidFill>
                <a:latin typeface="Courier"/>
                <a:cs typeface="Courier"/>
              </a:rPr>
              <a:t>IdFilm</a:t>
            </a:r>
            <a:r>
              <a:rPr lang="fr-FR" sz="20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fr-FR" sz="2000" dirty="0">
                <a:latin typeface="Courier"/>
                <a:cs typeface="Courier"/>
              </a:rPr>
              <a:t>: entier </a:t>
            </a:r>
            <a:r>
              <a:rPr lang="fr-FR" sz="2000" dirty="0" smtClean="0">
                <a:latin typeface="Courier"/>
                <a:cs typeface="Courier"/>
              </a:rPr>
              <a:t>,</a:t>
            </a:r>
            <a:br>
              <a:rPr lang="fr-FR" sz="2000" dirty="0" smtClean="0">
                <a:latin typeface="Courier"/>
                <a:cs typeface="Courier"/>
              </a:rPr>
            </a:br>
            <a:r>
              <a:rPr lang="fr-FR" sz="2000" dirty="0" smtClean="0">
                <a:latin typeface="Courier"/>
                <a:cs typeface="Courier"/>
              </a:rPr>
              <a:t>       Titre </a:t>
            </a:r>
            <a:r>
              <a:rPr lang="fr-FR" sz="2000" dirty="0">
                <a:latin typeface="Courier"/>
                <a:cs typeface="Courier"/>
              </a:rPr>
              <a:t>: </a:t>
            </a:r>
            <a:r>
              <a:rPr lang="fr-FR" sz="2000" dirty="0" smtClean="0">
                <a:latin typeface="Courier"/>
                <a:cs typeface="Courier"/>
              </a:rPr>
              <a:t>chaine(100) ,</a:t>
            </a:r>
            <a:br>
              <a:rPr lang="fr-FR" sz="2000" dirty="0" smtClean="0">
                <a:latin typeface="Courier"/>
                <a:cs typeface="Courier"/>
              </a:rPr>
            </a:br>
            <a:r>
              <a:rPr lang="fr-FR" sz="2000" dirty="0" smtClean="0">
                <a:latin typeface="Courier"/>
                <a:cs typeface="Courier"/>
              </a:rPr>
              <a:t>       Annee </a:t>
            </a:r>
            <a:r>
              <a:rPr lang="fr-FR" sz="2000" dirty="0">
                <a:latin typeface="Courier"/>
                <a:cs typeface="Courier"/>
              </a:rPr>
              <a:t>: entier </a:t>
            </a:r>
            <a:r>
              <a:rPr lang="fr-FR" sz="2000" dirty="0" smtClean="0">
                <a:latin typeface="Courier"/>
                <a:cs typeface="Courier"/>
              </a:rPr>
              <a:t>)</a:t>
            </a:r>
            <a:endParaRPr lang="fr-FR" sz="2000" dirty="0">
              <a:latin typeface="Courier"/>
              <a:cs typeface="Courier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7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Passage de MCD vers de MLD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association de </a:t>
            </a:r>
            <a:r>
              <a:rPr lang="fr-FR" dirty="0" smtClean="0"/>
              <a:t>cardinalité (1,1</a:t>
            </a:r>
            <a:r>
              <a:rPr lang="fr-FR" dirty="0"/>
              <a:t>)  -  (</a:t>
            </a:r>
            <a:r>
              <a:rPr lang="fr-FR" dirty="0" err="1"/>
              <a:t>x,N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avec </a:t>
            </a:r>
            <a:r>
              <a:rPr lang="fr-FR" dirty="0"/>
              <a:t>x = 0 ou 1</a:t>
            </a:r>
          </a:p>
          <a:p>
            <a:pPr lvl="1"/>
            <a:r>
              <a:rPr lang="fr-FR" dirty="0"/>
              <a:t>La clé primaire de la relation ayant la cardinalité </a:t>
            </a:r>
            <a:r>
              <a:rPr lang="fr-FR" dirty="0" smtClean="0"/>
              <a:t>(</a:t>
            </a:r>
            <a:r>
              <a:rPr lang="fr-FR" dirty="0" err="1" smtClean="0"/>
              <a:t>x,</a:t>
            </a:r>
            <a:r>
              <a:rPr lang="fr-FR" dirty="0" err="1"/>
              <a:t>N</a:t>
            </a:r>
            <a:r>
              <a:rPr lang="fr-FR" dirty="0"/>
              <a:t>) devient clé secondaire de la relation de cardinalité </a:t>
            </a:r>
            <a:r>
              <a:rPr lang="fr-FR" dirty="0" smtClean="0"/>
              <a:t>(1,1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DF88-B637-904D-93F2-D1FF9AD12D9E}" type="slidenum">
              <a:rPr lang="fr-FR"/>
              <a:pPr/>
              <a:t>18</a:t>
            </a:fld>
            <a:endParaRPr lang="fr-FR"/>
          </a:p>
        </p:txBody>
      </p:sp>
      <p:grpSp>
        <p:nvGrpSpPr>
          <p:cNvPr id="114696" name="Group 8"/>
          <p:cNvGrpSpPr>
            <a:grpSpLocks/>
          </p:cNvGrpSpPr>
          <p:nvPr/>
        </p:nvGrpSpPr>
        <p:grpSpPr bwMode="auto">
          <a:xfrm>
            <a:off x="900113" y="2882832"/>
            <a:ext cx="1873250" cy="1649413"/>
            <a:chOff x="204" y="2523"/>
            <a:chExt cx="1180" cy="1039"/>
          </a:xfrm>
        </p:grpSpPr>
        <p:sp>
          <p:nvSpPr>
            <p:cNvPr id="114692" name="Rectangle 4"/>
            <p:cNvSpPr>
              <a:spLocks noChangeArrowheads="1"/>
            </p:cNvSpPr>
            <p:nvPr/>
          </p:nvSpPr>
          <p:spPr bwMode="auto">
            <a:xfrm>
              <a:off x="204" y="2523"/>
              <a:ext cx="1180" cy="27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 sz="2000"/>
                <a:t>FILM</a:t>
              </a:r>
            </a:p>
          </p:txBody>
        </p:sp>
        <p:sp>
          <p:nvSpPr>
            <p:cNvPr id="114693" name="Rectangle 5"/>
            <p:cNvSpPr>
              <a:spLocks noChangeArrowheads="1"/>
            </p:cNvSpPr>
            <p:nvPr/>
          </p:nvSpPr>
          <p:spPr bwMode="auto">
            <a:xfrm>
              <a:off x="204" y="2796"/>
              <a:ext cx="1180" cy="76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fr-FR" sz="2000" b="1" u="sng" dirty="0"/>
                <a:t>IdFilm</a:t>
              </a:r>
              <a:r>
                <a:rPr lang="fr-FR" sz="2000" dirty="0"/>
                <a:t> : entier</a:t>
              </a:r>
            </a:p>
            <a:p>
              <a:r>
                <a:rPr lang="fr-FR" sz="2000" dirty="0"/>
                <a:t>Titre : chaine</a:t>
              </a:r>
            </a:p>
            <a:p>
              <a:r>
                <a:rPr lang="fr-FR" sz="2000" dirty="0"/>
                <a:t>Année : entier</a:t>
              </a:r>
            </a:p>
          </p:txBody>
        </p:sp>
      </p:grp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932819" y="5468878"/>
            <a:ext cx="81310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>
                <a:latin typeface="Courier"/>
                <a:cs typeface="Courier"/>
              </a:rPr>
              <a:t>FILM ( </a:t>
            </a:r>
            <a:r>
              <a:rPr lang="fr-FR" sz="2000" u="sng" dirty="0">
                <a:latin typeface="Courier"/>
                <a:cs typeface="Courier"/>
              </a:rPr>
              <a:t>IdFilm</a:t>
            </a:r>
            <a:r>
              <a:rPr lang="fr-FR" sz="2000" dirty="0">
                <a:latin typeface="Courier"/>
                <a:cs typeface="Courier"/>
              </a:rPr>
              <a:t> : </a:t>
            </a:r>
            <a:r>
              <a:rPr lang="fr-FR" sz="2000" dirty="0" smtClean="0">
                <a:latin typeface="Courier"/>
                <a:cs typeface="Courier"/>
              </a:rPr>
              <a:t>entier, </a:t>
            </a:r>
            <a:r>
              <a:rPr lang="fr-FR" sz="2000" dirty="0">
                <a:latin typeface="Courier"/>
                <a:cs typeface="Courier"/>
              </a:rPr>
              <a:t>Titre : chaine </a:t>
            </a:r>
            <a:r>
              <a:rPr lang="fr-FR" sz="2000" dirty="0" smtClean="0">
                <a:latin typeface="Courier"/>
                <a:cs typeface="Courier"/>
              </a:rPr>
              <a:t>,</a:t>
            </a:r>
            <a:br>
              <a:rPr lang="fr-FR" sz="2000" dirty="0" smtClean="0">
                <a:latin typeface="Courier"/>
                <a:cs typeface="Courier"/>
              </a:rPr>
            </a:br>
            <a:r>
              <a:rPr lang="fr-FR" sz="2000" dirty="0" smtClean="0">
                <a:latin typeface="Courier"/>
                <a:cs typeface="Courier"/>
              </a:rPr>
              <a:t>       Annee </a:t>
            </a:r>
            <a:r>
              <a:rPr lang="fr-FR" sz="2000" dirty="0">
                <a:latin typeface="Courier"/>
                <a:cs typeface="Courier"/>
              </a:rPr>
              <a:t>: entier </a:t>
            </a:r>
            <a:r>
              <a:rPr lang="fr-FR" sz="2000" dirty="0" smtClean="0">
                <a:latin typeface="Courier"/>
                <a:cs typeface="Courier"/>
              </a:rPr>
              <a:t>, </a:t>
            </a:r>
            <a:r>
              <a:rPr lang="fr-FR" sz="2000" b="1" dirty="0">
                <a:solidFill>
                  <a:srgbClr val="C00000"/>
                </a:solidFill>
                <a:latin typeface="Courier"/>
                <a:cs typeface="Courier"/>
              </a:rPr>
              <a:t>#IdCat</a:t>
            </a:r>
            <a:r>
              <a:rPr lang="fr-FR" sz="20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fr-FR" sz="2000" dirty="0">
                <a:latin typeface="Courier"/>
                <a:cs typeface="Courier"/>
              </a:rPr>
              <a:t>: </a:t>
            </a:r>
            <a:r>
              <a:rPr lang="fr-FR" sz="2000" dirty="0" smtClean="0">
                <a:latin typeface="Courier"/>
                <a:cs typeface="Courier"/>
              </a:rPr>
              <a:t>entier )</a:t>
            </a:r>
            <a:endParaRPr lang="fr-FR" sz="2000" dirty="0">
              <a:latin typeface="Courier"/>
              <a:cs typeface="Courier"/>
            </a:endParaRPr>
          </a:p>
        </p:txBody>
      </p:sp>
      <p:grpSp>
        <p:nvGrpSpPr>
          <p:cNvPr id="114697" name="Group 9"/>
          <p:cNvGrpSpPr>
            <a:grpSpLocks/>
          </p:cNvGrpSpPr>
          <p:nvPr/>
        </p:nvGrpSpPr>
        <p:grpSpPr bwMode="auto">
          <a:xfrm>
            <a:off x="6659563" y="2809806"/>
            <a:ext cx="1873250" cy="1368425"/>
            <a:chOff x="204" y="2523"/>
            <a:chExt cx="1180" cy="862"/>
          </a:xfrm>
        </p:grpSpPr>
        <p:sp>
          <p:nvSpPr>
            <p:cNvPr id="114698" name="Rectangle 10"/>
            <p:cNvSpPr>
              <a:spLocks noChangeArrowheads="1"/>
            </p:cNvSpPr>
            <p:nvPr/>
          </p:nvSpPr>
          <p:spPr bwMode="auto">
            <a:xfrm>
              <a:off x="204" y="2523"/>
              <a:ext cx="1180" cy="27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 sz="2000" dirty="0"/>
                <a:t>CATEGORIE</a:t>
              </a:r>
            </a:p>
          </p:txBody>
        </p:sp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204" y="2796"/>
              <a:ext cx="1180" cy="58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fr-FR" sz="2000" b="1" u="sng" dirty="0">
                  <a:solidFill>
                    <a:srgbClr val="C00000"/>
                  </a:solidFill>
                </a:rPr>
                <a:t>IdCat</a:t>
              </a:r>
              <a:r>
                <a:rPr lang="fr-FR" sz="2000" dirty="0">
                  <a:solidFill>
                    <a:srgbClr val="C00000"/>
                  </a:solidFill>
                </a:rPr>
                <a:t> </a:t>
              </a:r>
              <a:r>
                <a:rPr lang="fr-FR" sz="2000" dirty="0"/>
                <a:t>: entier</a:t>
              </a:r>
            </a:p>
            <a:p>
              <a:r>
                <a:rPr lang="fr-FR" sz="2000" dirty="0"/>
                <a:t>Genre : chaine</a:t>
              </a:r>
            </a:p>
          </p:txBody>
        </p:sp>
      </p:grpSp>
      <p:cxnSp>
        <p:nvCxnSpPr>
          <p:cNvPr id="114701" name="AutoShape 13"/>
          <p:cNvCxnSpPr>
            <a:cxnSpLocks noChangeShapeType="1"/>
            <a:stCxn id="114693" idx="3"/>
          </p:cNvCxnSpPr>
          <p:nvPr/>
        </p:nvCxnSpPr>
        <p:spPr bwMode="auto">
          <a:xfrm flipV="1">
            <a:off x="2773363" y="3688338"/>
            <a:ext cx="727486" cy="23589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702" name="AutoShape 14"/>
          <p:cNvCxnSpPr>
            <a:cxnSpLocks noChangeShapeType="1"/>
          </p:cNvCxnSpPr>
          <p:nvPr/>
        </p:nvCxnSpPr>
        <p:spPr bwMode="auto">
          <a:xfrm>
            <a:off x="5654327" y="3582920"/>
            <a:ext cx="1005236" cy="3944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2843212" y="3314631"/>
            <a:ext cx="712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b="1" dirty="0"/>
              <a:t>1,1</a:t>
            </a:r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5867399" y="3226673"/>
            <a:ext cx="792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b="1" dirty="0"/>
              <a:t>0,N</a:t>
            </a:r>
          </a:p>
        </p:txBody>
      </p:sp>
      <p:sp>
        <p:nvSpPr>
          <p:cNvPr id="114705" name="Freeform 17"/>
          <p:cNvSpPr>
            <a:spLocks/>
          </p:cNvSpPr>
          <p:nvPr/>
        </p:nvSpPr>
        <p:spPr bwMode="auto">
          <a:xfrm>
            <a:off x="5143501" y="3422782"/>
            <a:ext cx="1516063" cy="2415094"/>
          </a:xfrm>
          <a:custGeom>
            <a:avLst/>
            <a:gdLst>
              <a:gd name="T0" fmla="*/ 817 w 817"/>
              <a:gd name="T1" fmla="*/ 0 h 862"/>
              <a:gd name="T2" fmla="*/ 260 w 817"/>
              <a:gd name="T3" fmla="*/ 281 h 862"/>
              <a:gd name="T4" fmla="*/ 0 w 817"/>
              <a:gd name="T5" fmla="*/ 862 h 862"/>
              <a:gd name="connsiteX0" fmla="*/ 10000 w 10000"/>
              <a:gd name="connsiteY0" fmla="*/ 0 h 10000"/>
              <a:gd name="connsiteX1" fmla="*/ 2261 w 10000"/>
              <a:gd name="connsiteY1" fmla="*/ 3136 h 10000"/>
              <a:gd name="connsiteX2" fmla="*/ 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862" y="545"/>
                  <a:pt x="3926" y="1465"/>
                  <a:pt x="2261" y="3136"/>
                </a:cubicBezTo>
                <a:cubicBezTo>
                  <a:pt x="597" y="4806"/>
                  <a:pt x="661" y="8596"/>
                  <a:pt x="0" y="10000"/>
                </a:cubicBezTo>
              </a:path>
            </a:pathLst>
          </a:custGeom>
          <a:noFill/>
          <a:ln w="50800" cmpd="sng">
            <a:solidFill>
              <a:srgbClr val="C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932819" y="5038665"/>
            <a:ext cx="74174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>
                <a:latin typeface="Courier"/>
                <a:cs typeface="Courier"/>
              </a:rPr>
              <a:t>CATEGORIE ( </a:t>
            </a:r>
            <a:r>
              <a:rPr lang="fr-FR" sz="2000" u="sng" dirty="0">
                <a:latin typeface="Courier"/>
                <a:cs typeface="Courier"/>
              </a:rPr>
              <a:t>IdCat</a:t>
            </a:r>
            <a:r>
              <a:rPr lang="fr-FR" sz="2000" dirty="0">
                <a:latin typeface="Courier"/>
                <a:cs typeface="Courier"/>
              </a:rPr>
              <a:t> : entier , </a:t>
            </a:r>
            <a:r>
              <a:rPr lang="fr-FR" sz="2000" dirty="0" smtClean="0">
                <a:latin typeface="Courier"/>
                <a:cs typeface="Courier"/>
              </a:rPr>
              <a:t>Libelle : </a:t>
            </a:r>
            <a:r>
              <a:rPr lang="fr-FR" sz="2000" dirty="0">
                <a:latin typeface="Courier"/>
                <a:cs typeface="Courier"/>
              </a:rPr>
              <a:t>chaine )</a:t>
            </a:r>
          </a:p>
        </p:txBody>
      </p:sp>
      <p:sp>
        <p:nvSpPr>
          <p:cNvPr id="21" name="Arc plein 20"/>
          <p:cNvSpPr/>
          <p:nvPr/>
        </p:nvSpPr>
        <p:spPr>
          <a:xfrm>
            <a:off x="3500849" y="2900786"/>
            <a:ext cx="2153478" cy="1431502"/>
          </a:xfrm>
          <a:prstGeom prst="blockArc">
            <a:avLst>
              <a:gd name="adj1" fmla="val 10800000"/>
              <a:gd name="adj2" fmla="val 21599999"/>
              <a:gd name="adj3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appartient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2" name="Arc plein 21"/>
          <p:cNvSpPr/>
          <p:nvPr/>
        </p:nvSpPr>
        <p:spPr>
          <a:xfrm>
            <a:off x="3500849" y="2944302"/>
            <a:ext cx="2153478" cy="1400865"/>
          </a:xfrm>
          <a:prstGeom prst="blockArc">
            <a:avLst>
              <a:gd name="adj1" fmla="val 39712"/>
              <a:gd name="adj2" fmla="val 10799930"/>
              <a:gd name="adj3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fr-FR" sz="1800" dirty="0" smtClean="0">
                <a:solidFill>
                  <a:schemeClr val="tx1"/>
                </a:solidFill>
              </a:rPr>
              <a:t> 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65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Passage de MCD vers de MLD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association de </a:t>
            </a:r>
            <a:r>
              <a:rPr lang="fr-FR" dirty="0" smtClean="0"/>
              <a:t>cardinalité  (</a:t>
            </a:r>
            <a:r>
              <a:rPr lang="fr-FR" dirty="0" err="1"/>
              <a:t>x,N</a:t>
            </a:r>
            <a:r>
              <a:rPr lang="fr-FR" dirty="0"/>
              <a:t>)  -  (</a:t>
            </a:r>
            <a:r>
              <a:rPr lang="fr-FR" dirty="0" err="1"/>
              <a:t>y,N</a:t>
            </a:r>
            <a:r>
              <a:rPr lang="fr-FR" dirty="0"/>
              <a:t>)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avec </a:t>
            </a:r>
            <a:r>
              <a:rPr lang="fr-FR" dirty="0"/>
              <a:t>x et y = 0 ou 1</a:t>
            </a:r>
          </a:p>
          <a:p>
            <a:pPr lvl="1"/>
            <a:r>
              <a:rPr lang="fr-FR" dirty="0"/>
              <a:t>Une nouvelle relation est créée</a:t>
            </a:r>
          </a:p>
          <a:p>
            <a:pPr lvl="1"/>
            <a:r>
              <a:rPr lang="fr-FR" dirty="0"/>
              <a:t>La clé primaire est constitués de l’ensemble des identifiants des entités associées.</a:t>
            </a:r>
          </a:p>
          <a:p>
            <a:pPr lvl="1"/>
            <a:r>
              <a:rPr lang="fr-FR" dirty="0"/>
              <a:t>Les propriétés de l’association deviennent des attributs de la relation</a:t>
            </a:r>
          </a:p>
          <a:p>
            <a:endParaRPr lang="fr-FR" dirty="0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889F-5987-D847-88F4-453F0C1499B4}" type="slidenum">
              <a:rPr lang="fr-FR"/>
              <a:pPr/>
              <a:t>19</a:t>
            </a:fld>
            <a:endParaRPr lang="fr-FR"/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6732588" y="3982542"/>
            <a:ext cx="1873250" cy="1368425"/>
            <a:chOff x="204" y="2523"/>
            <a:chExt cx="1180" cy="862"/>
          </a:xfrm>
        </p:grpSpPr>
        <p:sp>
          <p:nvSpPr>
            <p:cNvPr id="116741" name="Rectangle 5"/>
            <p:cNvSpPr>
              <a:spLocks noChangeArrowheads="1"/>
            </p:cNvSpPr>
            <p:nvPr/>
          </p:nvSpPr>
          <p:spPr bwMode="auto">
            <a:xfrm>
              <a:off x="204" y="2523"/>
              <a:ext cx="1180" cy="27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 sz="1800"/>
                <a:t>FILM</a:t>
              </a:r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204" y="2796"/>
              <a:ext cx="1180" cy="58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fr-FR" sz="1800" b="1" u="sng" dirty="0"/>
                <a:t>IdFilm</a:t>
              </a:r>
              <a:r>
                <a:rPr lang="fr-FR" sz="1800" dirty="0"/>
                <a:t> : entier</a:t>
              </a:r>
            </a:p>
            <a:p>
              <a:r>
                <a:rPr lang="fr-FR" sz="1800" dirty="0"/>
                <a:t>Titre : chaine</a:t>
              </a:r>
            </a:p>
            <a:p>
              <a:r>
                <a:rPr lang="fr-FR" sz="1800" dirty="0"/>
                <a:t>Année : entier</a:t>
              </a:r>
            </a:p>
          </p:txBody>
        </p:sp>
      </p:grpSp>
      <p:cxnSp>
        <p:nvCxnSpPr>
          <p:cNvPr id="116748" name="AutoShape 12"/>
          <p:cNvCxnSpPr>
            <a:cxnSpLocks noChangeShapeType="1"/>
            <a:stCxn id="116742" idx="1"/>
          </p:cNvCxnSpPr>
          <p:nvPr/>
        </p:nvCxnSpPr>
        <p:spPr bwMode="auto">
          <a:xfrm rot="10800000">
            <a:off x="5895628" y="4593729"/>
            <a:ext cx="836961" cy="28972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749" name="AutoShape 13"/>
          <p:cNvCxnSpPr>
            <a:cxnSpLocks noChangeShapeType="1"/>
            <a:stCxn id="116757" idx="3"/>
          </p:cNvCxnSpPr>
          <p:nvPr/>
        </p:nvCxnSpPr>
        <p:spPr bwMode="auto">
          <a:xfrm flipV="1">
            <a:off x="2700338" y="4593730"/>
            <a:ext cx="1041811" cy="66361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2843213" y="4334967"/>
            <a:ext cx="6257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b="1"/>
              <a:t>0,N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6156325" y="4334967"/>
            <a:ext cx="6257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b="1"/>
              <a:t>0,N</a:t>
            </a:r>
          </a:p>
        </p:txBody>
      </p:sp>
      <p:grpSp>
        <p:nvGrpSpPr>
          <p:cNvPr id="116759" name="Group 23"/>
          <p:cNvGrpSpPr>
            <a:grpSpLocks/>
          </p:cNvGrpSpPr>
          <p:nvPr/>
        </p:nvGrpSpPr>
        <p:grpSpPr bwMode="auto">
          <a:xfrm>
            <a:off x="539750" y="4053979"/>
            <a:ext cx="2160588" cy="1973263"/>
            <a:chOff x="340" y="1433"/>
            <a:chExt cx="1361" cy="1243"/>
          </a:xfrm>
        </p:grpSpPr>
        <p:sp>
          <p:nvSpPr>
            <p:cNvPr id="116756" name="Rectangle 20"/>
            <p:cNvSpPr>
              <a:spLocks noChangeArrowheads="1"/>
            </p:cNvSpPr>
            <p:nvPr/>
          </p:nvSpPr>
          <p:spPr bwMode="auto">
            <a:xfrm>
              <a:off x="340" y="1433"/>
              <a:ext cx="1361" cy="27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 sz="1800" dirty="0"/>
                <a:t>ABONNE</a:t>
              </a:r>
            </a:p>
          </p:txBody>
        </p:sp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340" y="1706"/>
              <a:ext cx="1361" cy="97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fr-FR" sz="1800" b="1" u="sng" dirty="0" smtClean="0"/>
                <a:t>Id</a:t>
              </a:r>
              <a:r>
                <a:rPr lang="fr-FR" sz="1800" dirty="0" smtClean="0"/>
                <a:t> : entier</a:t>
              </a:r>
            </a:p>
            <a:p>
              <a:r>
                <a:rPr lang="fr-FR" sz="1800" dirty="0" smtClean="0"/>
                <a:t>Nom </a:t>
              </a:r>
              <a:r>
                <a:rPr lang="fr-FR" sz="1800" dirty="0"/>
                <a:t>: chaine</a:t>
              </a:r>
            </a:p>
            <a:p>
              <a:r>
                <a:rPr lang="fr-FR" sz="1800" dirty="0" smtClean="0"/>
                <a:t>Prenom </a:t>
              </a:r>
              <a:r>
                <a:rPr lang="fr-FR" sz="1800" dirty="0"/>
                <a:t>: </a:t>
              </a:r>
              <a:r>
                <a:rPr lang="fr-FR" sz="1800" dirty="0" smtClean="0"/>
                <a:t>chaine</a:t>
              </a:r>
            </a:p>
            <a:p>
              <a:r>
                <a:rPr lang="fr-FR" dirty="0" smtClean="0"/>
                <a:t>Adresse : chaine</a:t>
              </a:r>
              <a:endParaRPr lang="fr-FR" sz="1800" dirty="0"/>
            </a:p>
            <a:p>
              <a:r>
                <a:rPr lang="fr-FR" sz="1800" dirty="0"/>
                <a:t>Email : </a:t>
              </a:r>
              <a:r>
                <a:rPr lang="fr-FR" sz="1800" dirty="0" smtClean="0"/>
                <a:t>chaine</a:t>
              </a:r>
              <a:endParaRPr lang="fr-FR" sz="1800" dirty="0"/>
            </a:p>
          </p:txBody>
        </p:sp>
      </p:grpSp>
      <p:sp>
        <p:nvSpPr>
          <p:cNvPr id="3" name="Arc plein 2"/>
          <p:cNvSpPr/>
          <p:nvPr/>
        </p:nvSpPr>
        <p:spPr>
          <a:xfrm>
            <a:off x="3537298" y="3850783"/>
            <a:ext cx="2358329" cy="1450971"/>
          </a:xfrm>
          <a:prstGeom prst="blockArc">
            <a:avLst>
              <a:gd name="adj1" fmla="val 10765487"/>
              <a:gd name="adj2" fmla="val 21599999"/>
              <a:gd name="adj3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emprunte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" name="Arc plein 3"/>
          <p:cNvSpPr/>
          <p:nvPr/>
        </p:nvSpPr>
        <p:spPr>
          <a:xfrm>
            <a:off x="3537299" y="3624664"/>
            <a:ext cx="2358328" cy="1938130"/>
          </a:xfrm>
          <a:prstGeom prst="blockArc">
            <a:avLst>
              <a:gd name="adj1" fmla="val 39712"/>
              <a:gd name="adj2" fmla="val 10799930"/>
              <a:gd name="adj3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fr-FR" sz="1800" dirty="0" smtClean="0">
                <a:solidFill>
                  <a:schemeClr val="tx1"/>
                </a:solidFill>
              </a:rPr>
              <a:t> DateEmprunt : date</a:t>
            </a:r>
          </a:p>
          <a:p>
            <a:r>
              <a:rPr lang="fr-FR" sz="1800" dirty="0" smtClean="0">
                <a:solidFill>
                  <a:schemeClr val="tx1"/>
                </a:solidFill>
              </a:rPr>
              <a:t>  </a:t>
            </a:r>
            <a:r>
              <a:rPr lang="fr-FR" sz="1800" dirty="0" smtClean="0">
                <a:solidFill>
                  <a:schemeClr val="tx1"/>
                </a:solidFill>
              </a:rPr>
              <a:t>Duree </a:t>
            </a:r>
            <a:r>
              <a:rPr lang="fr-FR" sz="1800" dirty="0" smtClean="0">
                <a:solidFill>
                  <a:schemeClr val="tx1"/>
                </a:solidFill>
              </a:rPr>
              <a:t>: entier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26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2600" dirty="0" smtClean="0"/>
              <a:t>Système </a:t>
            </a:r>
            <a:r>
              <a:rPr lang="fr-FR" sz="2600" dirty="0"/>
              <a:t>de gestion de base de données (SGBD)</a:t>
            </a:r>
          </a:p>
          <a:p>
            <a:r>
              <a:rPr lang="fr-FR" sz="2400" dirty="0"/>
              <a:t>Conception</a:t>
            </a:r>
          </a:p>
          <a:p>
            <a:pPr lvl="1"/>
            <a:r>
              <a:rPr lang="fr-FR" sz="2300" dirty="0" smtClean="0"/>
              <a:t>Modèle </a:t>
            </a:r>
            <a:r>
              <a:rPr lang="fr-FR" sz="2300" dirty="0"/>
              <a:t>conceptuel de données</a:t>
            </a:r>
          </a:p>
          <a:p>
            <a:pPr lvl="1"/>
            <a:r>
              <a:rPr lang="fr-FR" sz="2300" dirty="0"/>
              <a:t>Modèle relationnel de données</a:t>
            </a:r>
          </a:p>
          <a:p>
            <a:r>
              <a:rPr lang="fr-FR" sz="2400" dirty="0"/>
              <a:t>Exploitation</a:t>
            </a:r>
          </a:p>
          <a:p>
            <a:pPr lvl="1"/>
            <a:r>
              <a:rPr lang="fr-FR" sz="2200" dirty="0"/>
              <a:t>Les langages de requête (SQL</a:t>
            </a:r>
            <a:r>
              <a:rPr lang="fr-FR" sz="2200" dirty="0" smtClean="0"/>
              <a:t>)</a:t>
            </a:r>
            <a:endParaRPr lang="fr-FR" sz="22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4D24-E3A1-B446-ADFD-F58775A40C42}" type="slidenum">
              <a:rPr lang="fr-FR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21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1220" y="5481508"/>
            <a:ext cx="7753082" cy="1035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MCD vers de MLD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889F-5987-D847-88F4-453F0C1499B4}" type="slidenum">
              <a:rPr lang="fr-FR"/>
              <a:pPr/>
              <a:t>20</a:t>
            </a:fld>
            <a:endParaRPr lang="fr-FR"/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6732588" y="1866211"/>
            <a:ext cx="1873250" cy="1368425"/>
            <a:chOff x="204" y="2523"/>
            <a:chExt cx="1180" cy="862"/>
          </a:xfrm>
        </p:grpSpPr>
        <p:sp>
          <p:nvSpPr>
            <p:cNvPr id="116741" name="Rectangle 5"/>
            <p:cNvSpPr>
              <a:spLocks noChangeArrowheads="1"/>
            </p:cNvSpPr>
            <p:nvPr/>
          </p:nvSpPr>
          <p:spPr bwMode="auto">
            <a:xfrm>
              <a:off x="204" y="2523"/>
              <a:ext cx="1180" cy="27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 sz="1800"/>
                <a:t>FILM</a:t>
              </a:r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204" y="2796"/>
              <a:ext cx="1180" cy="58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fr-FR" sz="1800" b="1" u="sng" dirty="0"/>
                <a:t>IdFilm</a:t>
              </a:r>
              <a:r>
                <a:rPr lang="fr-FR" sz="1800" dirty="0"/>
                <a:t> : entier</a:t>
              </a:r>
            </a:p>
            <a:p>
              <a:r>
                <a:rPr lang="fr-FR" sz="1800" dirty="0"/>
                <a:t>Titre : chaine</a:t>
              </a:r>
            </a:p>
            <a:p>
              <a:r>
                <a:rPr lang="fr-FR" sz="1800" dirty="0"/>
                <a:t>Année : entier</a:t>
              </a:r>
            </a:p>
          </p:txBody>
        </p:sp>
      </p:grp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861725" y="3750149"/>
            <a:ext cx="7777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sz="1800" dirty="0">
                <a:latin typeface="Courier"/>
                <a:cs typeface="Courier"/>
              </a:rPr>
              <a:t>FILM ( </a:t>
            </a:r>
            <a:r>
              <a:rPr lang="fr-FR" sz="1800" u="sng" dirty="0">
                <a:solidFill>
                  <a:srgbClr val="C00000"/>
                </a:solidFill>
                <a:latin typeface="Courier"/>
                <a:cs typeface="Courier"/>
              </a:rPr>
              <a:t>IdFilm</a:t>
            </a:r>
            <a:r>
              <a:rPr lang="fr-FR" sz="18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fr-FR" sz="1800" dirty="0">
                <a:latin typeface="Courier"/>
                <a:cs typeface="Courier"/>
              </a:rPr>
              <a:t>: entier , Titre : </a:t>
            </a:r>
            <a:r>
              <a:rPr lang="fr-FR" sz="1800" dirty="0" smtClean="0">
                <a:latin typeface="Courier"/>
                <a:cs typeface="Courier"/>
              </a:rPr>
              <a:t>chaine(100) ,</a:t>
            </a:r>
            <a:br>
              <a:rPr lang="fr-FR" sz="1800" dirty="0" smtClean="0">
                <a:latin typeface="Courier"/>
                <a:cs typeface="Courier"/>
              </a:rPr>
            </a:br>
            <a:r>
              <a:rPr lang="fr-FR" sz="1800" dirty="0" smtClean="0">
                <a:latin typeface="Courier"/>
                <a:cs typeface="Courier"/>
              </a:rPr>
              <a:t>       </a:t>
            </a:r>
            <a:r>
              <a:rPr lang="fr-FR" sz="1800" dirty="0" err="1" smtClean="0">
                <a:latin typeface="Courier"/>
                <a:cs typeface="Courier"/>
              </a:rPr>
              <a:t>Annee</a:t>
            </a:r>
            <a:r>
              <a:rPr lang="fr-FR" sz="1800" dirty="0" smtClean="0">
                <a:latin typeface="Courier"/>
                <a:cs typeface="Courier"/>
              </a:rPr>
              <a:t> </a:t>
            </a:r>
            <a:r>
              <a:rPr lang="fr-FR" sz="1800" dirty="0">
                <a:latin typeface="Courier"/>
                <a:cs typeface="Courier"/>
              </a:rPr>
              <a:t>: </a:t>
            </a:r>
            <a:r>
              <a:rPr lang="fr-FR" sz="1800" dirty="0" smtClean="0">
                <a:latin typeface="Courier"/>
                <a:cs typeface="Courier"/>
              </a:rPr>
              <a:t>entier , …                      )</a:t>
            </a:r>
            <a:endParaRPr lang="fr-FR" sz="1800" dirty="0">
              <a:latin typeface="Courier"/>
              <a:cs typeface="Courier"/>
            </a:endParaRPr>
          </a:p>
        </p:txBody>
      </p:sp>
      <p:cxnSp>
        <p:nvCxnSpPr>
          <p:cNvPr id="116748" name="AutoShape 12"/>
          <p:cNvCxnSpPr>
            <a:cxnSpLocks noChangeShapeType="1"/>
            <a:stCxn id="116742" idx="1"/>
          </p:cNvCxnSpPr>
          <p:nvPr/>
        </p:nvCxnSpPr>
        <p:spPr bwMode="auto">
          <a:xfrm rot="10800000">
            <a:off x="5895628" y="2477398"/>
            <a:ext cx="836961" cy="28972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749" name="AutoShape 13"/>
          <p:cNvCxnSpPr>
            <a:cxnSpLocks noChangeShapeType="1"/>
            <a:stCxn id="116757" idx="3"/>
          </p:cNvCxnSpPr>
          <p:nvPr/>
        </p:nvCxnSpPr>
        <p:spPr bwMode="auto">
          <a:xfrm flipV="1">
            <a:off x="2700338" y="2521086"/>
            <a:ext cx="836960" cy="33893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2843213" y="2218636"/>
            <a:ext cx="6257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b="1"/>
              <a:t>0,N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6156325" y="2218636"/>
            <a:ext cx="6257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b="1"/>
              <a:t>0,N</a:t>
            </a:r>
          </a:p>
        </p:txBody>
      </p:sp>
      <p:sp>
        <p:nvSpPr>
          <p:cNvPr id="116753" name="Freeform 17"/>
          <p:cNvSpPr>
            <a:spLocks/>
          </p:cNvSpPr>
          <p:nvPr/>
        </p:nvSpPr>
        <p:spPr bwMode="auto">
          <a:xfrm>
            <a:off x="4725891" y="2618746"/>
            <a:ext cx="2056176" cy="2944580"/>
          </a:xfrm>
          <a:custGeom>
            <a:avLst/>
            <a:gdLst>
              <a:gd name="T0" fmla="*/ 1628 w 1628"/>
              <a:gd name="T1" fmla="*/ 0 h 1479"/>
              <a:gd name="T2" fmla="*/ 933 w 1628"/>
              <a:gd name="T3" fmla="*/ 953 h 1479"/>
              <a:gd name="T4" fmla="*/ 0 w 1628"/>
              <a:gd name="T5" fmla="*/ 1479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8" h="1479">
                <a:moveTo>
                  <a:pt x="1628" y="0"/>
                </a:moveTo>
                <a:cubicBezTo>
                  <a:pt x="1512" y="159"/>
                  <a:pt x="1204" y="706"/>
                  <a:pt x="933" y="953"/>
                </a:cubicBezTo>
                <a:cubicBezTo>
                  <a:pt x="662" y="1200"/>
                  <a:pt x="194" y="1370"/>
                  <a:pt x="0" y="1479"/>
                </a:cubicBezTo>
              </a:path>
            </a:pathLst>
          </a:custGeom>
          <a:noFill/>
          <a:ln w="50800" cmpd="sng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000"/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861725" y="4409522"/>
            <a:ext cx="77668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800" dirty="0">
                <a:latin typeface="Courier"/>
                <a:cs typeface="Courier"/>
              </a:rPr>
              <a:t>ABONNE </a:t>
            </a:r>
            <a:r>
              <a:rPr lang="fr-FR" sz="1800" dirty="0" smtClean="0">
                <a:latin typeface="Courier"/>
                <a:cs typeface="Courier"/>
              </a:rPr>
              <a:t>( </a:t>
            </a:r>
            <a:r>
              <a:rPr lang="fr-FR" u="sng" dirty="0" smtClean="0">
                <a:solidFill>
                  <a:srgbClr val="C00000"/>
                </a:solidFill>
                <a:latin typeface="Courier"/>
                <a:cs typeface="Courier"/>
              </a:rPr>
              <a:t>Id</a:t>
            </a:r>
            <a:r>
              <a:rPr lang="fr-FR" dirty="0" smtClean="0">
                <a:latin typeface="Courier"/>
                <a:cs typeface="Courier"/>
              </a:rPr>
              <a:t>: entier , Nom </a:t>
            </a:r>
            <a:r>
              <a:rPr lang="fr-FR" sz="1800" dirty="0">
                <a:latin typeface="Courier"/>
                <a:cs typeface="Courier"/>
              </a:rPr>
              <a:t>: </a:t>
            </a:r>
            <a:r>
              <a:rPr lang="fr-FR" sz="1800" dirty="0" smtClean="0">
                <a:latin typeface="Courier"/>
                <a:cs typeface="Courier"/>
              </a:rPr>
              <a:t>chaine(20) </a:t>
            </a:r>
            <a:r>
              <a:rPr lang="fr-FR" sz="1800" dirty="0">
                <a:latin typeface="Courier"/>
                <a:cs typeface="Courier"/>
              </a:rPr>
              <a:t>, </a:t>
            </a:r>
            <a:r>
              <a:rPr lang="fr-FR" sz="1800" dirty="0" smtClean="0">
                <a:latin typeface="Courier"/>
                <a:cs typeface="Courier"/>
              </a:rPr>
              <a:t/>
            </a:r>
            <a:br>
              <a:rPr lang="fr-FR" sz="1800" dirty="0" smtClean="0">
                <a:latin typeface="Courier"/>
                <a:cs typeface="Courier"/>
              </a:rPr>
            </a:br>
            <a:r>
              <a:rPr lang="fr-FR" sz="1800" dirty="0" smtClean="0">
                <a:latin typeface="Courier"/>
                <a:cs typeface="Courier"/>
              </a:rPr>
              <a:t>         Prenom </a:t>
            </a:r>
            <a:r>
              <a:rPr lang="fr-FR" sz="1800" dirty="0">
                <a:latin typeface="Courier"/>
                <a:cs typeface="Courier"/>
              </a:rPr>
              <a:t>: </a:t>
            </a:r>
            <a:r>
              <a:rPr lang="fr-FR" sz="1800" dirty="0" smtClean="0">
                <a:latin typeface="Courier"/>
                <a:cs typeface="Courier"/>
              </a:rPr>
              <a:t>chaine(20) </a:t>
            </a:r>
            <a:r>
              <a:rPr lang="fr-FR" sz="1800" dirty="0" smtClean="0">
                <a:latin typeface="Courier"/>
                <a:cs typeface="Courier"/>
              </a:rPr>
              <a:t>, Adresse : chaine (100) ,</a:t>
            </a:r>
            <a:r>
              <a:rPr lang="fr-FR" sz="1800" dirty="0" smtClean="0">
                <a:latin typeface="Courier"/>
                <a:cs typeface="Courier"/>
              </a:rPr>
              <a:t/>
            </a:r>
            <a:br>
              <a:rPr lang="fr-FR" sz="1800" dirty="0" smtClean="0">
                <a:latin typeface="Courier"/>
                <a:cs typeface="Courier"/>
              </a:rPr>
            </a:br>
            <a:r>
              <a:rPr lang="fr-FR" sz="1800" dirty="0" smtClean="0">
                <a:latin typeface="Courier"/>
                <a:cs typeface="Courier"/>
              </a:rPr>
              <a:t>        </a:t>
            </a:r>
            <a:r>
              <a:rPr lang="fr-FR" sz="1800" dirty="0" smtClean="0">
                <a:latin typeface="Courier"/>
                <a:cs typeface="Courier"/>
              </a:rPr>
              <a:t> Email </a:t>
            </a:r>
            <a:r>
              <a:rPr lang="fr-FR" sz="1800" dirty="0">
                <a:latin typeface="Courier"/>
                <a:cs typeface="Courier"/>
              </a:rPr>
              <a:t>: </a:t>
            </a:r>
            <a:r>
              <a:rPr lang="fr-FR" sz="1800" dirty="0" smtClean="0">
                <a:latin typeface="Courier"/>
                <a:cs typeface="Courier"/>
              </a:rPr>
              <a:t>chaine(50) , …                 </a:t>
            </a:r>
            <a:r>
              <a:rPr lang="fr-FR" sz="1800" dirty="0">
                <a:latin typeface="Courier"/>
                <a:cs typeface="Courier"/>
              </a:rPr>
              <a:t>)</a:t>
            </a:r>
          </a:p>
        </p:txBody>
      </p:sp>
      <p:grpSp>
        <p:nvGrpSpPr>
          <p:cNvPr id="116759" name="Group 23"/>
          <p:cNvGrpSpPr>
            <a:grpSpLocks/>
          </p:cNvGrpSpPr>
          <p:nvPr/>
        </p:nvGrpSpPr>
        <p:grpSpPr bwMode="auto">
          <a:xfrm>
            <a:off x="539750" y="1654310"/>
            <a:ext cx="2160588" cy="1978026"/>
            <a:chOff x="340" y="1433"/>
            <a:chExt cx="1361" cy="1246"/>
          </a:xfrm>
        </p:grpSpPr>
        <p:sp>
          <p:nvSpPr>
            <p:cNvPr id="116756" name="Rectangle 20"/>
            <p:cNvSpPr>
              <a:spLocks noChangeArrowheads="1"/>
            </p:cNvSpPr>
            <p:nvPr/>
          </p:nvSpPr>
          <p:spPr bwMode="auto">
            <a:xfrm>
              <a:off x="340" y="1433"/>
              <a:ext cx="1361" cy="27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 sz="1800" dirty="0"/>
                <a:t>ABONNE</a:t>
              </a:r>
            </a:p>
          </p:txBody>
        </p:sp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340" y="1706"/>
              <a:ext cx="1361" cy="97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fr-FR" b="1" u="sng" dirty="0"/>
                <a:t>Id</a:t>
              </a:r>
              <a:r>
                <a:rPr lang="fr-FR" dirty="0"/>
                <a:t> : entier</a:t>
              </a:r>
            </a:p>
            <a:p>
              <a:r>
                <a:rPr lang="fr-FR" dirty="0"/>
                <a:t>Nom : chaine</a:t>
              </a:r>
            </a:p>
            <a:p>
              <a:r>
                <a:rPr lang="fr-FR" dirty="0"/>
                <a:t>Prenom : chaine</a:t>
              </a:r>
            </a:p>
            <a:p>
              <a:r>
                <a:rPr lang="fr-FR" dirty="0"/>
                <a:t>Adresse : chaine</a:t>
              </a:r>
            </a:p>
            <a:p>
              <a:r>
                <a:rPr lang="fr-FR" dirty="0"/>
                <a:t>Email : chaine</a:t>
              </a:r>
            </a:p>
            <a:p>
              <a:endParaRPr lang="fr-FR" sz="1800" dirty="0"/>
            </a:p>
          </p:txBody>
        </p:sp>
      </p:grp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861725" y="5481508"/>
            <a:ext cx="62504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800" dirty="0">
                <a:latin typeface="Courier"/>
                <a:cs typeface="Courier"/>
              </a:rPr>
              <a:t>EMPRUNT ( </a:t>
            </a:r>
            <a:r>
              <a:rPr lang="fr-FR" sz="1800" b="1" u="sng" dirty="0" smtClean="0">
                <a:solidFill>
                  <a:srgbClr val="C00000"/>
                </a:solidFill>
                <a:latin typeface="Courier"/>
                <a:cs typeface="Courier"/>
              </a:rPr>
              <a:t>Id</a:t>
            </a:r>
            <a:r>
              <a:rPr lang="fr-FR" sz="1800" dirty="0" smtClean="0">
                <a:latin typeface="Courier"/>
                <a:cs typeface="Courier"/>
              </a:rPr>
              <a:t>: entier </a:t>
            </a:r>
            <a:r>
              <a:rPr lang="fr-FR" sz="1800" dirty="0">
                <a:latin typeface="Courier"/>
                <a:cs typeface="Courier"/>
              </a:rPr>
              <a:t>, </a:t>
            </a:r>
            <a:r>
              <a:rPr lang="fr-FR" sz="1800" b="1" u="sng" dirty="0">
                <a:solidFill>
                  <a:srgbClr val="C00000"/>
                </a:solidFill>
                <a:latin typeface="Courier"/>
                <a:cs typeface="Courier"/>
              </a:rPr>
              <a:t>IdFilm</a:t>
            </a:r>
            <a:r>
              <a:rPr lang="fr-FR" sz="18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fr-FR" sz="1800" dirty="0">
                <a:latin typeface="Courier"/>
                <a:cs typeface="Courier"/>
              </a:rPr>
              <a:t>: entier </a:t>
            </a:r>
            <a:r>
              <a:rPr lang="fr-FR" sz="1800" dirty="0" smtClean="0">
                <a:latin typeface="Courier"/>
                <a:cs typeface="Courier"/>
              </a:rPr>
              <a:t>,</a:t>
            </a:r>
            <a:br>
              <a:rPr lang="fr-FR" sz="1800" dirty="0" smtClean="0">
                <a:latin typeface="Courier"/>
                <a:cs typeface="Courier"/>
              </a:rPr>
            </a:br>
            <a:r>
              <a:rPr lang="fr-FR" sz="1800" dirty="0" smtClean="0">
                <a:latin typeface="Courier"/>
                <a:cs typeface="Courier"/>
              </a:rPr>
              <a:t> </a:t>
            </a:r>
            <a:br>
              <a:rPr lang="fr-FR" sz="1800" dirty="0" smtClean="0">
                <a:latin typeface="Courier"/>
                <a:cs typeface="Courier"/>
              </a:rPr>
            </a:br>
            <a:r>
              <a:rPr lang="fr-FR" sz="1800" dirty="0" smtClean="0">
                <a:latin typeface="Courier"/>
                <a:cs typeface="Courier"/>
              </a:rPr>
              <a:t>          </a:t>
            </a:r>
            <a:r>
              <a:rPr lang="fr-FR" sz="1800" b="1" dirty="0" smtClean="0">
                <a:solidFill>
                  <a:srgbClr val="0066FF"/>
                </a:solidFill>
                <a:latin typeface="Courier"/>
                <a:cs typeface="Courier"/>
              </a:rPr>
              <a:t>DateEmp</a:t>
            </a:r>
            <a:r>
              <a:rPr lang="fr-FR" sz="1800" dirty="0" smtClean="0">
                <a:latin typeface="Courier"/>
                <a:cs typeface="Courier"/>
              </a:rPr>
              <a:t> </a:t>
            </a:r>
            <a:r>
              <a:rPr lang="fr-FR" sz="1800" dirty="0">
                <a:latin typeface="Courier"/>
                <a:cs typeface="Courier"/>
              </a:rPr>
              <a:t>: Date , </a:t>
            </a:r>
            <a:r>
              <a:rPr lang="fr-FR" sz="1800" b="1" dirty="0">
                <a:solidFill>
                  <a:srgbClr val="0066FF"/>
                </a:solidFill>
                <a:latin typeface="Courier"/>
                <a:cs typeface="Courier"/>
              </a:rPr>
              <a:t>Durée</a:t>
            </a:r>
            <a:r>
              <a:rPr lang="fr-FR" sz="1800" dirty="0">
                <a:latin typeface="Courier"/>
                <a:cs typeface="Courier"/>
              </a:rPr>
              <a:t> : entier )</a:t>
            </a:r>
          </a:p>
        </p:txBody>
      </p:sp>
      <p:sp>
        <p:nvSpPr>
          <p:cNvPr id="116763" name="Freeform 27"/>
          <p:cNvSpPr>
            <a:spLocks/>
          </p:cNvSpPr>
          <p:nvPr/>
        </p:nvSpPr>
        <p:spPr bwMode="auto">
          <a:xfrm>
            <a:off x="539749" y="2445810"/>
            <a:ext cx="1646859" cy="3175320"/>
          </a:xfrm>
          <a:custGeom>
            <a:avLst/>
            <a:gdLst>
              <a:gd name="T0" fmla="*/ 35 w 541"/>
              <a:gd name="T1" fmla="*/ 0 h 973"/>
              <a:gd name="T2" fmla="*/ 84 w 541"/>
              <a:gd name="T3" fmla="*/ 606 h 973"/>
              <a:gd name="T4" fmla="*/ 541 w 541"/>
              <a:gd name="T5" fmla="*/ 97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1" h="973">
                <a:moveTo>
                  <a:pt x="35" y="0"/>
                </a:moveTo>
                <a:cubicBezTo>
                  <a:pt x="43" y="101"/>
                  <a:pt x="0" y="444"/>
                  <a:pt x="84" y="606"/>
                </a:cubicBezTo>
                <a:cubicBezTo>
                  <a:pt x="168" y="768"/>
                  <a:pt x="446" y="897"/>
                  <a:pt x="541" y="973"/>
                </a:cubicBezTo>
              </a:path>
            </a:pathLst>
          </a:custGeom>
          <a:noFill/>
          <a:ln w="50800" cmpd="sng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000"/>
          </a:p>
        </p:txBody>
      </p:sp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2162860" y="3403601"/>
            <a:ext cx="3240088" cy="2725738"/>
            <a:chOff x="1444" y="2783"/>
            <a:chExt cx="2041" cy="1717"/>
          </a:xfrm>
        </p:grpSpPr>
        <p:sp>
          <p:nvSpPr>
            <p:cNvPr id="116764" name="Freeform 28"/>
            <p:cNvSpPr>
              <a:spLocks/>
            </p:cNvSpPr>
            <p:nvPr/>
          </p:nvSpPr>
          <p:spPr bwMode="auto">
            <a:xfrm flipH="1">
              <a:off x="2465" y="2783"/>
              <a:ext cx="386" cy="1534"/>
            </a:xfrm>
            <a:custGeom>
              <a:avLst/>
              <a:gdLst>
                <a:gd name="T0" fmla="*/ 0 w 1320"/>
                <a:gd name="T1" fmla="*/ 0 h 894"/>
                <a:gd name="T2" fmla="*/ 1103 w 1320"/>
                <a:gd name="T3" fmla="*/ 398 h 894"/>
                <a:gd name="T4" fmla="*/ 1301 w 1320"/>
                <a:gd name="T5" fmla="*/ 89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0" h="894">
                  <a:moveTo>
                    <a:pt x="0" y="0"/>
                  </a:moveTo>
                  <a:cubicBezTo>
                    <a:pt x="184" y="66"/>
                    <a:pt x="886" y="249"/>
                    <a:pt x="1103" y="398"/>
                  </a:cubicBezTo>
                  <a:cubicBezTo>
                    <a:pt x="1320" y="547"/>
                    <a:pt x="1260" y="791"/>
                    <a:pt x="1301" y="894"/>
                  </a:cubicBezTo>
                </a:path>
              </a:pathLst>
            </a:custGeom>
            <a:noFill/>
            <a:ln w="50800" cmpd="sng">
              <a:solidFill>
                <a:srgbClr val="00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2000"/>
            </a:p>
          </p:txBody>
        </p:sp>
        <p:sp>
          <p:nvSpPr>
            <p:cNvPr id="116765" name="AutoShape 29"/>
            <p:cNvSpPr>
              <a:spLocks/>
            </p:cNvSpPr>
            <p:nvPr/>
          </p:nvSpPr>
          <p:spPr bwMode="auto">
            <a:xfrm rot="5400000">
              <a:off x="2374" y="3388"/>
              <a:ext cx="182" cy="2041"/>
            </a:xfrm>
            <a:prstGeom prst="leftBrace">
              <a:avLst>
                <a:gd name="adj1" fmla="val 93452"/>
                <a:gd name="adj2" fmla="val 50208"/>
              </a:avLst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2000"/>
            </a:p>
          </p:txBody>
        </p:sp>
      </p:grpSp>
      <p:sp>
        <p:nvSpPr>
          <p:cNvPr id="3" name="Arc plein 2"/>
          <p:cNvSpPr/>
          <p:nvPr/>
        </p:nvSpPr>
        <p:spPr>
          <a:xfrm>
            <a:off x="3537299" y="1753069"/>
            <a:ext cx="2358328" cy="1432354"/>
          </a:xfrm>
          <a:prstGeom prst="blockArc">
            <a:avLst>
              <a:gd name="adj1" fmla="val 10800000"/>
              <a:gd name="adj2" fmla="val 21599999"/>
              <a:gd name="adj3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emprunte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" name="Arc plein 3"/>
          <p:cNvSpPr/>
          <p:nvPr/>
        </p:nvSpPr>
        <p:spPr>
          <a:xfrm>
            <a:off x="3537298" y="1508333"/>
            <a:ext cx="2358329" cy="1938130"/>
          </a:xfrm>
          <a:prstGeom prst="blockArc">
            <a:avLst>
              <a:gd name="adj1" fmla="val 39712"/>
              <a:gd name="adj2" fmla="val 10799930"/>
              <a:gd name="adj3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fr-FR" sz="1800" dirty="0" smtClean="0">
                <a:solidFill>
                  <a:schemeClr val="tx1"/>
                </a:solidFill>
              </a:rPr>
              <a:t> DateEmprunt : date</a:t>
            </a:r>
          </a:p>
          <a:p>
            <a:r>
              <a:rPr lang="fr-FR" sz="1800" dirty="0" smtClean="0">
                <a:solidFill>
                  <a:schemeClr val="tx1"/>
                </a:solidFill>
              </a:rPr>
              <a:t>  </a:t>
            </a:r>
            <a:r>
              <a:rPr lang="fr-FR" sz="1800" dirty="0" smtClean="0">
                <a:solidFill>
                  <a:schemeClr val="tx1"/>
                </a:solidFill>
              </a:rPr>
              <a:t>Duree </a:t>
            </a:r>
            <a:r>
              <a:rPr lang="fr-FR" sz="1800" dirty="0" smtClean="0">
                <a:solidFill>
                  <a:schemeClr val="tx1"/>
                </a:solidFill>
              </a:rPr>
              <a:t>: entier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0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MCD vers de MLD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889F-5987-D847-88F4-453F0C1499B4}" type="slidenum">
              <a:rPr lang="fr-FR"/>
              <a:pPr/>
              <a:t>21</a:t>
            </a:fld>
            <a:endParaRPr lang="fr-FR"/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6732588" y="1678480"/>
            <a:ext cx="1873250" cy="1368425"/>
            <a:chOff x="204" y="2523"/>
            <a:chExt cx="1180" cy="862"/>
          </a:xfrm>
        </p:grpSpPr>
        <p:sp>
          <p:nvSpPr>
            <p:cNvPr id="116741" name="Rectangle 5"/>
            <p:cNvSpPr>
              <a:spLocks noChangeArrowheads="1"/>
            </p:cNvSpPr>
            <p:nvPr/>
          </p:nvSpPr>
          <p:spPr bwMode="auto">
            <a:xfrm>
              <a:off x="204" y="2523"/>
              <a:ext cx="1180" cy="27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 sz="1800"/>
                <a:t>FILM</a:t>
              </a:r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204" y="2796"/>
              <a:ext cx="1180" cy="58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fr-FR" sz="1800" b="1" u="sng" dirty="0"/>
                <a:t>IdFilm</a:t>
              </a:r>
              <a:r>
                <a:rPr lang="fr-FR" sz="1800" dirty="0"/>
                <a:t> : entier</a:t>
              </a:r>
            </a:p>
            <a:p>
              <a:r>
                <a:rPr lang="fr-FR" sz="1800" dirty="0"/>
                <a:t>Titre : chaine</a:t>
              </a:r>
            </a:p>
            <a:p>
              <a:r>
                <a:rPr lang="fr-FR" sz="1800" dirty="0"/>
                <a:t>Année : entier</a:t>
              </a:r>
            </a:p>
          </p:txBody>
        </p:sp>
      </p:grpSp>
      <p:cxnSp>
        <p:nvCxnSpPr>
          <p:cNvPr id="116748" name="AutoShape 12"/>
          <p:cNvCxnSpPr>
            <a:cxnSpLocks noChangeShapeType="1"/>
            <a:stCxn id="116742" idx="1"/>
          </p:cNvCxnSpPr>
          <p:nvPr/>
        </p:nvCxnSpPr>
        <p:spPr bwMode="auto">
          <a:xfrm rot="10800000">
            <a:off x="5895628" y="2289667"/>
            <a:ext cx="836961" cy="28972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749" name="AutoShape 13"/>
          <p:cNvCxnSpPr>
            <a:cxnSpLocks noChangeShapeType="1"/>
            <a:stCxn id="116757" idx="3"/>
          </p:cNvCxnSpPr>
          <p:nvPr/>
        </p:nvCxnSpPr>
        <p:spPr bwMode="auto">
          <a:xfrm flipV="1">
            <a:off x="2700338" y="2315965"/>
            <a:ext cx="911490" cy="2946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2843213" y="2030905"/>
            <a:ext cx="6257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b="1"/>
              <a:t>0,N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6156325" y="2030905"/>
            <a:ext cx="6257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b="1"/>
              <a:t>0,N</a:t>
            </a:r>
          </a:p>
        </p:txBody>
      </p:sp>
      <p:grpSp>
        <p:nvGrpSpPr>
          <p:cNvPr id="116759" name="Group 23"/>
          <p:cNvGrpSpPr>
            <a:grpSpLocks/>
          </p:cNvGrpSpPr>
          <p:nvPr/>
        </p:nvGrpSpPr>
        <p:grpSpPr bwMode="auto">
          <a:xfrm>
            <a:off x="539750" y="1440821"/>
            <a:ext cx="2160588" cy="1906588"/>
            <a:chOff x="340" y="1433"/>
            <a:chExt cx="1361" cy="1201"/>
          </a:xfrm>
        </p:grpSpPr>
        <p:sp>
          <p:nvSpPr>
            <p:cNvPr id="116756" name="Rectangle 20"/>
            <p:cNvSpPr>
              <a:spLocks noChangeArrowheads="1"/>
            </p:cNvSpPr>
            <p:nvPr/>
          </p:nvSpPr>
          <p:spPr bwMode="auto">
            <a:xfrm>
              <a:off x="340" y="1433"/>
              <a:ext cx="1361" cy="27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 sz="1800" dirty="0"/>
                <a:t>ABONNE</a:t>
              </a:r>
            </a:p>
          </p:txBody>
        </p:sp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340" y="1706"/>
              <a:ext cx="1361" cy="92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fr-FR" b="1" u="sng" dirty="0"/>
                <a:t>Id</a:t>
              </a:r>
              <a:r>
                <a:rPr lang="fr-FR" dirty="0"/>
                <a:t> : entier</a:t>
              </a:r>
            </a:p>
            <a:p>
              <a:r>
                <a:rPr lang="fr-FR" dirty="0"/>
                <a:t>Nom : chaine</a:t>
              </a:r>
            </a:p>
            <a:p>
              <a:r>
                <a:rPr lang="fr-FR" dirty="0"/>
                <a:t>Prenom : chaine</a:t>
              </a:r>
            </a:p>
            <a:p>
              <a:r>
                <a:rPr lang="fr-FR" dirty="0"/>
                <a:t>Adresse : chaine</a:t>
              </a:r>
            </a:p>
            <a:p>
              <a:r>
                <a:rPr lang="fr-FR" dirty="0"/>
                <a:t>Email : chaine</a:t>
              </a:r>
              <a:endParaRPr lang="fr-FR" dirty="0"/>
            </a:p>
          </p:txBody>
        </p:sp>
      </p:grp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539750" y="3416995"/>
            <a:ext cx="77091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800" dirty="0" smtClean="0">
                <a:latin typeface="+mn-lt"/>
                <a:cs typeface="Courier"/>
              </a:rPr>
              <a:t>Si il ne peut pas y avoir 2 enregistrements avec les mêmes clés</a:t>
            </a:r>
            <a:endParaRPr lang="fr-FR" sz="1800" dirty="0">
              <a:latin typeface="+mn-lt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fr-FR" sz="1800" dirty="0" smtClean="0">
                <a:latin typeface="Courier"/>
                <a:cs typeface="Courier"/>
              </a:rPr>
              <a:t>EMPRUNT </a:t>
            </a:r>
            <a:r>
              <a:rPr lang="fr-FR" sz="1800" dirty="0">
                <a:latin typeface="Courier"/>
                <a:cs typeface="Courier"/>
              </a:rPr>
              <a:t>( </a:t>
            </a:r>
            <a:r>
              <a:rPr lang="fr-FR" sz="1800" b="1" u="sng" dirty="0" smtClean="0">
                <a:solidFill>
                  <a:srgbClr val="C00000"/>
                </a:solidFill>
                <a:latin typeface="Courier"/>
                <a:cs typeface="Courier"/>
              </a:rPr>
              <a:t>Id</a:t>
            </a:r>
            <a:r>
              <a:rPr lang="fr-FR" sz="1800" b="1" dirty="0" smtClean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fr-FR" sz="1800" dirty="0" smtClean="0">
                <a:latin typeface="Courier"/>
                <a:cs typeface="Courier"/>
              </a:rPr>
              <a:t>: entier , </a:t>
            </a:r>
            <a:r>
              <a:rPr lang="fr-FR" sz="1800" b="1" u="sng" dirty="0">
                <a:solidFill>
                  <a:srgbClr val="C00000"/>
                </a:solidFill>
                <a:latin typeface="Courier"/>
                <a:cs typeface="Courier"/>
              </a:rPr>
              <a:t>IdFilm</a:t>
            </a:r>
            <a:r>
              <a:rPr lang="fr-FR" sz="18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fr-FR" sz="1800" dirty="0">
                <a:latin typeface="Courier"/>
                <a:cs typeface="Courier"/>
              </a:rPr>
              <a:t>: entier </a:t>
            </a:r>
            <a:r>
              <a:rPr lang="fr-FR" sz="1800" dirty="0" smtClean="0">
                <a:latin typeface="Courier"/>
                <a:cs typeface="Courier"/>
              </a:rPr>
              <a:t>,</a:t>
            </a:r>
            <a:br>
              <a:rPr lang="fr-FR" sz="1800" dirty="0" smtClean="0">
                <a:latin typeface="Courier"/>
                <a:cs typeface="Courier"/>
              </a:rPr>
            </a:br>
            <a:r>
              <a:rPr lang="fr-FR" sz="1800" dirty="0" smtClean="0">
                <a:latin typeface="Courier"/>
                <a:cs typeface="Courier"/>
              </a:rPr>
              <a:t>          DateEmp </a:t>
            </a:r>
            <a:r>
              <a:rPr lang="fr-FR" sz="1800" dirty="0">
                <a:latin typeface="Courier"/>
                <a:cs typeface="Courier"/>
              </a:rPr>
              <a:t>: Date , </a:t>
            </a:r>
            <a:r>
              <a:rPr lang="fr-FR" sz="1800" dirty="0">
                <a:solidFill>
                  <a:srgbClr val="000000"/>
                </a:solidFill>
                <a:latin typeface="Courier"/>
                <a:cs typeface="Courier"/>
              </a:rPr>
              <a:t>Durée </a:t>
            </a:r>
            <a:r>
              <a:rPr lang="fr-FR" sz="1800" dirty="0">
                <a:latin typeface="Courier"/>
                <a:cs typeface="Courier"/>
              </a:rPr>
              <a:t>: entier )</a:t>
            </a:r>
          </a:p>
        </p:txBody>
      </p:sp>
      <p:sp>
        <p:nvSpPr>
          <p:cNvPr id="3" name="Arc plein 2"/>
          <p:cNvSpPr/>
          <p:nvPr/>
        </p:nvSpPr>
        <p:spPr>
          <a:xfrm>
            <a:off x="3611829" y="1614916"/>
            <a:ext cx="2283798" cy="1382775"/>
          </a:xfrm>
          <a:prstGeom prst="blockArc">
            <a:avLst>
              <a:gd name="adj1" fmla="val 10800000"/>
              <a:gd name="adj2" fmla="val 21599999"/>
              <a:gd name="adj3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emprunte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" name="Arc plein 3"/>
          <p:cNvSpPr/>
          <p:nvPr/>
        </p:nvSpPr>
        <p:spPr>
          <a:xfrm>
            <a:off x="3611830" y="1331645"/>
            <a:ext cx="2283797" cy="1938130"/>
          </a:xfrm>
          <a:prstGeom prst="blockArc">
            <a:avLst>
              <a:gd name="adj1" fmla="val 39712"/>
              <a:gd name="adj2" fmla="val 10799930"/>
              <a:gd name="adj3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fr-FR" sz="1800" dirty="0" smtClean="0">
                <a:solidFill>
                  <a:schemeClr val="tx1"/>
                </a:solidFill>
              </a:rPr>
              <a:t> DateEmprunt : date</a:t>
            </a:r>
          </a:p>
          <a:p>
            <a:r>
              <a:rPr lang="fr-FR" sz="1800" dirty="0" smtClean="0">
                <a:solidFill>
                  <a:schemeClr val="tx1"/>
                </a:solidFill>
              </a:rPr>
              <a:t>  </a:t>
            </a:r>
            <a:r>
              <a:rPr lang="fr-FR" sz="1800" dirty="0" smtClean="0">
                <a:solidFill>
                  <a:schemeClr val="tx1"/>
                </a:solidFill>
              </a:rPr>
              <a:t>Duree </a:t>
            </a:r>
            <a:r>
              <a:rPr lang="fr-FR" sz="1800" dirty="0" smtClean="0">
                <a:solidFill>
                  <a:schemeClr val="tx1"/>
                </a:solidFill>
              </a:rPr>
              <a:t>: entier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39750" y="4410226"/>
            <a:ext cx="77732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800" dirty="0">
                <a:latin typeface="+mn-lt"/>
                <a:cs typeface="Courier"/>
              </a:rPr>
              <a:t>Si il peut y avoir plus de 2 enregistrements avec les mêmes clés</a:t>
            </a:r>
          </a:p>
          <a:p>
            <a:pPr marL="742950" lvl="1" indent="-285750">
              <a:buFont typeface="Arial"/>
              <a:buChar char="•"/>
            </a:pPr>
            <a:r>
              <a:rPr lang="fr-FR" sz="1800" dirty="0" smtClean="0">
                <a:latin typeface="Courier"/>
                <a:cs typeface="Courier"/>
              </a:rPr>
              <a:t>EMPRUNT </a:t>
            </a:r>
            <a:r>
              <a:rPr lang="fr-FR" sz="1800" dirty="0" smtClean="0">
                <a:latin typeface="Courier"/>
                <a:cs typeface="Courier"/>
              </a:rPr>
              <a:t>( </a:t>
            </a:r>
            <a:r>
              <a:rPr lang="fr-FR" b="1" u="sng" dirty="0" smtClean="0">
                <a:solidFill>
                  <a:srgbClr val="C00000"/>
                </a:solidFill>
                <a:latin typeface="Courier"/>
                <a:cs typeface="Courier"/>
              </a:rPr>
              <a:t>Id</a:t>
            </a:r>
            <a:r>
              <a:rPr lang="fr-FR" b="1" dirty="0" smtClean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fr-FR" dirty="0">
                <a:latin typeface="Courier"/>
                <a:cs typeface="Courier"/>
              </a:rPr>
              <a:t>: entier , </a:t>
            </a:r>
            <a:r>
              <a:rPr lang="fr-FR" sz="1800" b="1" u="sng" dirty="0">
                <a:solidFill>
                  <a:srgbClr val="C00000"/>
                </a:solidFill>
                <a:latin typeface="Courier"/>
                <a:cs typeface="Courier"/>
              </a:rPr>
              <a:t>IdFilm</a:t>
            </a:r>
            <a:r>
              <a:rPr lang="fr-FR" sz="18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fr-FR" sz="1800" dirty="0">
                <a:latin typeface="Courier"/>
                <a:cs typeface="Courier"/>
              </a:rPr>
              <a:t>: entier </a:t>
            </a:r>
            <a:r>
              <a:rPr lang="fr-FR" sz="1800" dirty="0" smtClean="0">
                <a:latin typeface="Courier"/>
                <a:cs typeface="Courier"/>
              </a:rPr>
              <a:t>,</a:t>
            </a:r>
            <a:br>
              <a:rPr lang="fr-FR" sz="1800" dirty="0" smtClean="0">
                <a:latin typeface="Courier"/>
                <a:cs typeface="Courier"/>
              </a:rPr>
            </a:br>
            <a:r>
              <a:rPr lang="fr-FR" sz="1800" dirty="0" smtClean="0">
                <a:latin typeface="Courier"/>
                <a:cs typeface="Courier"/>
              </a:rPr>
              <a:t>          </a:t>
            </a:r>
            <a:r>
              <a:rPr lang="fr-FR" sz="1800" b="1" u="sng" dirty="0" smtClean="0">
                <a:solidFill>
                  <a:srgbClr val="C00000"/>
                </a:solidFill>
                <a:latin typeface="Courier"/>
                <a:cs typeface="Courier"/>
              </a:rPr>
              <a:t>DateEmp</a:t>
            </a:r>
            <a:r>
              <a:rPr lang="fr-FR" sz="1800" dirty="0" smtClean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fr-FR" sz="1800" dirty="0">
                <a:latin typeface="Courier"/>
                <a:cs typeface="Courier"/>
              </a:rPr>
              <a:t>: Date , </a:t>
            </a:r>
            <a:r>
              <a:rPr lang="fr-FR" sz="1800" dirty="0">
                <a:solidFill>
                  <a:srgbClr val="000000"/>
                </a:solidFill>
                <a:latin typeface="Courier"/>
                <a:cs typeface="Courier"/>
              </a:rPr>
              <a:t>Durée </a:t>
            </a:r>
            <a:r>
              <a:rPr lang="fr-FR" sz="1800" dirty="0">
                <a:latin typeface="Courier"/>
                <a:cs typeface="Courier"/>
              </a:rPr>
              <a:t>: entier </a:t>
            </a:r>
            <a:r>
              <a:rPr lang="fr-FR" sz="1800" dirty="0" smtClean="0">
                <a:latin typeface="Courier"/>
                <a:cs typeface="Courier"/>
              </a:rPr>
              <a:t>)</a:t>
            </a:r>
            <a:br>
              <a:rPr lang="fr-FR" sz="1800" dirty="0" smtClean="0">
                <a:latin typeface="Courier"/>
                <a:cs typeface="Courier"/>
              </a:rPr>
            </a:br>
            <a:r>
              <a:rPr lang="fr-FR" i="1" dirty="0" smtClean="0">
                <a:cs typeface="Courier"/>
              </a:rPr>
              <a:t>ou</a:t>
            </a:r>
            <a:endParaRPr lang="fr-FR" i="1" dirty="0" smtClean="0"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fr-FR" sz="1800" dirty="0" smtClean="0">
                <a:latin typeface="Courier"/>
                <a:cs typeface="Courier"/>
              </a:rPr>
              <a:t>EMPRUNT </a:t>
            </a:r>
            <a:r>
              <a:rPr lang="fr-FR" sz="1800" dirty="0">
                <a:latin typeface="Courier"/>
                <a:cs typeface="Courier"/>
              </a:rPr>
              <a:t>( </a:t>
            </a:r>
            <a:r>
              <a:rPr lang="fr-FR" sz="1800" b="1" u="sng" dirty="0" smtClean="0">
                <a:solidFill>
                  <a:srgbClr val="C00000"/>
                </a:solidFill>
                <a:latin typeface="Courier"/>
                <a:cs typeface="Courier"/>
              </a:rPr>
              <a:t>IdEmprunt</a:t>
            </a:r>
            <a:r>
              <a:rPr lang="fr-FR" sz="1800" dirty="0" smtClean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fr-FR" sz="1800" dirty="0" smtClean="0">
                <a:latin typeface="Courier"/>
                <a:cs typeface="Courier"/>
              </a:rPr>
              <a:t>: entier ,</a:t>
            </a:r>
            <a:br>
              <a:rPr lang="fr-FR" sz="1800" dirty="0" smtClean="0">
                <a:latin typeface="Courier"/>
                <a:cs typeface="Courier"/>
              </a:rPr>
            </a:br>
            <a:r>
              <a:rPr lang="fr-FR" sz="1800" dirty="0" smtClean="0">
                <a:latin typeface="Courier"/>
                <a:cs typeface="Courier"/>
              </a:rPr>
              <a:t>          </a:t>
            </a:r>
            <a:r>
              <a:rPr lang="fr-FR" sz="1800" b="1" dirty="0" smtClean="0">
                <a:solidFill>
                  <a:srgbClr val="C00000"/>
                </a:solidFill>
                <a:latin typeface="Courier"/>
                <a:cs typeface="Courier"/>
              </a:rPr>
              <a:t>#</a:t>
            </a:r>
            <a:r>
              <a:rPr lang="fr-FR" dirty="0" smtClean="0">
                <a:solidFill>
                  <a:srgbClr val="C00000"/>
                </a:solidFill>
                <a:latin typeface="Courier"/>
                <a:cs typeface="Courier"/>
              </a:rPr>
              <a:t>Id</a:t>
            </a:r>
            <a:r>
              <a:rPr lang="fr-FR" b="1" dirty="0" smtClean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fr-FR" dirty="0">
                <a:latin typeface="Courier"/>
                <a:cs typeface="Courier"/>
              </a:rPr>
              <a:t>: entier </a:t>
            </a:r>
            <a:r>
              <a:rPr lang="fr-FR" sz="1800" dirty="0">
                <a:latin typeface="Courier"/>
                <a:cs typeface="Courier"/>
              </a:rPr>
              <a:t>, </a:t>
            </a:r>
            <a:r>
              <a:rPr lang="fr-FR" sz="1800" b="1" dirty="0">
                <a:solidFill>
                  <a:srgbClr val="C00000"/>
                </a:solidFill>
                <a:latin typeface="Courier"/>
                <a:cs typeface="Courier"/>
              </a:rPr>
              <a:t>#</a:t>
            </a:r>
            <a:r>
              <a:rPr lang="fr-FR" sz="1800" dirty="0" smtClean="0">
                <a:solidFill>
                  <a:srgbClr val="C00000"/>
                </a:solidFill>
                <a:latin typeface="Courier"/>
                <a:cs typeface="Courier"/>
              </a:rPr>
              <a:t>IdFilm </a:t>
            </a:r>
            <a:r>
              <a:rPr lang="fr-FR" sz="1800" dirty="0">
                <a:latin typeface="Courier"/>
                <a:cs typeface="Courier"/>
              </a:rPr>
              <a:t>: entier ,</a:t>
            </a:r>
            <a:br>
              <a:rPr lang="fr-FR" sz="1800" dirty="0">
                <a:latin typeface="Courier"/>
                <a:cs typeface="Courier"/>
              </a:rPr>
            </a:br>
            <a:r>
              <a:rPr lang="fr-FR" sz="1800" dirty="0">
                <a:latin typeface="Courier"/>
                <a:cs typeface="Courier"/>
              </a:rPr>
              <a:t>          </a:t>
            </a:r>
            <a:r>
              <a:rPr lang="fr-FR" sz="1800" dirty="0">
                <a:solidFill>
                  <a:srgbClr val="000000"/>
                </a:solidFill>
                <a:latin typeface="Courier"/>
                <a:cs typeface="Courier"/>
              </a:rPr>
              <a:t>DateEmp </a:t>
            </a:r>
            <a:r>
              <a:rPr lang="fr-FR" sz="1800" dirty="0">
                <a:latin typeface="Courier"/>
                <a:cs typeface="Courier"/>
              </a:rPr>
              <a:t>: Date , </a:t>
            </a:r>
            <a:r>
              <a:rPr lang="fr-FR" sz="1800" dirty="0">
                <a:solidFill>
                  <a:srgbClr val="000000"/>
                </a:solidFill>
                <a:latin typeface="Courier"/>
                <a:cs typeface="Courier"/>
              </a:rPr>
              <a:t>Durée </a:t>
            </a:r>
            <a:r>
              <a:rPr lang="fr-FR" sz="1800" dirty="0">
                <a:latin typeface="Courier"/>
                <a:cs typeface="Courier"/>
              </a:rPr>
              <a:t>: entier )</a:t>
            </a:r>
          </a:p>
          <a:p>
            <a:pPr marL="742950" lvl="1" indent="-285750">
              <a:buFont typeface="Arial"/>
              <a:buChar char="•"/>
            </a:pPr>
            <a:endParaRPr lang="fr-FR" sz="1800" dirty="0">
              <a:latin typeface="Courier"/>
              <a:cs typeface="Courier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51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3C74-2805-444D-84FD-45B606789697}" type="slidenum">
              <a:rPr lang="fr-FR"/>
              <a:pPr/>
              <a:t>22</a:t>
            </a:fld>
            <a:endParaRPr lang="fr-FR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dirty="0" smtClean="0"/>
              <a:t>Modèle relationnel</a:t>
            </a:r>
            <a:endParaRPr lang="fr-FR" sz="3800" dirty="0"/>
          </a:p>
        </p:txBody>
      </p:sp>
      <p:grpSp>
        <p:nvGrpSpPr>
          <p:cNvPr id="101392" name="Group 16"/>
          <p:cNvGrpSpPr>
            <a:grpSpLocks/>
          </p:cNvGrpSpPr>
          <p:nvPr/>
        </p:nvGrpSpPr>
        <p:grpSpPr bwMode="auto">
          <a:xfrm>
            <a:off x="613982" y="4178696"/>
            <a:ext cx="1806739" cy="1079501"/>
            <a:chOff x="2439" y="3341"/>
            <a:chExt cx="1043" cy="589"/>
          </a:xfrm>
        </p:grpSpPr>
        <p:sp>
          <p:nvSpPr>
            <p:cNvPr id="101393" name="Rectangle 17"/>
            <p:cNvSpPr>
              <a:spLocks noChangeArrowheads="1"/>
            </p:cNvSpPr>
            <p:nvPr/>
          </p:nvSpPr>
          <p:spPr bwMode="auto">
            <a:xfrm>
              <a:off x="2439" y="3341"/>
              <a:ext cx="1043" cy="27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fr-FR" dirty="0"/>
                <a:t>CATEGORIE</a:t>
              </a:r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2439" y="3613"/>
              <a:ext cx="1043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FR" u="sng" dirty="0"/>
                <a:t>IdCat</a:t>
              </a:r>
              <a:r>
                <a:rPr lang="fr-FR" dirty="0"/>
                <a:t> : entier</a:t>
              </a:r>
            </a:p>
            <a:p>
              <a:r>
                <a:rPr lang="fr-FR" dirty="0" smtClean="0"/>
                <a:t>Libelle : </a:t>
              </a:r>
              <a:r>
                <a:rPr lang="fr-FR" dirty="0"/>
                <a:t>chaine</a:t>
              </a:r>
            </a:p>
          </p:txBody>
        </p:sp>
      </p:grp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1092344" y="1746245"/>
            <a:ext cx="1873250" cy="43338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/>
              <a:t>FILM</a:t>
            </a:r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1092344" y="2179631"/>
            <a:ext cx="1873250" cy="12451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fr-FR" u="sng" dirty="0"/>
              <a:t>IdFilm</a:t>
            </a:r>
            <a:r>
              <a:rPr lang="fr-FR" dirty="0"/>
              <a:t> : entier</a:t>
            </a:r>
          </a:p>
          <a:p>
            <a:r>
              <a:rPr lang="fr-FR" dirty="0"/>
              <a:t>Titre : chaine</a:t>
            </a:r>
          </a:p>
          <a:p>
            <a:r>
              <a:rPr lang="fr-FR" dirty="0"/>
              <a:t>Année : </a:t>
            </a:r>
            <a:r>
              <a:rPr lang="fr-FR" dirty="0" smtClean="0"/>
              <a:t>entier</a:t>
            </a:r>
          </a:p>
          <a:p>
            <a:r>
              <a:rPr lang="fr-FR" dirty="0" smtClean="0"/>
              <a:t>#IdCat : entier</a:t>
            </a:r>
            <a:endParaRPr lang="fr-FR" dirty="0"/>
          </a:p>
        </p:txBody>
      </p:sp>
      <p:sp>
        <p:nvSpPr>
          <p:cNvPr id="101398" name="Rectangle 22"/>
          <p:cNvSpPr>
            <a:spLocks noChangeArrowheads="1"/>
          </p:cNvSpPr>
          <p:nvPr/>
        </p:nvSpPr>
        <p:spPr bwMode="auto">
          <a:xfrm>
            <a:off x="6263985" y="1628775"/>
            <a:ext cx="2160588" cy="43338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 dirty="0"/>
              <a:t>ABONNE</a:t>
            </a:r>
          </a:p>
        </p:txBody>
      </p:sp>
      <p:sp>
        <p:nvSpPr>
          <p:cNvPr id="101399" name="Rectangle 23"/>
          <p:cNvSpPr>
            <a:spLocks noChangeArrowheads="1"/>
          </p:cNvSpPr>
          <p:nvPr/>
        </p:nvSpPr>
        <p:spPr bwMode="auto">
          <a:xfrm>
            <a:off x="6263985" y="2062163"/>
            <a:ext cx="2160588" cy="1569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fr-FR" u="sng" dirty="0" smtClean="0"/>
              <a:t>Id</a:t>
            </a:r>
            <a:r>
              <a:rPr lang="fr-FR" dirty="0" smtClean="0"/>
              <a:t> : entier</a:t>
            </a:r>
            <a:endParaRPr lang="fr-FR" dirty="0" smtClean="0"/>
          </a:p>
          <a:p>
            <a:r>
              <a:rPr lang="fr-FR" dirty="0" smtClean="0"/>
              <a:t>Nom </a:t>
            </a:r>
            <a:r>
              <a:rPr lang="fr-FR" dirty="0"/>
              <a:t>: chaine</a:t>
            </a:r>
          </a:p>
          <a:p>
            <a:r>
              <a:rPr lang="fr-FR" dirty="0" smtClean="0"/>
              <a:t>Prenom </a:t>
            </a:r>
            <a:r>
              <a:rPr lang="fr-FR" dirty="0"/>
              <a:t>: chaine</a:t>
            </a:r>
          </a:p>
          <a:p>
            <a:r>
              <a:rPr lang="fr-FR" dirty="0" smtClean="0"/>
              <a:t>Adresse : </a:t>
            </a:r>
            <a:r>
              <a:rPr lang="fr-FR" dirty="0"/>
              <a:t>chaine</a:t>
            </a:r>
          </a:p>
          <a:p>
            <a:r>
              <a:rPr lang="fr-FR" dirty="0" smtClean="0"/>
              <a:t>Email </a:t>
            </a:r>
            <a:r>
              <a:rPr lang="fr-FR" dirty="0"/>
              <a:t>: chaine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C. </a:t>
            </a:r>
            <a:r>
              <a:rPr lang="fr-FR" dirty="0" err="1" smtClean="0"/>
              <a:t>Varnier</a:t>
            </a:r>
            <a:endParaRPr lang="fr-FR" dirty="0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424225" y="3992562"/>
            <a:ext cx="2319748" cy="43338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 dirty="0" smtClean="0"/>
              <a:t>EMPRUNT</a:t>
            </a:r>
            <a:endParaRPr lang="fr-FR" dirty="0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3424225" y="4425950"/>
            <a:ext cx="2319748" cy="1569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fr-FR" u="sng" dirty="0" smtClean="0"/>
              <a:t>IdEmprunt</a:t>
            </a:r>
            <a:r>
              <a:rPr lang="fr-FR" dirty="0"/>
              <a:t> </a:t>
            </a:r>
            <a:r>
              <a:rPr lang="fr-FR" dirty="0" smtClean="0"/>
              <a:t>: entier</a:t>
            </a:r>
            <a:endParaRPr lang="fr-FR" u="sng" dirty="0" smtClean="0"/>
          </a:p>
          <a:p>
            <a:r>
              <a:rPr lang="fr-FR" dirty="0" smtClean="0"/>
              <a:t>#IdAb : entier</a:t>
            </a:r>
            <a:endParaRPr lang="fr-FR" dirty="0" smtClean="0"/>
          </a:p>
          <a:p>
            <a:r>
              <a:rPr lang="fr-FR" dirty="0" smtClean="0"/>
              <a:t>#IdFilm </a:t>
            </a:r>
            <a:r>
              <a:rPr lang="fr-FR" dirty="0"/>
              <a:t>: </a:t>
            </a:r>
            <a:r>
              <a:rPr lang="fr-FR" dirty="0" smtClean="0"/>
              <a:t>entier</a:t>
            </a:r>
            <a:endParaRPr lang="fr-FR" dirty="0"/>
          </a:p>
          <a:p>
            <a:r>
              <a:rPr lang="fr-FR" dirty="0" smtClean="0"/>
              <a:t>DateEmprunt </a:t>
            </a:r>
            <a:r>
              <a:rPr lang="fr-FR" dirty="0"/>
              <a:t>: </a:t>
            </a:r>
            <a:r>
              <a:rPr lang="fr-FR" dirty="0" smtClean="0"/>
              <a:t>date</a:t>
            </a:r>
            <a:endParaRPr lang="fr-FR" dirty="0"/>
          </a:p>
          <a:p>
            <a:r>
              <a:rPr lang="fr-FR" dirty="0" smtClean="0"/>
              <a:t>Duree : entier</a:t>
            </a:r>
            <a:endParaRPr lang="fr-FR" dirty="0"/>
          </a:p>
        </p:txBody>
      </p:sp>
      <p:sp>
        <p:nvSpPr>
          <p:cNvPr id="6" name="Forme libre 5"/>
          <p:cNvSpPr/>
          <p:nvPr/>
        </p:nvSpPr>
        <p:spPr>
          <a:xfrm>
            <a:off x="2794711" y="2382592"/>
            <a:ext cx="682581" cy="2859109"/>
          </a:xfrm>
          <a:custGeom>
            <a:avLst/>
            <a:gdLst>
              <a:gd name="connsiteX0" fmla="*/ 0 w 682581"/>
              <a:gd name="connsiteY0" fmla="*/ 0 h 2859109"/>
              <a:gd name="connsiteX1" fmla="*/ 463640 w 682581"/>
              <a:gd name="connsiteY1" fmla="*/ 0 h 2859109"/>
              <a:gd name="connsiteX2" fmla="*/ 450761 w 682581"/>
              <a:gd name="connsiteY2" fmla="*/ 2859109 h 2859109"/>
              <a:gd name="connsiteX3" fmla="*/ 682581 w 682581"/>
              <a:gd name="connsiteY3" fmla="*/ 2859109 h 285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581" h="2859109">
                <a:moveTo>
                  <a:pt x="0" y="0"/>
                </a:moveTo>
                <a:lnTo>
                  <a:pt x="463640" y="0"/>
                </a:lnTo>
                <a:lnTo>
                  <a:pt x="450761" y="2859109"/>
                </a:lnTo>
                <a:lnTo>
                  <a:pt x="682581" y="2859109"/>
                </a:lnTo>
              </a:path>
            </a:pathLst>
          </a:custGeom>
          <a:noFill/>
          <a:ln w="127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 31"/>
          <p:cNvSpPr/>
          <p:nvPr/>
        </p:nvSpPr>
        <p:spPr>
          <a:xfrm>
            <a:off x="5054335" y="2271315"/>
            <a:ext cx="1236370" cy="2678805"/>
          </a:xfrm>
          <a:custGeom>
            <a:avLst/>
            <a:gdLst>
              <a:gd name="connsiteX0" fmla="*/ 0 w 682581"/>
              <a:gd name="connsiteY0" fmla="*/ 0 h 2859109"/>
              <a:gd name="connsiteX1" fmla="*/ 463640 w 682581"/>
              <a:gd name="connsiteY1" fmla="*/ 0 h 2859109"/>
              <a:gd name="connsiteX2" fmla="*/ 450761 w 682581"/>
              <a:gd name="connsiteY2" fmla="*/ 2859109 h 2859109"/>
              <a:gd name="connsiteX3" fmla="*/ 682581 w 682581"/>
              <a:gd name="connsiteY3" fmla="*/ 2859109 h 2859109"/>
              <a:gd name="connsiteX0" fmla="*/ 425002 w 425002"/>
              <a:gd name="connsiteY0" fmla="*/ 0 h 2859109"/>
              <a:gd name="connsiteX1" fmla="*/ 12879 w 425002"/>
              <a:gd name="connsiteY1" fmla="*/ 0 h 2859109"/>
              <a:gd name="connsiteX2" fmla="*/ 0 w 425002"/>
              <a:gd name="connsiteY2" fmla="*/ 2859109 h 2859109"/>
              <a:gd name="connsiteX3" fmla="*/ 231820 w 425002"/>
              <a:gd name="connsiteY3" fmla="*/ 2859109 h 2859109"/>
              <a:gd name="connsiteX0" fmla="*/ 425002 w 425002"/>
              <a:gd name="connsiteY0" fmla="*/ 0 h 2859109"/>
              <a:gd name="connsiteX1" fmla="*/ 12879 w 425002"/>
              <a:gd name="connsiteY1" fmla="*/ 0 h 2859109"/>
              <a:gd name="connsiteX2" fmla="*/ 0 w 425002"/>
              <a:gd name="connsiteY2" fmla="*/ 2678805 h 2859109"/>
              <a:gd name="connsiteX3" fmla="*/ 231820 w 425002"/>
              <a:gd name="connsiteY3" fmla="*/ 2859109 h 2859109"/>
              <a:gd name="connsiteX0" fmla="*/ 579548 w 579548"/>
              <a:gd name="connsiteY0" fmla="*/ 0 h 2678805"/>
              <a:gd name="connsiteX1" fmla="*/ 167425 w 579548"/>
              <a:gd name="connsiteY1" fmla="*/ 0 h 2678805"/>
              <a:gd name="connsiteX2" fmla="*/ 154546 w 579548"/>
              <a:gd name="connsiteY2" fmla="*/ 2678805 h 2678805"/>
              <a:gd name="connsiteX3" fmla="*/ 0 w 579548"/>
              <a:gd name="connsiteY3" fmla="*/ 2665926 h 2678805"/>
              <a:gd name="connsiteX0" fmla="*/ 579548 w 579548"/>
              <a:gd name="connsiteY0" fmla="*/ 0 h 2678805"/>
              <a:gd name="connsiteX1" fmla="*/ 167425 w 579548"/>
              <a:gd name="connsiteY1" fmla="*/ 0 h 2678805"/>
              <a:gd name="connsiteX2" fmla="*/ 180304 w 579548"/>
              <a:gd name="connsiteY2" fmla="*/ 2678805 h 2678805"/>
              <a:gd name="connsiteX3" fmla="*/ 0 w 579548"/>
              <a:gd name="connsiteY3" fmla="*/ 2665926 h 2678805"/>
              <a:gd name="connsiteX0" fmla="*/ 605306 w 605306"/>
              <a:gd name="connsiteY0" fmla="*/ 0 h 2678805"/>
              <a:gd name="connsiteX1" fmla="*/ 193183 w 605306"/>
              <a:gd name="connsiteY1" fmla="*/ 0 h 2678805"/>
              <a:gd name="connsiteX2" fmla="*/ 206062 w 605306"/>
              <a:gd name="connsiteY2" fmla="*/ 2678805 h 2678805"/>
              <a:gd name="connsiteX3" fmla="*/ 0 w 605306"/>
              <a:gd name="connsiteY3" fmla="*/ 2665926 h 2678805"/>
              <a:gd name="connsiteX0" fmla="*/ 605306 w 605306"/>
              <a:gd name="connsiteY0" fmla="*/ 0 h 2678805"/>
              <a:gd name="connsiteX1" fmla="*/ 218941 w 605306"/>
              <a:gd name="connsiteY1" fmla="*/ 12878 h 2678805"/>
              <a:gd name="connsiteX2" fmla="*/ 206062 w 605306"/>
              <a:gd name="connsiteY2" fmla="*/ 2678805 h 2678805"/>
              <a:gd name="connsiteX3" fmla="*/ 0 w 605306"/>
              <a:gd name="connsiteY3" fmla="*/ 2665926 h 2678805"/>
              <a:gd name="connsiteX0" fmla="*/ 1236370 w 1236370"/>
              <a:gd name="connsiteY0" fmla="*/ 0 h 2678805"/>
              <a:gd name="connsiteX1" fmla="*/ 850005 w 1236370"/>
              <a:gd name="connsiteY1" fmla="*/ 12878 h 2678805"/>
              <a:gd name="connsiteX2" fmla="*/ 837126 w 1236370"/>
              <a:gd name="connsiteY2" fmla="*/ 2678805 h 2678805"/>
              <a:gd name="connsiteX3" fmla="*/ 0 w 1236370"/>
              <a:gd name="connsiteY3" fmla="*/ 2678804 h 2678805"/>
              <a:gd name="connsiteX0" fmla="*/ 1236370 w 1236370"/>
              <a:gd name="connsiteY0" fmla="*/ 0 h 2678805"/>
              <a:gd name="connsiteX1" fmla="*/ 850005 w 1236370"/>
              <a:gd name="connsiteY1" fmla="*/ 12878 h 2678805"/>
              <a:gd name="connsiteX2" fmla="*/ 862883 w 1236370"/>
              <a:gd name="connsiteY2" fmla="*/ 2678805 h 2678805"/>
              <a:gd name="connsiteX3" fmla="*/ 0 w 1236370"/>
              <a:gd name="connsiteY3" fmla="*/ 2678804 h 267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6370" h="2678805">
                <a:moveTo>
                  <a:pt x="1236370" y="0"/>
                </a:moveTo>
                <a:lnTo>
                  <a:pt x="850005" y="12878"/>
                </a:lnTo>
                <a:cubicBezTo>
                  <a:pt x="854298" y="901520"/>
                  <a:pt x="858590" y="1790163"/>
                  <a:pt x="862883" y="2678805"/>
                </a:cubicBezTo>
                <a:lnTo>
                  <a:pt x="0" y="2678804"/>
                </a:lnTo>
              </a:path>
            </a:pathLst>
          </a:custGeom>
          <a:noFill/>
          <a:ln w="127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429024" y="3218705"/>
            <a:ext cx="682580" cy="1635616"/>
          </a:xfrm>
          <a:custGeom>
            <a:avLst/>
            <a:gdLst>
              <a:gd name="connsiteX0" fmla="*/ 0 w 682581"/>
              <a:gd name="connsiteY0" fmla="*/ 0 h 2859109"/>
              <a:gd name="connsiteX1" fmla="*/ 463640 w 682581"/>
              <a:gd name="connsiteY1" fmla="*/ 0 h 2859109"/>
              <a:gd name="connsiteX2" fmla="*/ 450761 w 682581"/>
              <a:gd name="connsiteY2" fmla="*/ 2859109 h 2859109"/>
              <a:gd name="connsiteX3" fmla="*/ 682581 w 682581"/>
              <a:gd name="connsiteY3" fmla="*/ 2859109 h 2859109"/>
              <a:gd name="connsiteX0" fmla="*/ 0 w 682581"/>
              <a:gd name="connsiteY0" fmla="*/ 0 h 2859109"/>
              <a:gd name="connsiteX1" fmla="*/ 450761 w 682581"/>
              <a:gd name="connsiteY1" fmla="*/ 1275009 h 2859109"/>
              <a:gd name="connsiteX2" fmla="*/ 450761 w 682581"/>
              <a:gd name="connsiteY2" fmla="*/ 2859109 h 2859109"/>
              <a:gd name="connsiteX3" fmla="*/ 682581 w 682581"/>
              <a:gd name="connsiteY3" fmla="*/ 2859109 h 2859109"/>
              <a:gd name="connsiteX0" fmla="*/ 682580 w 682580"/>
              <a:gd name="connsiteY0" fmla="*/ 12879 h 1584100"/>
              <a:gd name="connsiteX1" fmla="*/ 0 w 682580"/>
              <a:gd name="connsiteY1" fmla="*/ 0 h 1584100"/>
              <a:gd name="connsiteX2" fmla="*/ 0 w 682580"/>
              <a:gd name="connsiteY2" fmla="*/ 1584100 h 1584100"/>
              <a:gd name="connsiteX3" fmla="*/ 231820 w 682580"/>
              <a:gd name="connsiteY3" fmla="*/ 1584100 h 1584100"/>
              <a:gd name="connsiteX0" fmla="*/ 682580 w 682580"/>
              <a:gd name="connsiteY0" fmla="*/ 0 h 1635616"/>
              <a:gd name="connsiteX1" fmla="*/ 0 w 682580"/>
              <a:gd name="connsiteY1" fmla="*/ 51516 h 1635616"/>
              <a:gd name="connsiteX2" fmla="*/ 0 w 682580"/>
              <a:gd name="connsiteY2" fmla="*/ 1635616 h 1635616"/>
              <a:gd name="connsiteX3" fmla="*/ 231820 w 682580"/>
              <a:gd name="connsiteY3" fmla="*/ 1635616 h 1635616"/>
              <a:gd name="connsiteX0" fmla="*/ 682580 w 682580"/>
              <a:gd name="connsiteY0" fmla="*/ 0 h 1635616"/>
              <a:gd name="connsiteX1" fmla="*/ 0 w 682580"/>
              <a:gd name="connsiteY1" fmla="*/ 0 h 1635616"/>
              <a:gd name="connsiteX2" fmla="*/ 0 w 682580"/>
              <a:gd name="connsiteY2" fmla="*/ 1635616 h 1635616"/>
              <a:gd name="connsiteX3" fmla="*/ 231820 w 682580"/>
              <a:gd name="connsiteY3" fmla="*/ 1635616 h 163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580" h="1635616">
                <a:moveTo>
                  <a:pt x="682580" y="0"/>
                </a:moveTo>
                <a:lnTo>
                  <a:pt x="0" y="0"/>
                </a:lnTo>
                <a:lnTo>
                  <a:pt x="0" y="1635616"/>
                </a:lnTo>
                <a:lnTo>
                  <a:pt x="231820" y="1635616"/>
                </a:lnTo>
              </a:path>
            </a:pathLst>
          </a:custGeom>
          <a:noFill/>
          <a:ln w="127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2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Langages de requêtes</a:t>
            </a:r>
            <a:endParaRPr lang="fr-FR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82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SQL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828675" y="1388007"/>
            <a:ext cx="7486650" cy="49683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fr-FR" sz="2400" dirty="0" smtClean="0"/>
              <a:t>« </a:t>
            </a:r>
            <a:r>
              <a:rPr lang="fr-FR" sz="2400" i="1" dirty="0" err="1" smtClean="0"/>
              <a:t>Structured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Query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Language</a:t>
            </a:r>
            <a:r>
              <a:rPr lang="fr-FR" sz="2400" i="1" dirty="0" smtClean="0"/>
              <a:t> </a:t>
            </a:r>
            <a:r>
              <a:rPr lang="fr-FR" sz="2400" dirty="0" smtClean="0"/>
              <a:t> »</a:t>
            </a:r>
          </a:p>
          <a:p>
            <a:pPr lvl="1">
              <a:lnSpc>
                <a:spcPct val="120000"/>
              </a:lnSpc>
            </a:pPr>
            <a:r>
              <a:rPr lang="fr-FR" sz="1900" dirty="0" smtClean="0"/>
              <a:t>Langage pour la gestion de bases de données relationnelles</a:t>
            </a:r>
          </a:p>
          <a:p>
            <a:pPr lvl="1">
              <a:lnSpc>
                <a:spcPct val="120000"/>
              </a:lnSpc>
            </a:pPr>
            <a:r>
              <a:rPr lang="fr-FR" sz="1900" dirty="0" smtClean="0"/>
              <a:t>Conçu par IBM dans les années 70 et normalisé en 1986</a:t>
            </a:r>
          </a:p>
          <a:p>
            <a:pPr>
              <a:lnSpc>
                <a:spcPct val="120000"/>
              </a:lnSpc>
            </a:pPr>
            <a:r>
              <a:rPr lang="fr-FR" sz="2400" dirty="0" smtClean="0"/>
              <a:t>Langage </a:t>
            </a:r>
            <a:r>
              <a:rPr lang="fr-FR" sz="2400" dirty="0"/>
              <a:t>qui permet</a:t>
            </a:r>
          </a:p>
          <a:p>
            <a:pPr lvl="1">
              <a:lnSpc>
                <a:spcPct val="120000"/>
              </a:lnSpc>
            </a:pPr>
            <a:r>
              <a:rPr lang="fr-FR" sz="1900" dirty="0"/>
              <a:t>La définition des </a:t>
            </a:r>
            <a:r>
              <a:rPr lang="fr-FR" sz="1900" dirty="0" smtClean="0"/>
              <a:t>données et des relations </a:t>
            </a:r>
            <a:endParaRPr lang="fr-FR" sz="1900" dirty="0"/>
          </a:p>
          <a:p>
            <a:pPr lvl="1">
              <a:lnSpc>
                <a:spcPct val="120000"/>
              </a:lnSpc>
            </a:pPr>
            <a:r>
              <a:rPr lang="fr-FR" sz="1900" dirty="0" smtClean="0"/>
              <a:t>L</a:t>
            </a:r>
            <a:r>
              <a:rPr lang="fr-FR" sz="1900" dirty="0" smtClean="0">
                <a:latin typeface="Arial"/>
              </a:rPr>
              <a:t>’</a:t>
            </a:r>
            <a:r>
              <a:rPr lang="fr-FR" sz="1900" dirty="0" smtClean="0"/>
              <a:t>insertion </a:t>
            </a:r>
            <a:r>
              <a:rPr lang="fr-FR" sz="1900" dirty="0"/>
              <a:t>de données</a:t>
            </a:r>
          </a:p>
          <a:p>
            <a:pPr lvl="1">
              <a:lnSpc>
                <a:spcPct val="120000"/>
              </a:lnSpc>
            </a:pPr>
            <a:r>
              <a:rPr lang="fr-FR" sz="1900" dirty="0"/>
              <a:t>La mise à jour</a:t>
            </a:r>
          </a:p>
          <a:p>
            <a:pPr lvl="1">
              <a:lnSpc>
                <a:spcPct val="120000"/>
              </a:lnSpc>
            </a:pPr>
            <a:r>
              <a:rPr lang="fr-FR" sz="1900" dirty="0"/>
              <a:t>La destruction</a:t>
            </a:r>
          </a:p>
          <a:p>
            <a:pPr lvl="1">
              <a:lnSpc>
                <a:spcPct val="120000"/>
              </a:lnSpc>
            </a:pPr>
            <a:r>
              <a:rPr lang="fr-FR" sz="1900" dirty="0"/>
              <a:t>La </a:t>
            </a:r>
            <a:r>
              <a:rPr lang="fr-FR" sz="1900" dirty="0" smtClean="0"/>
              <a:t>sélection (interrogation de la base)</a:t>
            </a:r>
            <a:endParaRPr lang="fr-FR" sz="1900" dirty="0"/>
          </a:p>
          <a:p>
            <a:pPr>
              <a:lnSpc>
                <a:spcPct val="120000"/>
              </a:lnSpc>
            </a:pPr>
            <a:r>
              <a:rPr lang="fr-FR" sz="2400" dirty="0"/>
              <a:t>Simple </a:t>
            </a:r>
            <a:r>
              <a:rPr lang="fr-FR" sz="2400" dirty="0" smtClean="0"/>
              <a:t>d</a:t>
            </a:r>
            <a:r>
              <a:rPr lang="fr-FR" sz="2400" dirty="0" smtClean="0">
                <a:latin typeface="Arial"/>
              </a:rPr>
              <a:t>’</a:t>
            </a:r>
            <a:r>
              <a:rPr lang="fr-FR" sz="2400" dirty="0" smtClean="0"/>
              <a:t>utilisation</a:t>
            </a:r>
            <a:endParaRPr lang="fr-FR" sz="2400" dirty="0"/>
          </a:p>
          <a:p>
            <a:pPr lvl="1">
              <a:lnSpc>
                <a:spcPct val="120000"/>
              </a:lnSpc>
            </a:pPr>
            <a:r>
              <a:rPr lang="fr-FR" sz="1900" dirty="0"/>
              <a:t>Interface graphique disponible (ex. Access)</a:t>
            </a:r>
          </a:p>
          <a:p>
            <a:pPr lvl="1">
              <a:lnSpc>
                <a:spcPct val="120000"/>
              </a:lnSpc>
            </a:pPr>
            <a:r>
              <a:rPr lang="fr-FR" sz="1900" dirty="0"/>
              <a:t>Peut être associé à des langages de programmation classiques (C, C++, Visual Basic par ex.)</a:t>
            </a:r>
          </a:p>
          <a:p>
            <a:pPr lvl="1">
              <a:lnSpc>
                <a:spcPct val="120000"/>
              </a:lnSpc>
            </a:pPr>
            <a:r>
              <a:rPr lang="fr-FR" sz="1900" dirty="0"/>
              <a:t>Peut être utilisé dans des interfaces web (pages dynamiques avec PHP par ex.)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F63B-C7C8-314F-8B24-F0EF8369A17B}" type="slidenum">
              <a:rPr lang="fr-FR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68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SQL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28675" y="1388007"/>
            <a:ext cx="7486650" cy="49683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fr-FR" sz="2400" dirty="0" smtClean="0"/>
              <a:t>Instructions pour la définition </a:t>
            </a:r>
            <a:r>
              <a:rPr lang="fr-FR" sz="2400" dirty="0"/>
              <a:t>des bases ou </a:t>
            </a:r>
            <a:r>
              <a:rPr lang="fr-FR" sz="2400" dirty="0" smtClean="0"/>
              <a:t>des relations (tables)</a:t>
            </a:r>
          </a:p>
          <a:p>
            <a:pPr lvl="1">
              <a:lnSpc>
                <a:spcPct val="110000"/>
              </a:lnSpc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CREATE DATABASE </a:t>
            </a:r>
            <a:r>
              <a:rPr lang="fr-FR" sz="1600" dirty="0" smtClean="0"/>
              <a:t>: création d</a:t>
            </a:r>
            <a:r>
              <a:rPr lang="fr-FR" sz="1600" dirty="0" smtClean="0">
                <a:latin typeface="Arial"/>
              </a:rPr>
              <a:t>’</a:t>
            </a:r>
            <a:r>
              <a:rPr lang="fr-FR" sz="1600" dirty="0" smtClean="0"/>
              <a:t>une </a:t>
            </a:r>
            <a:r>
              <a:rPr lang="fr-FR" sz="1600" dirty="0"/>
              <a:t>nouvelle base de </a:t>
            </a:r>
            <a:r>
              <a:rPr lang="fr-FR" sz="1600" dirty="0" smtClean="0"/>
              <a:t>données</a:t>
            </a:r>
          </a:p>
          <a:p>
            <a:pPr lvl="2">
              <a:lnSpc>
                <a:spcPct val="110000"/>
              </a:lnSpc>
            </a:pPr>
            <a:r>
              <a:rPr lang="fr-FR" sz="1400" dirty="0" smtClean="0">
                <a:cs typeface="Courier New"/>
              </a:rPr>
              <a:t>Ex : </a:t>
            </a:r>
            <a:r>
              <a:rPr lang="fr-FR" sz="1400" b="1" cap="all" dirty="0" err="1" smtClean="0">
                <a:latin typeface="Courier New"/>
                <a:cs typeface="Courier New"/>
              </a:rPr>
              <a:t>Create</a:t>
            </a:r>
            <a:r>
              <a:rPr lang="fr-FR" sz="1400" b="1" cap="all" dirty="0" smtClean="0">
                <a:latin typeface="Courier New"/>
                <a:cs typeface="Courier New"/>
              </a:rPr>
              <a:t> </a:t>
            </a:r>
            <a:r>
              <a:rPr lang="fr-FR" sz="1400" b="1" cap="all" dirty="0" err="1">
                <a:latin typeface="Courier New"/>
                <a:cs typeface="Courier New"/>
              </a:rPr>
              <a:t>database</a:t>
            </a:r>
            <a:r>
              <a:rPr lang="fr-FR" sz="1400" b="1" dirty="0">
                <a:latin typeface="Courier New"/>
                <a:cs typeface="Courier New"/>
              </a:rPr>
              <a:t> </a:t>
            </a:r>
            <a:r>
              <a:rPr lang="fr-FR" sz="1400" b="1" dirty="0" err="1" smtClean="0">
                <a:latin typeface="Courier New"/>
                <a:cs typeface="Courier New"/>
              </a:rPr>
              <a:t>Videotheque</a:t>
            </a:r>
            <a:r>
              <a:rPr lang="fr-FR" sz="1400" b="1" dirty="0" smtClean="0">
                <a:latin typeface="Courier New"/>
                <a:cs typeface="Courier New"/>
              </a:rPr>
              <a:t>;</a:t>
            </a:r>
          </a:p>
          <a:p>
            <a:pPr lvl="2">
              <a:lnSpc>
                <a:spcPct val="110000"/>
              </a:lnSpc>
            </a:pPr>
            <a:endParaRPr lang="fr-FR" sz="1400" b="1" dirty="0" smtClean="0">
              <a:latin typeface="Courier New"/>
              <a:cs typeface="Courier New"/>
            </a:endParaRPr>
          </a:p>
          <a:p>
            <a:pPr lvl="1">
              <a:lnSpc>
                <a:spcPct val="110000"/>
              </a:lnSpc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CREATE TABLE </a:t>
            </a:r>
            <a:r>
              <a:rPr lang="fr-FR" sz="1600" dirty="0" smtClean="0"/>
              <a:t>: création d’une nouvelle </a:t>
            </a:r>
            <a:r>
              <a:rPr lang="fr-FR" sz="1600" dirty="0"/>
              <a:t>table (ou </a:t>
            </a:r>
            <a:r>
              <a:rPr lang="fr-FR" sz="1600" dirty="0" smtClean="0"/>
              <a:t>relation)</a:t>
            </a:r>
          </a:p>
          <a:p>
            <a:pPr lvl="2">
              <a:lnSpc>
                <a:spcPct val="110000"/>
              </a:lnSpc>
            </a:pPr>
            <a:r>
              <a:rPr lang="fr-FR" sz="1400" dirty="0" smtClean="0"/>
              <a:t>Syntaxe :</a:t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cap="all" dirty="0" smtClean="0">
                <a:latin typeface="Courier New"/>
                <a:cs typeface="Courier New"/>
              </a:rPr>
              <a:t>CREATE </a:t>
            </a:r>
            <a:r>
              <a:rPr lang="fr-FR" sz="1400" b="1" cap="all" dirty="0" smtClean="0">
                <a:latin typeface="Courier New"/>
                <a:cs typeface="Courier New"/>
              </a:rPr>
              <a:t>TABLE </a:t>
            </a:r>
            <a:r>
              <a:rPr lang="fr-FR" sz="1400" b="1" i="1" dirty="0" err="1" smtClean="0">
                <a:latin typeface="Courier New"/>
                <a:cs typeface="Courier New"/>
              </a:rPr>
              <a:t>Nom_de_la_table</a:t>
            </a:r>
            <a:r>
              <a:rPr lang="fr-FR" sz="1400" b="1" i="1" dirty="0" smtClean="0">
                <a:latin typeface="Courier New"/>
                <a:cs typeface="Courier New"/>
              </a:rPr>
              <a:t/>
            </a:r>
            <a:br>
              <a:rPr lang="fr-FR" sz="1400" b="1" i="1" dirty="0" smtClean="0">
                <a:latin typeface="Courier New"/>
                <a:cs typeface="Courier New"/>
              </a:rPr>
            </a:br>
            <a:r>
              <a:rPr lang="fr-FR" sz="1400" b="1" i="1" dirty="0" smtClean="0">
                <a:latin typeface="Courier New"/>
                <a:cs typeface="Courier New"/>
              </a:rPr>
              <a:t>	</a:t>
            </a:r>
            <a:r>
              <a:rPr lang="fr-FR" sz="1400" b="1" dirty="0" smtClean="0">
                <a:latin typeface="Courier New"/>
                <a:cs typeface="Courier New"/>
              </a:rPr>
              <a:t>(</a:t>
            </a:r>
            <a:r>
              <a:rPr lang="fr-FR" sz="1400" b="1" i="1" dirty="0" smtClean="0">
                <a:latin typeface="Courier New"/>
                <a:cs typeface="Courier New"/>
              </a:rPr>
              <a:t>   </a:t>
            </a:r>
            <a:r>
              <a:rPr lang="fr-FR" sz="1400" b="1" i="1" dirty="0" smtClean="0">
                <a:latin typeface="Courier New"/>
                <a:cs typeface="Courier New"/>
              </a:rPr>
              <a:t>nom_attribut1   </a:t>
            </a:r>
            <a:r>
              <a:rPr lang="fr-FR" sz="1400" b="1" i="1" dirty="0" smtClean="0">
                <a:latin typeface="Courier New"/>
                <a:cs typeface="Courier New"/>
              </a:rPr>
              <a:t>type_attr1 </a:t>
            </a:r>
            <a:r>
              <a:rPr lang="fr-FR" sz="1400" b="1" dirty="0" smtClean="0">
                <a:latin typeface="Courier New"/>
                <a:cs typeface="Courier New"/>
              </a:rPr>
              <a:t>[propriétés]</a:t>
            </a:r>
            <a:r>
              <a:rPr lang="fr-FR" sz="1400" b="1" baseline="30000" dirty="0" smtClean="0">
                <a:latin typeface="Courier New"/>
                <a:cs typeface="Courier New"/>
              </a:rPr>
              <a:t>*</a:t>
            </a:r>
            <a:r>
              <a:rPr lang="fr-FR" sz="1400" b="1" i="1" dirty="0" smtClean="0">
                <a:latin typeface="Courier New"/>
                <a:cs typeface="Courier New"/>
              </a:rPr>
              <a:t>,</a:t>
            </a:r>
            <a:br>
              <a:rPr lang="fr-FR" sz="1400" b="1" i="1" dirty="0" smtClean="0">
                <a:latin typeface="Courier New"/>
                <a:cs typeface="Courier New"/>
              </a:rPr>
            </a:br>
            <a:r>
              <a:rPr lang="fr-FR" sz="1400" b="1" i="1" dirty="0" smtClean="0">
                <a:latin typeface="Courier New"/>
                <a:cs typeface="Courier New"/>
              </a:rPr>
              <a:t>   </a:t>
            </a:r>
            <a:r>
              <a:rPr lang="fr-FR" sz="1400" b="1" i="1" dirty="0" smtClean="0">
                <a:latin typeface="Courier New"/>
                <a:cs typeface="Courier New"/>
              </a:rPr>
              <a:t>	    </a:t>
            </a:r>
            <a:r>
              <a:rPr lang="fr-FR" sz="1400" b="1" i="1" dirty="0" smtClean="0">
                <a:latin typeface="Courier New"/>
                <a:cs typeface="Courier New"/>
              </a:rPr>
              <a:t>nom_attribut2   type_attr2 </a:t>
            </a:r>
            <a:r>
              <a:rPr lang="fr-FR" sz="1400" b="1" dirty="0" smtClean="0">
                <a:latin typeface="Courier New"/>
                <a:cs typeface="Courier New"/>
              </a:rPr>
              <a:t>[</a:t>
            </a:r>
            <a:r>
              <a:rPr lang="fr-FR" sz="1400" b="1" dirty="0">
                <a:latin typeface="Courier New"/>
                <a:cs typeface="Courier New"/>
              </a:rPr>
              <a:t>propriétés]</a:t>
            </a:r>
            <a:r>
              <a:rPr lang="fr-FR" sz="1400" b="1" i="1" dirty="0" smtClean="0">
                <a:latin typeface="Courier New"/>
                <a:cs typeface="Courier New"/>
              </a:rPr>
              <a:t>,</a:t>
            </a:r>
            <a:br>
              <a:rPr lang="fr-FR" sz="1400" b="1" i="1" dirty="0" smtClean="0">
                <a:latin typeface="Courier New"/>
                <a:cs typeface="Courier New"/>
              </a:rPr>
            </a:br>
            <a:r>
              <a:rPr lang="fr-FR" sz="1400" b="1" i="1" dirty="0" smtClean="0">
                <a:latin typeface="Courier New"/>
                <a:cs typeface="Courier New"/>
              </a:rPr>
              <a:t>              …</a:t>
            </a:r>
            <a:br>
              <a:rPr lang="fr-FR" sz="1400" b="1" i="1" dirty="0" smtClean="0">
                <a:latin typeface="Courier New"/>
                <a:cs typeface="Courier New"/>
              </a:rPr>
            </a:br>
            <a:r>
              <a:rPr lang="fr-FR" sz="1400" b="1" i="1" dirty="0" smtClean="0">
                <a:latin typeface="Courier New"/>
                <a:cs typeface="Courier New"/>
              </a:rPr>
              <a:t>       </a:t>
            </a:r>
            <a:r>
              <a:rPr lang="fr-FR" sz="1400" b="1" i="1" dirty="0" smtClean="0">
                <a:latin typeface="Courier New"/>
                <a:cs typeface="Courier New"/>
              </a:rPr>
              <a:t>	    </a:t>
            </a:r>
            <a:r>
              <a:rPr lang="fr-FR" sz="1400" b="1" i="1" dirty="0" err="1" smtClean="0">
                <a:latin typeface="Courier New"/>
                <a:cs typeface="Courier New"/>
              </a:rPr>
              <a:t>nom_attributn</a:t>
            </a:r>
            <a:r>
              <a:rPr lang="fr-FR" sz="1400" b="1" i="1" dirty="0" smtClean="0">
                <a:latin typeface="Courier New"/>
                <a:cs typeface="Courier New"/>
              </a:rPr>
              <a:t>   </a:t>
            </a:r>
            <a:r>
              <a:rPr lang="fr-FR" sz="1400" b="1" i="1" dirty="0" err="1" smtClean="0">
                <a:latin typeface="Courier New"/>
                <a:cs typeface="Courier New"/>
              </a:rPr>
              <a:t>type_attrn</a:t>
            </a:r>
            <a:r>
              <a:rPr lang="fr-FR" sz="1400" b="1" i="1" dirty="0" smtClean="0">
                <a:latin typeface="Courier New"/>
                <a:cs typeface="Courier New"/>
              </a:rPr>
              <a:t> </a:t>
            </a:r>
            <a:r>
              <a:rPr lang="fr-FR" sz="1400" b="1" dirty="0">
                <a:latin typeface="Courier New"/>
                <a:cs typeface="Courier New"/>
              </a:rPr>
              <a:t>[propriétés]</a:t>
            </a:r>
            <a:r>
              <a:rPr lang="fr-FR" sz="1400" b="1" i="1" dirty="0" smtClean="0">
                <a:latin typeface="Courier New"/>
                <a:cs typeface="Courier New"/>
              </a:rPr>
              <a:t>,</a:t>
            </a:r>
            <a:br>
              <a:rPr lang="fr-FR" sz="1400" b="1" i="1" dirty="0" smtClean="0">
                <a:latin typeface="Courier New"/>
                <a:cs typeface="Courier New"/>
              </a:rPr>
            </a:br>
            <a:r>
              <a:rPr lang="fr-FR" sz="1400" b="1" i="1" dirty="0" smtClean="0">
                <a:latin typeface="Courier New"/>
                <a:cs typeface="Courier New"/>
              </a:rPr>
              <a:t>	</a:t>
            </a:r>
            <a:r>
              <a:rPr lang="fr-FR" sz="1400" b="1" dirty="0" smtClean="0">
                <a:latin typeface="Courier New"/>
                <a:cs typeface="Courier New"/>
              </a:rPr>
              <a:t>)</a:t>
            </a:r>
            <a:r>
              <a:rPr lang="fr-FR" sz="1400" b="1" dirty="0" smtClean="0">
                <a:latin typeface="Courier New"/>
                <a:cs typeface="Courier New"/>
              </a:rPr>
              <a:t/>
            </a:r>
            <a:br>
              <a:rPr lang="fr-FR" sz="1400" b="1" dirty="0" smtClean="0">
                <a:latin typeface="Courier New"/>
                <a:cs typeface="Courier New"/>
              </a:rPr>
            </a:br>
            <a:r>
              <a:rPr lang="fr-FR" sz="1400" b="1" dirty="0" smtClean="0">
                <a:latin typeface="Courier New"/>
                <a:cs typeface="Courier New"/>
              </a:rPr>
              <a:t/>
            </a:r>
            <a:br>
              <a:rPr lang="fr-FR" sz="1400" b="1" dirty="0" smtClean="0">
                <a:latin typeface="Courier New"/>
                <a:cs typeface="Courier New"/>
              </a:rPr>
            </a:br>
            <a:r>
              <a:rPr lang="fr-FR" sz="1400" dirty="0" smtClean="0">
                <a:cs typeface="Courier New"/>
              </a:rPr>
              <a:t>Propriétés = </a:t>
            </a:r>
            <a:r>
              <a:rPr lang="fr-FR" sz="1400" b="1" dirty="0" smtClean="0">
                <a:latin typeface="Courier New"/>
                <a:cs typeface="Courier New"/>
              </a:rPr>
              <a:t>PRIMARY KEY, DEFAULT, NOT NULL </a:t>
            </a:r>
            <a:r>
              <a:rPr lang="fr-FR" sz="1400" dirty="0" smtClean="0">
                <a:cs typeface="Courier New"/>
              </a:rPr>
              <a:t>par exemple</a:t>
            </a:r>
            <a:endParaRPr lang="fr-FR" sz="1400" dirty="0">
              <a:cs typeface="Courier New"/>
            </a:endParaRPr>
          </a:p>
          <a:p>
            <a:pPr lvl="2">
              <a:lnSpc>
                <a:spcPct val="110000"/>
              </a:lnSpc>
            </a:pPr>
            <a:endParaRPr lang="fr-FR" sz="1400" dirty="0" smtClean="0"/>
          </a:p>
          <a:p>
            <a:pPr lvl="2">
              <a:lnSpc>
                <a:spcPct val="110000"/>
              </a:lnSpc>
            </a:pPr>
            <a:r>
              <a:rPr lang="fr-FR" sz="1400" dirty="0" smtClean="0"/>
              <a:t>Exemple </a:t>
            </a:r>
            <a:r>
              <a:rPr lang="fr-FR" sz="1400" dirty="0" smtClean="0"/>
              <a:t>:</a:t>
            </a:r>
            <a:br>
              <a:rPr lang="fr-FR" sz="1400" dirty="0" smtClean="0"/>
            </a:br>
            <a:r>
              <a:rPr lang="fr-FR" sz="1400" b="1" cap="all" dirty="0" smtClean="0">
                <a:latin typeface="Courier New"/>
                <a:cs typeface="Courier New"/>
              </a:rPr>
              <a:t>CREATE </a:t>
            </a:r>
            <a:r>
              <a:rPr lang="fr-FR" sz="1400" b="1" cap="all" dirty="0">
                <a:latin typeface="Courier New"/>
                <a:cs typeface="Courier New"/>
              </a:rPr>
              <a:t>TABLE </a:t>
            </a:r>
            <a:r>
              <a:rPr lang="fr-FR" sz="1400" b="1" dirty="0" smtClean="0">
                <a:latin typeface="Courier New"/>
                <a:cs typeface="Courier New"/>
              </a:rPr>
              <a:t>Film</a:t>
            </a:r>
            <a:r>
              <a:rPr lang="fr-FR" sz="1400" b="1" dirty="0">
                <a:latin typeface="Courier New"/>
                <a:cs typeface="Courier New"/>
              </a:rPr>
              <a:t/>
            </a:r>
            <a:br>
              <a:rPr lang="fr-FR" sz="1400" b="1" dirty="0">
                <a:latin typeface="Courier New"/>
                <a:cs typeface="Courier New"/>
              </a:rPr>
            </a:br>
            <a:r>
              <a:rPr lang="fr-FR" sz="1400" b="1" dirty="0" smtClean="0">
                <a:latin typeface="Courier New"/>
                <a:cs typeface="Courier New"/>
              </a:rPr>
              <a:t>(     </a:t>
            </a:r>
            <a:r>
              <a:rPr lang="fr-FR" sz="1400" b="1" dirty="0" smtClean="0">
                <a:latin typeface="Courier New"/>
                <a:cs typeface="Courier New"/>
              </a:rPr>
              <a:t>IdFilm      INT PRIMARY KEY NOT NULL,</a:t>
            </a:r>
            <a:r>
              <a:rPr lang="fr-FR" sz="1400" b="1" dirty="0">
                <a:latin typeface="Courier New"/>
                <a:cs typeface="Courier New"/>
              </a:rPr>
              <a:t/>
            </a:r>
            <a:br>
              <a:rPr lang="fr-FR" sz="1400" b="1" dirty="0">
                <a:latin typeface="Courier New"/>
                <a:cs typeface="Courier New"/>
              </a:rPr>
            </a:br>
            <a:r>
              <a:rPr lang="fr-FR" sz="1400" b="1" dirty="0">
                <a:latin typeface="Courier New"/>
                <a:cs typeface="Courier New"/>
              </a:rPr>
              <a:t>   </a:t>
            </a:r>
            <a:r>
              <a:rPr lang="fr-FR" sz="1400" b="1" dirty="0" smtClean="0">
                <a:latin typeface="Courier New"/>
                <a:cs typeface="Courier New"/>
              </a:rPr>
              <a:t>   </a:t>
            </a:r>
            <a:r>
              <a:rPr lang="fr-FR" sz="1400" b="1" dirty="0" smtClean="0">
                <a:latin typeface="Courier New"/>
                <a:cs typeface="Courier New"/>
              </a:rPr>
              <a:t>Titre       VARCHAR(100),</a:t>
            </a:r>
            <a:r>
              <a:rPr lang="fr-FR" sz="1400" b="1" dirty="0">
                <a:latin typeface="Courier New"/>
                <a:cs typeface="Courier New"/>
              </a:rPr>
              <a:t/>
            </a:r>
            <a:br>
              <a:rPr lang="fr-FR" sz="1400" b="1" dirty="0">
                <a:latin typeface="Courier New"/>
                <a:cs typeface="Courier New"/>
              </a:rPr>
            </a:br>
            <a:r>
              <a:rPr lang="fr-FR" sz="1400" b="1" dirty="0">
                <a:latin typeface="Courier New"/>
                <a:cs typeface="Courier New"/>
              </a:rPr>
              <a:t> </a:t>
            </a:r>
            <a:r>
              <a:rPr lang="fr-FR" sz="1400" b="1" dirty="0" smtClean="0">
                <a:latin typeface="Courier New"/>
                <a:cs typeface="Courier New"/>
              </a:rPr>
              <a:t>  </a:t>
            </a:r>
            <a:r>
              <a:rPr lang="fr-FR" sz="1400" b="1" dirty="0" smtClean="0">
                <a:latin typeface="Courier New"/>
                <a:cs typeface="Courier New"/>
              </a:rPr>
              <a:t>   </a:t>
            </a:r>
            <a:r>
              <a:rPr lang="fr-FR" sz="1400" b="1" dirty="0" smtClean="0">
                <a:latin typeface="Courier New"/>
                <a:cs typeface="Courier New"/>
              </a:rPr>
              <a:t>Annee       SMALLINT,</a:t>
            </a:r>
            <a:r>
              <a:rPr lang="fr-FR" sz="1400" b="1" dirty="0">
                <a:latin typeface="Courier New"/>
                <a:cs typeface="Courier New"/>
              </a:rPr>
              <a:t/>
            </a:r>
            <a:br>
              <a:rPr lang="fr-FR" sz="1400" b="1" dirty="0">
                <a:latin typeface="Courier New"/>
                <a:cs typeface="Courier New"/>
              </a:rPr>
            </a:br>
            <a:r>
              <a:rPr lang="fr-FR" sz="1400" b="1" dirty="0">
                <a:latin typeface="Courier New"/>
                <a:cs typeface="Courier New"/>
              </a:rPr>
              <a:t> </a:t>
            </a:r>
            <a:r>
              <a:rPr lang="fr-FR" sz="1400" b="1" dirty="0" smtClean="0">
                <a:latin typeface="Courier New"/>
                <a:cs typeface="Courier New"/>
              </a:rPr>
              <a:t> </a:t>
            </a:r>
            <a:r>
              <a:rPr lang="fr-FR" sz="1400" b="1" dirty="0" smtClean="0">
                <a:latin typeface="Courier New"/>
                <a:cs typeface="Courier New"/>
              </a:rPr>
              <a:t>    </a:t>
            </a:r>
            <a:r>
              <a:rPr lang="fr-FR" sz="1400" b="1" dirty="0" smtClean="0">
                <a:latin typeface="Courier New"/>
                <a:cs typeface="Courier New"/>
              </a:rPr>
              <a:t>IdCat       INT</a:t>
            </a:r>
            <a:br>
              <a:rPr lang="fr-FR" sz="1400" b="1" dirty="0" smtClean="0">
                <a:latin typeface="Courier New"/>
                <a:cs typeface="Courier New"/>
              </a:rPr>
            </a:br>
            <a:r>
              <a:rPr lang="fr-FR" sz="1400" b="1" dirty="0" smtClean="0">
                <a:latin typeface="Courier New"/>
                <a:cs typeface="Courier New"/>
              </a:rPr>
              <a:t>)</a:t>
            </a:r>
            <a:endParaRPr lang="fr-FR" sz="1400" b="1" dirty="0">
              <a:latin typeface="Courier New"/>
              <a:cs typeface="Courier New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E595-75E3-EF44-AFBD-3E81E1695CB0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254246" y="5940850"/>
            <a:ext cx="205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* […] : options facultatives</a:t>
            </a:r>
            <a:endParaRPr lang="fr-FR" sz="1200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281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SQL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Instructions pour la destruction des bases ou des relations (tables)</a:t>
            </a:r>
            <a:endParaRPr lang="fr-FR" sz="2000" dirty="0"/>
          </a:p>
          <a:p>
            <a:pPr lvl="1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DROP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DATABASE </a:t>
            </a:r>
            <a:r>
              <a:rPr lang="fr-FR" dirty="0" smtClean="0"/>
              <a:t>: destruction </a:t>
            </a:r>
            <a:r>
              <a:rPr lang="fr-FR" dirty="0"/>
              <a:t>de toutes </a:t>
            </a:r>
            <a:r>
              <a:rPr lang="fr-FR" dirty="0" smtClean="0"/>
              <a:t>les tables d</a:t>
            </a:r>
            <a:r>
              <a:rPr lang="fr-FR" dirty="0" smtClean="0">
                <a:latin typeface="Arial"/>
              </a:rPr>
              <a:t>’</a:t>
            </a:r>
            <a:r>
              <a:rPr lang="fr-FR" dirty="0" smtClean="0"/>
              <a:t>une </a:t>
            </a:r>
            <a:r>
              <a:rPr lang="fr-FR" dirty="0"/>
              <a:t>base de </a:t>
            </a:r>
            <a:r>
              <a:rPr lang="fr-FR" dirty="0" smtClean="0"/>
              <a:t>données</a:t>
            </a:r>
          </a:p>
          <a:p>
            <a:pPr lvl="2"/>
            <a:r>
              <a:rPr lang="fr-FR" sz="1800" dirty="0" smtClean="0"/>
              <a:t>Ex : </a:t>
            </a:r>
            <a:r>
              <a:rPr lang="fr-FR" sz="1800" b="1" dirty="0" smtClean="0">
                <a:latin typeface="Courier New"/>
                <a:cs typeface="Courier New"/>
              </a:rPr>
              <a:t>DROP DATABASE </a:t>
            </a:r>
            <a:r>
              <a:rPr lang="fr-FR" sz="1800" b="1" dirty="0" err="1" smtClean="0">
                <a:latin typeface="Courier New"/>
                <a:cs typeface="Courier New"/>
              </a:rPr>
              <a:t>Videotheque</a:t>
            </a:r>
            <a:r>
              <a:rPr lang="fr-FR" sz="1800" b="1" dirty="0">
                <a:latin typeface="Courier New"/>
                <a:cs typeface="Courier New"/>
              </a:rPr>
              <a:t> </a:t>
            </a:r>
            <a:r>
              <a:rPr lang="fr-FR" sz="1800" b="1" dirty="0" smtClean="0">
                <a:latin typeface="Courier New"/>
                <a:cs typeface="Courier New"/>
              </a:rPr>
              <a:t>;</a:t>
            </a:r>
            <a:endParaRPr lang="fr-FR" sz="1800" b="1" dirty="0">
              <a:latin typeface="Courier New"/>
              <a:cs typeface="Courier New"/>
            </a:endParaRPr>
          </a:p>
          <a:p>
            <a:pPr lvl="1"/>
            <a:r>
              <a:rPr lang="fr-FR" b="1" dirty="0">
                <a:solidFill>
                  <a:srgbClr val="A9432B"/>
                </a:solidFill>
                <a:latin typeface="Courier New"/>
                <a:cs typeface="Courier New"/>
              </a:rPr>
              <a:t>DROP </a:t>
            </a:r>
            <a:r>
              <a:rPr lang="fr-FR" b="1" dirty="0" smtClean="0">
                <a:solidFill>
                  <a:srgbClr val="A9432B"/>
                </a:solidFill>
                <a:latin typeface="Courier New"/>
                <a:cs typeface="Courier New"/>
              </a:rPr>
              <a:t>TABLE </a:t>
            </a:r>
            <a:r>
              <a:rPr lang="fr-FR" dirty="0" smtClean="0"/>
              <a:t>: destruction d</a:t>
            </a:r>
            <a:r>
              <a:rPr lang="fr-FR" dirty="0" smtClean="0">
                <a:latin typeface="Arial"/>
              </a:rPr>
              <a:t>’</a:t>
            </a:r>
            <a:r>
              <a:rPr lang="fr-FR" dirty="0" smtClean="0"/>
              <a:t>une </a:t>
            </a:r>
            <a:r>
              <a:rPr lang="fr-FR" dirty="0"/>
              <a:t>ou plusieurs </a:t>
            </a:r>
            <a:r>
              <a:rPr lang="fr-FR" dirty="0" smtClean="0"/>
              <a:t>tables</a:t>
            </a:r>
          </a:p>
          <a:p>
            <a:pPr lvl="2"/>
            <a:r>
              <a:rPr lang="fr-FR" sz="1800" dirty="0"/>
              <a:t>Ex : </a:t>
            </a:r>
            <a:r>
              <a:rPr lang="fr-FR" sz="1800" b="1" dirty="0">
                <a:latin typeface="Courier New"/>
                <a:cs typeface="Courier New"/>
              </a:rPr>
              <a:t>DROP </a:t>
            </a:r>
            <a:r>
              <a:rPr lang="fr-FR" sz="1800" b="1" dirty="0" smtClean="0">
                <a:latin typeface="Courier New"/>
                <a:cs typeface="Courier New"/>
              </a:rPr>
              <a:t>TABLE Film </a:t>
            </a:r>
            <a:r>
              <a:rPr lang="fr-FR" sz="1800" b="1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E595-75E3-EF44-AFBD-3E81E1695CB0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483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Langage SQL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E595-75E3-EF44-AFBD-3E81E1695CB0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000" smtClean="0"/>
              <a:t>Instructions pour la modification des relations (tables)</a:t>
            </a:r>
          </a:p>
          <a:p>
            <a:pPr lvl="1"/>
            <a:r>
              <a:rPr lang="fr-FR" sz="1500" b="1" smtClean="0">
                <a:solidFill>
                  <a:srgbClr val="A9432B"/>
                </a:solidFill>
                <a:latin typeface="Courier New"/>
                <a:cs typeface="Courier New"/>
              </a:rPr>
              <a:t>ALTER TABLE : </a:t>
            </a:r>
            <a:r>
              <a:rPr lang="fr-FR" sz="1500" smtClean="0"/>
              <a:t>Modifie les propriétés d</a:t>
            </a:r>
            <a:r>
              <a:rPr lang="fr-FR" sz="1500" smtClean="0">
                <a:latin typeface="Arial"/>
              </a:rPr>
              <a:t>’</a:t>
            </a:r>
            <a:r>
              <a:rPr lang="fr-FR" sz="1500" smtClean="0"/>
              <a:t>une table</a:t>
            </a:r>
          </a:p>
          <a:p>
            <a:pPr lvl="2"/>
            <a:r>
              <a:rPr lang="fr-FR" sz="1400" smtClean="0"/>
              <a:t>Syntaxe : </a:t>
            </a:r>
            <a:br>
              <a:rPr lang="fr-FR" sz="1400" smtClean="0"/>
            </a:br>
            <a:r>
              <a:rPr lang="fr-FR" sz="1400" b="1" smtClean="0">
                <a:latin typeface="Courier New"/>
                <a:cs typeface="Courier New"/>
              </a:rPr>
              <a:t>ALTER TABLE nom_table instruction</a:t>
            </a:r>
          </a:p>
          <a:p>
            <a:pPr lvl="3"/>
            <a:r>
              <a:rPr lang="fr-FR" sz="1400" smtClean="0"/>
              <a:t>Instructions :</a:t>
            </a:r>
          </a:p>
          <a:p>
            <a:pPr lvl="4"/>
            <a:r>
              <a:rPr lang="fr-FR" sz="1200" smtClean="0"/>
              <a:t>ADD : ajout d’un attribut</a:t>
            </a:r>
          </a:p>
          <a:p>
            <a:pPr lvl="4"/>
            <a:r>
              <a:rPr lang="fr-FR" sz="1200" smtClean="0"/>
              <a:t>DROP : suppression d’un attribut</a:t>
            </a:r>
          </a:p>
          <a:p>
            <a:pPr lvl="4"/>
            <a:r>
              <a:rPr lang="fr-FR" sz="1200" smtClean="0"/>
              <a:t>MODIFY : modification des propriétés d’un attribut</a:t>
            </a:r>
          </a:p>
          <a:p>
            <a:pPr lvl="4"/>
            <a:r>
              <a:rPr lang="fr-FR" sz="1200" smtClean="0"/>
              <a:t>CHANGE : renommage d’un attribut</a:t>
            </a:r>
          </a:p>
          <a:p>
            <a:pPr lvl="2"/>
            <a:endParaRPr lang="fr-FR" sz="1400" smtClean="0"/>
          </a:p>
          <a:p>
            <a:pPr lvl="2"/>
            <a:r>
              <a:rPr lang="fr-FR" sz="1400" smtClean="0"/>
              <a:t>Ex :</a:t>
            </a:r>
          </a:p>
          <a:p>
            <a:pPr lvl="3"/>
            <a:r>
              <a:rPr lang="fr-FR" sz="1400" b="1" smtClean="0">
                <a:latin typeface="Courier New"/>
                <a:cs typeface="Courier New"/>
              </a:rPr>
              <a:t>ALTER TABLE Film </a:t>
            </a:r>
            <a:br>
              <a:rPr lang="fr-FR" sz="1400" b="1" smtClean="0">
                <a:latin typeface="Courier New"/>
                <a:cs typeface="Courier New"/>
              </a:rPr>
            </a:br>
            <a:r>
              <a:rPr lang="fr-FR" sz="1400" b="1" smtClean="0">
                <a:latin typeface="Courier New"/>
                <a:cs typeface="Courier New"/>
              </a:rPr>
              <a:t>   ADD Realisateur VARCHAR(40)</a:t>
            </a:r>
          </a:p>
          <a:p>
            <a:pPr lvl="3"/>
            <a:r>
              <a:rPr lang="fr-FR" sz="1400" b="1" smtClean="0">
                <a:latin typeface="Courier New"/>
                <a:cs typeface="Courier New"/>
              </a:rPr>
              <a:t>ALTER TABLE Film </a:t>
            </a:r>
            <a:br>
              <a:rPr lang="fr-FR" sz="1400" b="1" smtClean="0">
                <a:latin typeface="Courier New"/>
                <a:cs typeface="Courier New"/>
              </a:rPr>
            </a:br>
            <a:r>
              <a:rPr lang="fr-FR" sz="1400" b="1" smtClean="0">
                <a:latin typeface="Courier New"/>
                <a:cs typeface="Courier New"/>
              </a:rPr>
              <a:t>   DROP Realisateur</a:t>
            </a:r>
          </a:p>
          <a:p>
            <a:pPr lvl="3"/>
            <a:r>
              <a:rPr lang="fr-FR" sz="1400" b="1" smtClean="0">
                <a:latin typeface="Courier New"/>
                <a:cs typeface="Courier New"/>
              </a:rPr>
              <a:t>ALTER TABLE Film </a:t>
            </a:r>
            <a:br>
              <a:rPr lang="fr-FR" sz="1400" b="1" smtClean="0">
                <a:latin typeface="Courier New"/>
                <a:cs typeface="Courier New"/>
              </a:rPr>
            </a:br>
            <a:r>
              <a:rPr lang="fr-FR" sz="1400" b="1" smtClean="0">
                <a:latin typeface="Courier New"/>
                <a:cs typeface="Courier New"/>
              </a:rPr>
              <a:t>   MODIFY Annee BIGINT</a:t>
            </a:r>
          </a:p>
          <a:p>
            <a:pPr lvl="3"/>
            <a:r>
              <a:rPr lang="fr-FR" sz="1400" b="1" smtClean="0">
                <a:latin typeface="Courier New"/>
                <a:cs typeface="Courier New"/>
              </a:rPr>
              <a:t>ALTER TABLE Film </a:t>
            </a:r>
            <a:br>
              <a:rPr lang="fr-FR" sz="1400" b="1" smtClean="0">
                <a:latin typeface="Courier New"/>
                <a:cs typeface="Courier New"/>
              </a:rPr>
            </a:br>
            <a:r>
              <a:rPr lang="fr-FR" sz="1400" b="1" smtClean="0">
                <a:latin typeface="Courier New"/>
                <a:cs typeface="Courier New"/>
              </a:rPr>
              <a:t>   CHANGE Titre TitreDuFilm</a:t>
            </a:r>
            <a:endParaRPr lang="fr-FR" sz="1400" smtClean="0"/>
          </a:p>
          <a:p>
            <a:pPr lvl="3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5901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SQL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15-0B7E-C947-9D2E-C7B44BF97692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Instruction pour la manipulation des données</a:t>
            </a:r>
          </a:p>
          <a:p>
            <a:pPr lvl="1"/>
            <a:r>
              <a:rPr lang="fr-FR" dirty="0" smtClean="0"/>
              <a:t>Ajout</a:t>
            </a:r>
          </a:p>
          <a:p>
            <a:pPr lvl="2"/>
            <a:r>
              <a:rPr lang="fr-FR" b="1" dirty="0" smtClean="0">
                <a:solidFill>
                  <a:srgbClr val="A9432B"/>
                </a:solidFill>
                <a:latin typeface="Courier New"/>
                <a:cs typeface="Courier New"/>
              </a:rPr>
              <a:t>INSERT</a:t>
            </a:r>
            <a:r>
              <a:rPr lang="fr-FR" dirty="0" smtClean="0"/>
              <a:t> : ajout d’un ou plusieurs enregistrements </a:t>
            </a:r>
            <a:r>
              <a:rPr lang="fr-FR" dirty="0"/>
              <a:t>dans une table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Mise à jour</a:t>
            </a:r>
          </a:p>
          <a:p>
            <a:pPr lvl="2"/>
            <a:r>
              <a:rPr lang="fr-FR" b="1" dirty="0" smtClean="0">
                <a:solidFill>
                  <a:srgbClr val="A9432B"/>
                </a:solidFill>
                <a:latin typeface="Courier"/>
                <a:cs typeface="Courier"/>
              </a:rPr>
              <a:t>UPDATE</a:t>
            </a:r>
            <a:r>
              <a:rPr lang="fr-FR" dirty="0" smtClean="0"/>
              <a:t> : modification </a:t>
            </a:r>
            <a:r>
              <a:rPr lang="fr-FR" dirty="0"/>
              <a:t>des lignes </a:t>
            </a:r>
            <a:r>
              <a:rPr lang="fr-FR" dirty="0" smtClean="0"/>
              <a:t>d’une </a:t>
            </a:r>
            <a:r>
              <a:rPr lang="fr-FR" dirty="0"/>
              <a:t>table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Interrogation (requête)</a:t>
            </a:r>
            <a:endParaRPr lang="fr-FR" dirty="0"/>
          </a:p>
          <a:p>
            <a:pPr lvl="2"/>
            <a:r>
              <a:rPr lang="fr-FR" b="1" dirty="0" smtClean="0">
                <a:solidFill>
                  <a:srgbClr val="A9432B"/>
                </a:solidFill>
                <a:latin typeface="Courier"/>
                <a:cs typeface="Courier"/>
              </a:rPr>
              <a:t>SELECT</a:t>
            </a:r>
            <a:r>
              <a:rPr lang="fr-FR" dirty="0" smtClean="0"/>
              <a:t> : permet </a:t>
            </a:r>
            <a:r>
              <a:rPr lang="fr-FR" dirty="0"/>
              <a:t>de réaliser les opérations de </a:t>
            </a:r>
            <a:r>
              <a:rPr lang="fr-FR" dirty="0" smtClean="0"/>
              <a:t>l’algèbre relationnelle, </a:t>
            </a:r>
            <a:r>
              <a:rPr lang="fr-FR" dirty="0"/>
              <a:t>vu précédemment</a:t>
            </a:r>
          </a:p>
          <a:p>
            <a:pPr lvl="2"/>
            <a:r>
              <a:rPr lang="fr-FR" dirty="0" smtClean="0"/>
              <a:t>Instruction la plus utilisée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Suppression</a:t>
            </a:r>
          </a:p>
          <a:p>
            <a:pPr lvl="2"/>
            <a:r>
              <a:rPr lang="fr-FR" b="1" dirty="0" smtClean="0">
                <a:solidFill>
                  <a:srgbClr val="A9432B"/>
                </a:solidFill>
                <a:latin typeface="Courier"/>
                <a:cs typeface="Courier"/>
              </a:rPr>
              <a:t>DELETE</a:t>
            </a:r>
            <a:r>
              <a:rPr lang="fr-FR" dirty="0" smtClean="0"/>
              <a:t> : suppression de lignes d’une table</a:t>
            </a:r>
          </a:p>
          <a:p>
            <a:pPr lvl="2"/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25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SQL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15-0B7E-C947-9D2E-C7B44BF97692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A9432B"/>
                </a:solidFill>
                <a:latin typeface="Courier New"/>
                <a:cs typeface="Courier New"/>
              </a:rPr>
              <a:t>INSERT</a:t>
            </a:r>
            <a:r>
              <a:rPr lang="fr-FR" dirty="0" smtClean="0"/>
              <a:t> : ajout d’un ou plusieurs enregistrements </a:t>
            </a:r>
            <a:r>
              <a:rPr lang="fr-FR" dirty="0"/>
              <a:t>dans une table</a:t>
            </a:r>
          </a:p>
          <a:p>
            <a:pPr lvl="2"/>
            <a:r>
              <a:rPr lang="fr-FR" dirty="0" smtClean="0"/>
              <a:t>Syntaxe :</a:t>
            </a:r>
            <a:br>
              <a:rPr lang="fr-FR" dirty="0" smtClean="0"/>
            </a:b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 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INSERT INTO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i="1" dirty="0" err="1" smtClean="0">
                <a:latin typeface="Courier New"/>
                <a:cs typeface="Courier New"/>
              </a:rPr>
              <a:t>Nom_de_table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 smtClean="0">
                <a:solidFill>
                  <a:srgbClr val="7F7F7F"/>
                </a:solidFill>
                <a:latin typeface="Courier New"/>
                <a:cs typeface="Courier New"/>
              </a:rPr>
              <a:t>[</a:t>
            </a:r>
            <a:r>
              <a:rPr lang="fr-FR" b="1" dirty="0" smtClean="0">
                <a:latin typeface="Courier New"/>
                <a:cs typeface="Courier New"/>
              </a:rPr>
              <a:t>(</a:t>
            </a:r>
            <a:r>
              <a:rPr lang="fr-FR" b="1" i="1" dirty="0" smtClean="0">
                <a:latin typeface="Courier New"/>
                <a:cs typeface="Courier New"/>
              </a:rPr>
              <a:t>champ1,champ2,…</a:t>
            </a:r>
            <a:r>
              <a:rPr lang="fr-FR" b="1" dirty="0" smtClean="0">
                <a:latin typeface="Courier New"/>
                <a:cs typeface="Courier New"/>
              </a:rPr>
              <a:t>)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]</a:t>
            </a: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VALUES</a:t>
            </a:r>
            <a:r>
              <a:rPr lang="fr-FR" b="1" dirty="0" smtClean="0">
                <a:latin typeface="Courier New"/>
                <a:cs typeface="Courier New"/>
              </a:rPr>
              <a:t> (</a:t>
            </a:r>
            <a:r>
              <a:rPr lang="fr-FR" b="1" i="1" dirty="0" smtClean="0">
                <a:latin typeface="Courier New"/>
                <a:cs typeface="Courier New"/>
              </a:rPr>
              <a:t>val1,val2,…</a:t>
            </a:r>
            <a:r>
              <a:rPr lang="fr-FR" b="1" dirty="0" smtClean="0">
                <a:latin typeface="Courier New"/>
                <a:cs typeface="Courier New"/>
              </a:rPr>
              <a:t>)</a:t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     </a:t>
            </a:r>
            <a:r>
              <a:rPr lang="fr-FR" b="1" dirty="0" smtClean="0">
                <a:solidFill>
                  <a:srgbClr val="7F7F7F"/>
                </a:solidFill>
                <a:latin typeface="Courier New"/>
                <a:cs typeface="Courier New"/>
              </a:rPr>
              <a:t>[</a:t>
            </a:r>
            <a:r>
              <a:rPr lang="fr-FR" b="1" dirty="0" smtClean="0">
                <a:latin typeface="Courier New"/>
                <a:cs typeface="Courier New"/>
              </a:rPr>
              <a:t>,(</a:t>
            </a:r>
            <a:r>
              <a:rPr lang="fr-FR" b="1" i="1" dirty="0" smtClean="0">
                <a:latin typeface="Courier New"/>
                <a:cs typeface="Courier New"/>
              </a:rPr>
              <a:t>val3,val4,…</a:t>
            </a:r>
            <a:r>
              <a:rPr lang="fr-FR" b="1" dirty="0" smtClean="0">
                <a:latin typeface="Courier New"/>
                <a:cs typeface="Courier New"/>
              </a:rPr>
              <a:t>),…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]</a:t>
            </a:r>
          </a:p>
          <a:p>
            <a:pPr lvl="2"/>
            <a:endParaRPr lang="fr-FR" b="1" dirty="0" smtClean="0">
              <a:latin typeface="Courier New"/>
              <a:cs typeface="Courier New"/>
            </a:endParaRPr>
          </a:p>
          <a:p>
            <a:pPr lvl="2"/>
            <a:r>
              <a:rPr lang="fr-FR" dirty="0" smtClean="0"/>
              <a:t>Exemple :</a:t>
            </a:r>
            <a:br>
              <a:rPr lang="fr-FR" dirty="0" smtClean="0"/>
            </a:br>
            <a:r>
              <a:rPr lang="fr-FR" b="1" dirty="0" smtClean="0">
                <a:latin typeface="Courier New"/>
                <a:cs typeface="Courier New"/>
              </a:rPr>
              <a:t>   INSERT </a:t>
            </a:r>
            <a:r>
              <a:rPr lang="fr-FR" b="1" dirty="0">
                <a:latin typeface="Courier New"/>
                <a:cs typeface="Courier New"/>
              </a:rPr>
              <a:t>INTO CATEGORIE </a:t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VALUES </a:t>
            </a:r>
            <a:r>
              <a:rPr lang="fr-FR" b="1" dirty="0">
                <a:latin typeface="Courier New"/>
                <a:cs typeface="Courier New"/>
              </a:rPr>
              <a:t>(12</a:t>
            </a:r>
            <a:r>
              <a:rPr lang="fr-FR" b="1" dirty="0" smtClean="0">
                <a:latin typeface="Courier New"/>
                <a:cs typeface="Courier New"/>
              </a:rPr>
              <a:t>,'Comédie musicale');</a:t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INSERT </a:t>
            </a:r>
            <a:r>
              <a:rPr lang="fr-FR" b="1" dirty="0">
                <a:latin typeface="Courier New"/>
                <a:cs typeface="Courier New"/>
              </a:rPr>
              <a:t>INTO CATEGORIE (</a:t>
            </a:r>
            <a:r>
              <a:rPr lang="fr-FR" b="1" dirty="0" smtClean="0">
                <a:latin typeface="Courier New"/>
                <a:cs typeface="Courier New"/>
              </a:rPr>
              <a:t>IdCat, Libelle)</a:t>
            </a: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VALUES </a:t>
            </a:r>
            <a:r>
              <a:rPr lang="fr-FR" b="1" dirty="0">
                <a:latin typeface="Courier New"/>
                <a:cs typeface="Courier New"/>
              </a:rPr>
              <a:t>(</a:t>
            </a:r>
            <a:r>
              <a:rPr lang="fr-FR" b="1" dirty="0" smtClean="0">
                <a:latin typeface="Courier New"/>
                <a:cs typeface="Courier New"/>
              </a:rPr>
              <a:t>13,'Horreur</a:t>
            </a:r>
            <a:r>
              <a:rPr lang="fr-FR" b="1" dirty="0">
                <a:latin typeface="Courier New"/>
                <a:cs typeface="Courier New"/>
              </a:rPr>
              <a:t>'</a:t>
            </a:r>
            <a:r>
              <a:rPr lang="fr-FR" b="1" dirty="0" smtClean="0">
                <a:latin typeface="Courier New"/>
                <a:cs typeface="Courier New"/>
              </a:rPr>
              <a:t>);</a:t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>
                <a:latin typeface="Courier New"/>
                <a:cs typeface="Courier New"/>
              </a:rPr>
              <a:t>INSERT INTO CATEGORIE (</a:t>
            </a:r>
            <a:r>
              <a:rPr lang="fr-FR" b="1" dirty="0" smtClean="0">
                <a:latin typeface="Courier New"/>
                <a:cs typeface="Courier New"/>
              </a:rPr>
              <a:t>IdCat, Libelle)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  </a:t>
            </a:r>
            <a:r>
              <a:rPr lang="fr-FR" b="1" dirty="0">
                <a:latin typeface="Courier New"/>
                <a:cs typeface="Courier New"/>
              </a:rPr>
              <a:t>VALUES (13</a:t>
            </a:r>
            <a:r>
              <a:rPr lang="fr-FR" b="1" dirty="0" smtClean="0">
                <a:latin typeface="Courier New"/>
                <a:cs typeface="Courier New"/>
              </a:rPr>
              <a:t>,'Horreur</a:t>
            </a:r>
            <a:r>
              <a:rPr lang="fr-FR" b="1" dirty="0">
                <a:latin typeface="Courier New"/>
                <a:cs typeface="Courier New"/>
              </a:rPr>
              <a:t>'</a:t>
            </a:r>
            <a:r>
              <a:rPr lang="fr-FR" b="1" dirty="0" smtClean="0">
                <a:latin typeface="Courier New"/>
                <a:cs typeface="Courier New"/>
              </a:rPr>
              <a:t>) , (14,'peplum</a:t>
            </a:r>
            <a:r>
              <a:rPr lang="fr-FR" b="1" dirty="0">
                <a:latin typeface="Courier New"/>
                <a:cs typeface="Courier New"/>
              </a:rPr>
              <a:t>'</a:t>
            </a:r>
            <a:r>
              <a:rPr lang="fr-FR" b="1" dirty="0" smtClean="0">
                <a:latin typeface="Courier New"/>
                <a:cs typeface="Courier New"/>
              </a:rPr>
              <a:t>);</a:t>
            </a:r>
            <a:endParaRPr lang="fr-FR" b="1" dirty="0">
              <a:latin typeface="Courier New"/>
              <a:cs typeface="Courier New"/>
            </a:endParaRPr>
          </a:p>
          <a:p>
            <a:pPr lvl="2"/>
            <a:endParaRPr lang="fr-FR" dirty="0"/>
          </a:p>
          <a:p>
            <a:pPr lvl="2"/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78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800" dirty="0" smtClean="0"/>
              <a:t>Système </a:t>
            </a:r>
            <a:r>
              <a:rPr lang="fr-FR" sz="3800" dirty="0"/>
              <a:t>de gestion de bases de données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smtClean="0"/>
              <a:t>Une base </a:t>
            </a:r>
            <a:r>
              <a:rPr lang="fr-FR" sz="2400" dirty="0"/>
              <a:t>de données</a:t>
            </a:r>
          </a:p>
          <a:p>
            <a:pPr lvl="1"/>
            <a:r>
              <a:rPr lang="fr-FR" sz="2200" dirty="0" smtClean="0"/>
              <a:t>Ensemble </a:t>
            </a:r>
            <a:r>
              <a:rPr lang="fr-FR" sz="2200" dirty="0"/>
              <a:t>d</a:t>
            </a:r>
            <a:r>
              <a:rPr lang="ja-JP" altLang="fr-FR" sz="2200" dirty="0">
                <a:latin typeface="Arial"/>
              </a:rPr>
              <a:t>’</a:t>
            </a:r>
            <a:r>
              <a:rPr lang="fr-FR" sz="2200" dirty="0"/>
              <a:t>informations structurées et mémorisées sur un support permanent. (ex. fichier sur disque dur)</a:t>
            </a:r>
          </a:p>
          <a:p>
            <a:r>
              <a:rPr lang="fr-FR" sz="2400" dirty="0" smtClean="0"/>
              <a:t>Un Système </a:t>
            </a:r>
            <a:r>
              <a:rPr lang="fr-FR" sz="2400" dirty="0"/>
              <a:t>de Gestion de Bases de Données (SGDB)</a:t>
            </a:r>
          </a:p>
          <a:p>
            <a:pPr lvl="1"/>
            <a:r>
              <a:rPr lang="fr-FR" sz="2200" dirty="0"/>
              <a:t>un logiciel de haut niveau qui permet de manipuler les informations stockées dans une base de données.</a:t>
            </a:r>
          </a:p>
          <a:p>
            <a:pPr lvl="1"/>
            <a:r>
              <a:rPr lang="fr-FR" sz="2200" dirty="0" smtClean="0"/>
              <a:t>Permet notamment</a:t>
            </a:r>
          </a:p>
          <a:p>
            <a:pPr lvl="2"/>
            <a:r>
              <a:rPr lang="fr-FR" sz="1800" dirty="0" smtClean="0"/>
              <a:t>Une gestion de données relativement structurées</a:t>
            </a:r>
          </a:p>
          <a:p>
            <a:pPr lvl="2"/>
            <a:r>
              <a:rPr lang="fr-FR" sz="1800" dirty="0" smtClean="0"/>
              <a:t>Une meilleure interprétation des données </a:t>
            </a:r>
          </a:p>
          <a:p>
            <a:pPr lvl="2"/>
            <a:r>
              <a:rPr lang="fr-FR" sz="1800" dirty="0" smtClean="0"/>
              <a:t>L</a:t>
            </a:r>
            <a:r>
              <a:rPr lang="ja-JP" altLang="fr-FR" sz="1800" dirty="0" smtClean="0">
                <a:latin typeface="Arial"/>
              </a:rPr>
              <a:t>’</a:t>
            </a:r>
            <a:r>
              <a:rPr lang="fr-FR" sz="1800" dirty="0" smtClean="0"/>
              <a:t>automatisation des traitements</a:t>
            </a:r>
          </a:p>
          <a:p>
            <a:pPr lvl="2"/>
            <a:r>
              <a:rPr lang="fr-FR" sz="1800" dirty="0" smtClean="0"/>
              <a:t>Un stockage cohérant (et optimisé) de l</a:t>
            </a:r>
            <a:r>
              <a:rPr lang="ja-JP" altLang="fr-FR" sz="1800" dirty="0" smtClean="0">
                <a:latin typeface="Arial"/>
              </a:rPr>
              <a:t>’</a:t>
            </a:r>
            <a:r>
              <a:rPr lang="fr-FR" sz="1800" dirty="0" smtClean="0"/>
              <a:t>information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673A-3D73-F340-91FC-0241B9895831}" type="slidenum">
              <a:rPr lang="fr-FR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02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SQL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15-0B7E-C947-9D2E-C7B44BF97692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A9432B"/>
                </a:solidFill>
                <a:latin typeface="Courier New"/>
                <a:cs typeface="Courier New"/>
              </a:rPr>
              <a:t>UPDATE</a:t>
            </a:r>
            <a:r>
              <a:rPr lang="fr-FR" dirty="0" smtClean="0"/>
              <a:t> </a:t>
            </a:r>
            <a:r>
              <a:rPr lang="fr-FR" dirty="0"/>
              <a:t>: modification des lignes d’une table</a:t>
            </a:r>
          </a:p>
          <a:p>
            <a:pPr lvl="2"/>
            <a:r>
              <a:rPr lang="fr-FR" dirty="0" smtClean="0"/>
              <a:t>Syntaxe :</a:t>
            </a:r>
            <a:br>
              <a:rPr lang="fr-FR" dirty="0" smtClean="0"/>
            </a:b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 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UPDATE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i="1" dirty="0" err="1" smtClean="0">
                <a:latin typeface="Courier New"/>
                <a:cs typeface="Courier New"/>
              </a:rPr>
              <a:t>Nom_de_table</a:t>
            </a: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 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SET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i="1" dirty="0" err="1">
                <a:latin typeface="Courier New"/>
                <a:cs typeface="Courier New"/>
              </a:rPr>
              <a:t>nom_de_champ</a:t>
            </a:r>
            <a:r>
              <a:rPr lang="fr-FR" b="1" i="1" dirty="0">
                <a:latin typeface="Courier New"/>
                <a:cs typeface="Courier New"/>
              </a:rPr>
              <a:t> = </a:t>
            </a:r>
            <a:r>
              <a:rPr lang="fr-FR" b="1" i="1" dirty="0" smtClean="0">
                <a:latin typeface="Courier New"/>
                <a:cs typeface="Courier New"/>
              </a:rPr>
              <a:t>valeur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 smtClean="0">
                <a:solidFill>
                  <a:srgbClr val="7F7F7F"/>
                </a:solidFill>
                <a:latin typeface="Courier New"/>
                <a:cs typeface="Courier New"/>
              </a:rPr>
              <a:t>[</a:t>
            </a:r>
            <a:r>
              <a:rPr lang="fr-FR" b="1" dirty="0" smtClean="0">
                <a:latin typeface="Courier New"/>
                <a:cs typeface="Courier New"/>
              </a:rPr>
              <a:t>,</a:t>
            </a:r>
            <a:r>
              <a:rPr lang="fr-FR" b="1" i="1" dirty="0" smtClean="0">
                <a:latin typeface="Courier New"/>
                <a:cs typeface="Courier New"/>
              </a:rPr>
              <a:t>champ = val2 , …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]</a:t>
            </a:r>
            <a:b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WHERE</a:t>
            </a:r>
            <a:r>
              <a:rPr lang="fr-FR" b="1" dirty="0" smtClean="0">
                <a:latin typeface="Courier New"/>
                <a:cs typeface="Courier New"/>
              </a:rPr>
              <a:t> condition</a:t>
            </a:r>
          </a:p>
          <a:p>
            <a:pPr lvl="2"/>
            <a:endParaRPr lang="fr-FR" b="1" dirty="0" smtClean="0">
              <a:latin typeface="Courier New"/>
              <a:cs typeface="Courier New"/>
            </a:endParaRPr>
          </a:p>
          <a:p>
            <a:pPr lvl="2"/>
            <a:r>
              <a:rPr lang="fr-FR" dirty="0" smtClean="0"/>
              <a:t>Exemple :</a:t>
            </a:r>
            <a:br>
              <a:rPr lang="fr-FR" dirty="0" smtClean="0"/>
            </a:br>
            <a:r>
              <a:rPr lang="fr-FR" b="1" dirty="0" smtClean="0">
                <a:latin typeface="Courier New"/>
                <a:cs typeface="Courier New"/>
              </a:rPr>
              <a:t>   UPDATE ABONNE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SET </a:t>
            </a:r>
            <a:r>
              <a:rPr lang="fr-FR" b="1" dirty="0" smtClean="0">
                <a:latin typeface="Courier New"/>
                <a:cs typeface="Courier New"/>
              </a:rPr>
              <a:t>Adresse = ’10 grande rue, 25000 Besançon</a:t>
            </a:r>
            <a:r>
              <a:rPr lang="fr-FR" b="1" dirty="0" smtClean="0">
                <a:latin typeface="Courier New"/>
                <a:cs typeface="Courier New"/>
              </a:rPr>
              <a:t>’</a:t>
            </a: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WHERE </a:t>
            </a:r>
            <a:r>
              <a:rPr lang="fr-FR" b="1" dirty="0" err="1" smtClean="0">
                <a:latin typeface="Courier New"/>
                <a:cs typeface="Courier New"/>
              </a:rPr>
              <a:t>idAbonne</a:t>
            </a:r>
            <a:r>
              <a:rPr lang="fr-FR" b="1" dirty="0" smtClean="0">
                <a:latin typeface="Courier New"/>
                <a:cs typeface="Courier New"/>
              </a:rPr>
              <a:t> = 1 ;</a:t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UPDATE EMPRUNT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>   SET </a:t>
            </a:r>
            <a:r>
              <a:rPr lang="fr-FR" b="1" dirty="0" smtClean="0">
                <a:latin typeface="Courier New"/>
                <a:cs typeface="Courier New"/>
              </a:rPr>
              <a:t>Duree </a:t>
            </a:r>
            <a:r>
              <a:rPr lang="fr-FR" b="1" dirty="0">
                <a:latin typeface="Courier New"/>
                <a:cs typeface="Courier New"/>
              </a:rPr>
              <a:t>= </a:t>
            </a:r>
            <a:r>
              <a:rPr lang="fr-FR" b="1" dirty="0" smtClean="0">
                <a:latin typeface="Courier New"/>
                <a:cs typeface="Courier New"/>
              </a:rPr>
              <a:t>Duree + 1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>   WHERE </a:t>
            </a:r>
            <a:r>
              <a:rPr lang="fr-FR" b="1" dirty="0" smtClean="0">
                <a:latin typeface="Courier New"/>
                <a:cs typeface="Courier New"/>
              </a:rPr>
              <a:t>Date </a:t>
            </a:r>
            <a:r>
              <a:rPr lang="fr-FR" b="1" dirty="0">
                <a:latin typeface="Courier New"/>
                <a:cs typeface="Courier New"/>
              </a:rPr>
              <a:t>= </a:t>
            </a:r>
            <a:r>
              <a:rPr lang="fr-FR" b="1" dirty="0" smtClean="0">
                <a:latin typeface="Courier New"/>
                <a:cs typeface="Courier New"/>
              </a:rPr>
              <a:t>'2014-12-01' </a:t>
            </a:r>
            <a:r>
              <a:rPr lang="fr-FR" b="1" dirty="0">
                <a:latin typeface="Courier New"/>
                <a:cs typeface="Courier New"/>
              </a:rPr>
              <a:t>;</a:t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endParaRPr lang="fr-FR" dirty="0"/>
          </a:p>
          <a:p>
            <a:pPr lvl="2"/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8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SQL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15-0B7E-C947-9D2E-C7B44BF97692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7"/>
            <a:ext cx="8503920" cy="4848433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>
                <a:solidFill>
                  <a:srgbClr val="A9432B"/>
                </a:solidFill>
                <a:latin typeface="Courier"/>
                <a:cs typeface="Courier"/>
              </a:rPr>
              <a:t>SELECT</a:t>
            </a:r>
            <a:r>
              <a:rPr lang="fr-FR" dirty="0" smtClean="0"/>
              <a:t> :</a:t>
            </a:r>
            <a:r>
              <a:rPr lang="fr-FR" dirty="0"/>
              <a:t> </a:t>
            </a:r>
            <a:r>
              <a:rPr lang="fr-FR" dirty="0" smtClean="0"/>
              <a:t>La </a:t>
            </a:r>
            <a:r>
              <a:rPr lang="fr-FR" dirty="0"/>
              <a:t>projection (π</a:t>
            </a:r>
            <a:r>
              <a:rPr lang="fr-FR" dirty="0" smtClean="0"/>
              <a:t>) : </a:t>
            </a:r>
            <a:r>
              <a:rPr lang="fr-FR" b="1" dirty="0">
                <a:solidFill>
                  <a:srgbClr val="D19049"/>
                </a:solidFill>
                <a:latin typeface="Courier"/>
                <a:cs typeface="Courier"/>
              </a:rPr>
              <a:t>π</a:t>
            </a:r>
            <a:r>
              <a:rPr lang="fr-FR" b="1" baseline="-25000" dirty="0">
                <a:solidFill>
                  <a:srgbClr val="D19049"/>
                </a:solidFill>
                <a:latin typeface="Courier"/>
                <a:cs typeface="Courier"/>
              </a:rPr>
              <a:t>A1,A2,…,An</a:t>
            </a:r>
            <a:r>
              <a:rPr lang="fr-FR" b="1" dirty="0">
                <a:solidFill>
                  <a:srgbClr val="D19049"/>
                </a:solidFill>
                <a:latin typeface="Courier"/>
                <a:cs typeface="Courier"/>
              </a:rPr>
              <a:t>(</a:t>
            </a:r>
            <a:r>
              <a:rPr lang="fr-FR" b="1" dirty="0" smtClean="0">
                <a:solidFill>
                  <a:srgbClr val="D19049"/>
                </a:solidFill>
                <a:latin typeface="Courier"/>
                <a:cs typeface="Courier"/>
              </a:rPr>
              <a:t>Relation) </a:t>
            </a:r>
            <a:endParaRPr lang="fr-FR" dirty="0"/>
          </a:p>
          <a:p>
            <a:pPr lvl="2"/>
            <a:r>
              <a:rPr lang="fr-FR" dirty="0" smtClean="0"/>
              <a:t>Syntaxe :</a:t>
            </a:r>
            <a:br>
              <a:rPr lang="fr-FR" dirty="0" smtClean="0"/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 smtClean="0">
                <a:solidFill>
                  <a:srgbClr val="A9432B"/>
                </a:solidFill>
                <a:latin typeface="Courier New"/>
                <a:cs typeface="Courier New"/>
              </a:rPr>
              <a:t>SELECT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[</a:t>
            </a:r>
            <a:r>
              <a:rPr lang="fr-FR" b="1" dirty="0" smtClean="0">
                <a:latin typeface="Courier New"/>
                <a:cs typeface="Courier New"/>
              </a:rPr>
              <a:t>DISTINCT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]</a:t>
            </a:r>
            <a:r>
              <a:rPr lang="fr-FR" b="1" dirty="0" smtClean="0">
                <a:latin typeface="Courier New"/>
                <a:cs typeface="Courier New"/>
              </a:rPr>
              <a:t> A1,A2,…,An </a:t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 smtClean="0">
                <a:solidFill>
                  <a:srgbClr val="A9432B"/>
                </a:solidFill>
                <a:latin typeface="Courier New"/>
                <a:cs typeface="Courier New"/>
              </a:rPr>
              <a:t>FROM</a:t>
            </a:r>
            <a:r>
              <a:rPr lang="fr-FR" b="1" dirty="0" smtClean="0">
                <a:latin typeface="Courier New"/>
                <a:cs typeface="Courier New"/>
              </a:rPr>
              <a:t> Relation 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Exemple :</a:t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fr-FR" b="1" dirty="0" smtClean="0">
                <a:solidFill>
                  <a:srgbClr val="000000"/>
                </a:solidFill>
                <a:latin typeface="Courier"/>
                <a:cs typeface="Courier"/>
              </a:rPr>
              <a:t>π</a:t>
            </a:r>
            <a:r>
              <a:rPr lang="fr-FR" baseline="-25000" dirty="0" err="1" smtClean="0">
                <a:solidFill>
                  <a:srgbClr val="000000"/>
                </a:solidFill>
                <a:latin typeface="Courier"/>
                <a:cs typeface="Courier"/>
              </a:rPr>
              <a:t>Titre,Année</a:t>
            </a: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</a:rPr>
              <a:t>(FILM</a:t>
            </a: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 </a:t>
            </a:r>
            <a:b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</a:b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            </a:t>
            </a:r>
            <a:r>
              <a:rPr lang="fr-FR" b="1" dirty="0" smtClean="0">
                <a:latin typeface="Courier New"/>
                <a:cs typeface="Courier New"/>
              </a:rPr>
              <a:t>SELECT </a:t>
            </a:r>
            <a:r>
              <a:rPr lang="fr-FR" b="1" dirty="0" err="1" smtClean="0">
                <a:latin typeface="Courier New"/>
                <a:cs typeface="Courier New"/>
              </a:rPr>
              <a:t>Titre,Anne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>
                <a:latin typeface="Courier New"/>
                <a:cs typeface="Courier New"/>
              </a:rPr>
              <a:t>FROM </a:t>
            </a:r>
            <a:r>
              <a:rPr lang="fr-FR" b="1" dirty="0" smtClean="0">
                <a:latin typeface="Courier New"/>
                <a:cs typeface="Courier New"/>
              </a:rPr>
              <a:t>FILM ;</a:t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 smtClean="0">
                <a:solidFill>
                  <a:srgbClr val="000000"/>
                </a:solidFill>
                <a:latin typeface="Courier"/>
                <a:cs typeface="Courier"/>
              </a:rPr>
              <a:t>π</a:t>
            </a:r>
            <a:r>
              <a:rPr lang="fr-FR" baseline="-25000" dirty="0" smtClean="0">
                <a:solidFill>
                  <a:srgbClr val="000000"/>
                </a:solidFill>
                <a:latin typeface="Courier"/>
                <a:cs typeface="Courier"/>
              </a:rPr>
              <a:t>Réalisateur</a:t>
            </a: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fr-FR" dirty="0">
                <a:solidFill>
                  <a:srgbClr val="000000"/>
                </a:solidFill>
                <a:latin typeface="Courier"/>
                <a:cs typeface="Courier"/>
              </a:rPr>
              <a:t>FILM) </a:t>
            </a:r>
            <a:r>
              <a:rPr lang="fr-FR" dirty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 </a:t>
            </a:r>
            <a:br>
              <a:rPr lang="fr-FR" dirty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</a:b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         </a:t>
            </a: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>
                <a:latin typeface="Courier New"/>
                <a:cs typeface="Courier New"/>
              </a:rPr>
              <a:t>SELECT </a:t>
            </a:r>
            <a:r>
              <a:rPr lang="fr-FR" b="1" dirty="0" smtClean="0">
                <a:latin typeface="Courier New"/>
                <a:cs typeface="Courier New"/>
              </a:rPr>
              <a:t>DISTINCT Réalisateur </a:t>
            </a:r>
            <a:r>
              <a:rPr lang="fr-FR" b="1" dirty="0">
                <a:latin typeface="Courier New"/>
                <a:cs typeface="Courier New"/>
              </a:rPr>
              <a:t>FROM FILM </a:t>
            </a:r>
            <a:r>
              <a:rPr lang="fr-FR" b="1" dirty="0" smtClean="0">
                <a:latin typeface="Courier New"/>
                <a:cs typeface="Courier New"/>
              </a:rPr>
              <a:t>;</a:t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 smtClean="0">
                <a:solidFill>
                  <a:srgbClr val="000000"/>
                </a:solidFill>
                <a:latin typeface="Courier"/>
                <a:cs typeface="Courier"/>
              </a:rPr>
              <a:t>π</a:t>
            </a:r>
            <a:r>
              <a:rPr lang="fr-FR" baseline="-25000" dirty="0" err="1" smtClean="0">
                <a:solidFill>
                  <a:srgbClr val="000000"/>
                </a:solidFill>
                <a:latin typeface="Courier"/>
                <a:cs typeface="Courier"/>
              </a:rPr>
              <a:t>tousLesChamps</a:t>
            </a: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fr-FR" dirty="0">
                <a:solidFill>
                  <a:srgbClr val="000000"/>
                </a:solidFill>
                <a:latin typeface="Courier"/>
                <a:cs typeface="Courier"/>
              </a:rPr>
              <a:t>FILM) </a:t>
            </a:r>
            <a:r>
              <a:rPr lang="fr-FR" dirty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 </a:t>
            </a: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         SELECT * </a:t>
            </a:r>
            <a:r>
              <a:rPr lang="fr-FR" b="1" dirty="0">
                <a:latin typeface="Courier New"/>
                <a:cs typeface="Courier New"/>
              </a:rPr>
              <a:t>FROM FILM ;</a:t>
            </a:r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4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SQL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15-0B7E-C947-9D2E-C7B44BF97692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7"/>
            <a:ext cx="8503920" cy="4848433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>
                <a:solidFill>
                  <a:srgbClr val="A9432B"/>
                </a:solidFill>
                <a:latin typeface="Courier"/>
                <a:cs typeface="Courier"/>
              </a:rPr>
              <a:t>SELECT</a:t>
            </a:r>
            <a:r>
              <a:rPr lang="fr-FR" dirty="0" smtClean="0"/>
              <a:t> :</a:t>
            </a:r>
            <a:r>
              <a:rPr lang="fr-FR" dirty="0"/>
              <a:t> La sélection (</a:t>
            </a:r>
            <a:r>
              <a:rPr lang="fr-FR" dirty="0" err="1"/>
              <a:t>σ</a:t>
            </a:r>
            <a:r>
              <a:rPr lang="fr-FR" dirty="0" smtClean="0"/>
              <a:t>) : </a:t>
            </a:r>
            <a:r>
              <a:rPr lang="fr-FR" b="1" dirty="0" err="1">
                <a:solidFill>
                  <a:srgbClr val="D19049"/>
                </a:solidFill>
                <a:latin typeface="Courier"/>
                <a:cs typeface="Courier"/>
              </a:rPr>
              <a:t>σ</a:t>
            </a:r>
            <a:r>
              <a:rPr lang="fr-FR" b="1" i="1" baseline="-25000" dirty="0" err="1">
                <a:solidFill>
                  <a:srgbClr val="D19049"/>
                </a:solidFill>
                <a:latin typeface="Courier"/>
                <a:cs typeface="Courier"/>
              </a:rPr>
              <a:t>Critère</a:t>
            </a:r>
            <a:r>
              <a:rPr lang="fr-FR" b="1" dirty="0">
                <a:solidFill>
                  <a:srgbClr val="D19049"/>
                </a:solidFill>
                <a:latin typeface="Courier"/>
                <a:cs typeface="Courier"/>
              </a:rPr>
              <a:t>(Relation)</a:t>
            </a:r>
            <a:r>
              <a:rPr lang="fr-FR" dirty="0"/>
              <a:t> </a:t>
            </a:r>
          </a:p>
          <a:p>
            <a:pPr lvl="2"/>
            <a:r>
              <a:rPr lang="fr-FR" dirty="0" smtClean="0"/>
              <a:t>Syntaxe :</a:t>
            </a:r>
            <a:br>
              <a:rPr lang="fr-FR" dirty="0" smtClean="0"/>
            </a:br>
            <a:r>
              <a:rPr lang="fr-FR" b="1" dirty="0" smtClean="0">
                <a:latin typeface="Courier New"/>
                <a:cs typeface="Courier New"/>
              </a:rPr>
              <a:t>   SELECT *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lang="fr-FR" b="1" dirty="0">
                <a:latin typeface="Courier New"/>
                <a:cs typeface="Courier New"/>
              </a:rPr>
              <a:t>Relation </a:t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 smtClean="0">
                <a:solidFill>
                  <a:srgbClr val="A9432B"/>
                </a:solidFill>
                <a:latin typeface="Courier New"/>
                <a:cs typeface="Courier New"/>
              </a:rPr>
              <a:t>WHERE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i="1" dirty="0" smtClean="0">
                <a:latin typeface="Courier New"/>
                <a:cs typeface="Courier New"/>
              </a:rPr>
              <a:t>Critère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Exemple :</a:t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el-GR" dirty="0" smtClean="0">
                <a:solidFill>
                  <a:srgbClr val="000000"/>
                </a:solidFill>
                <a:latin typeface="Courier"/>
                <a:cs typeface="Courier"/>
              </a:rPr>
              <a:t>σ</a:t>
            </a:r>
            <a:r>
              <a:rPr lang="fr-FR" baseline="-25000" dirty="0">
                <a:solidFill>
                  <a:srgbClr val="000000"/>
                </a:solidFill>
                <a:latin typeface="Courier"/>
                <a:cs typeface="Courier"/>
              </a:rPr>
              <a:t>Année&lt;1990</a:t>
            </a:r>
            <a:r>
              <a:rPr lang="fr-FR" dirty="0">
                <a:solidFill>
                  <a:srgbClr val="000000"/>
                </a:solidFill>
                <a:latin typeface="Courier"/>
                <a:cs typeface="Courier"/>
              </a:rPr>
              <a:t>(FILM</a:t>
            </a: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 </a:t>
            </a:r>
            <a:b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</a:b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/>
            </a:r>
            <a:b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</a:b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            </a:t>
            </a:r>
            <a:r>
              <a:rPr lang="fr-FR" b="1" dirty="0" smtClean="0">
                <a:latin typeface="Courier New"/>
                <a:cs typeface="Courier New"/>
              </a:rPr>
              <a:t>SELECT </a:t>
            </a:r>
            <a:r>
              <a:rPr lang="fr-FR" b="1" dirty="0" smtClean="0">
                <a:latin typeface="Courier New"/>
                <a:cs typeface="Courier New"/>
              </a:rPr>
              <a:t>* </a:t>
            </a:r>
            <a:r>
              <a:rPr lang="fr-FR" b="1" dirty="0">
                <a:latin typeface="Courier New"/>
                <a:cs typeface="Courier New"/>
              </a:rPr>
              <a:t>FROM </a:t>
            </a:r>
            <a:r>
              <a:rPr lang="fr-FR" b="1" dirty="0" smtClean="0">
                <a:latin typeface="Courier New"/>
                <a:cs typeface="Courier New"/>
              </a:rPr>
              <a:t>FILM 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           </a:t>
            </a:r>
            <a:r>
              <a:rPr lang="fr-FR" b="1" dirty="0" smtClean="0">
                <a:solidFill>
                  <a:srgbClr val="C00000"/>
                </a:solidFill>
                <a:latin typeface="Courier New"/>
                <a:cs typeface="Courier New"/>
              </a:rPr>
              <a:t>WHERE </a:t>
            </a:r>
            <a:r>
              <a:rPr lang="fr-FR" b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Annee</a:t>
            </a:r>
            <a:r>
              <a:rPr lang="fr-FR" b="1" dirty="0" smtClean="0">
                <a:solidFill>
                  <a:srgbClr val="C00000"/>
                </a:solidFill>
                <a:latin typeface="Courier New"/>
                <a:cs typeface="Courier New"/>
              </a:rPr>
              <a:t>&lt;1990 ;</a:t>
            </a:r>
            <a:br>
              <a:rPr lang="fr-FR" b="1" dirty="0" smtClean="0">
                <a:solidFill>
                  <a:srgbClr val="C00000"/>
                </a:solidFill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el-GR" dirty="0">
                <a:solidFill>
                  <a:srgbClr val="000000"/>
                </a:solidFill>
                <a:latin typeface="Courier"/>
                <a:cs typeface="Courier"/>
              </a:rPr>
              <a:t>σ</a:t>
            </a:r>
            <a:r>
              <a:rPr lang="fr-FR" baseline="-25000" dirty="0">
                <a:solidFill>
                  <a:srgbClr val="000000"/>
                </a:solidFill>
                <a:latin typeface="Courier"/>
                <a:cs typeface="Courier"/>
              </a:rPr>
              <a:t>Réalisateur="James</a:t>
            </a:r>
            <a:r>
              <a:rPr lang="fr-FR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fr-FR" baseline="-25000" dirty="0">
                <a:solidFill>
                  <a:srgbClr val="000000"/>
                </a:solidFill>
                <a:latin typeface="Courier"/>
                <a:cs typeface="Courier"/>
              </a:rPr>
              <a:t>Cameron"</a:t>
            </a:r>
            <a:r>
              <a:rPr lang="fr-FR" dirty="0">
                <a:solidFill>
                  <a:srgbClr val="000000"/>
                </a:solidFill>
                <a:latin typeface="Courier"/>
                <a:cs typeface="Courier"/>
              </a:rPr>
              <a:t>(FILM</a:t>
            </a: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 </a:t>
            </a:r>
            <a:r>
              <a:rPr lang="fr-FR" dirty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/>
            </a:r>
            <a:br>
              <a:rPr lang="fr-FR" dirty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</a:b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/>
            </a:r>
            <a:b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</a:b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         </a:t>
            </a: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>
                <a:latin typeface="Courier New"/>
                <a:cs typeface="Courier New"/>
              </a:rPr>
              <a:t>SELECT </a:t>
            </a:r>
            <a:r>
              <a:rPr lang="fr-FR" b="1" dirty="0" smtClean="0">
                <a:latin typeface="Courier New"/>
                <a:cs typeface="Courier New"/>
              </a:rPr>
              <a:t>* </a:t>
            </a:r>
            <a:r>
              <a:rPr lang="fr-FR" b="1" dirty="0">
                <a:latin typeface="Courier New"/>
                <a:cs typeface="Courier New"/>
              </a:rPr>
              <a:t>FROM FILM </a:t>
            </a: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         </a:t>
            </a:r>
            <a:r>
              <a:rPr lang="fr-FR" b="1" dirty="0" smtClean="0">
                <a:solidFill>
                  <a:srgbClr val="C00000"/>
                </a:solidFill>
                <a:latin typeface="Courier New"/>
                <a:cs typeface="Courier New"/>
              </a:rPr>
              <a:t>WHERE </a:t>
            </a:r>
            <a:r>
              <a:rPr lang="fr-FR" b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Realisateur</a:t>
            </a:r>
            <a:r>
              <a:rPr lang="fr-FR" b="1" dirty="0" smtClean="0">
                <a:solidFill>
                  <a:srgbClr val="C00000"/>
                </a:solidFill>
                <a:latin typeface="Courier New"/>
                <a:cs typeface="Courier New"/>
              </a:rPr>
              <a:t> = 'James Cameron';</a:t>
            </a: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14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E595-75E3-EF44-AFBD-3E81E1695CB0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Critères :</a:t>
            </a:r>
          </a:p>
          <a:p>
            <a:pPr lvl="1"/>
            <a:r>
              <a:rPr lang="fr-FR" dirty="0" smtClean="0"/>
              <a:t>Opérateurs logiques :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AND</a:t>
            </a:r>
            <a:r>
              <a:rPr lang="fr-FR" dirty="0" smtClean="0"/>
              <a:t>,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OR</a:t>
            </a:r>
            <a:r>
              <a:rPr lang="fr-FR" dirty="0" smtClean="0"/>
              <a:t>,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NOT</a:t>
            </a:r>
          </a:p>
          <a:p>
            <a:pPr lvl="2"/>
            <a:r>
              <a:rPr lang="fr-FR" dirty="0"/>
              <a:t>Condition1 OR Condition2</a:t>
            </a:r>
          </a:p>
          <a:p>
            <a:pPr lvl="2"/>
            <a:r>
              <a:rPr lang="fr-FR" dirty="0"/>
              <a:t>Condition1 AND Condition2</a:t>
            </a:r>
          </a:p>
          <a:p>
            <a:pPr lvl="2"/>
            <a:r>
              <a:rPr lang="fr-FR" dirty="0"/>
              <a:t>Condition1 ET (Condition2 OR NOT Condition3)</a:t>
            </a:r>
          </a:p>
          <a:p>
            <a:pPr lvl="1"/>
            <a:r>
              <a:rPr lang="fr-FR" dirty="0"/>
              <a:t>Opérateurs </a:t>
            </a:r>
            <a:r>
              <a:rPr lang="fr-FR" dirty="0" smtClean="0"/>
              <a:t>ensemblistes 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IN</a:t>
            </a:r>
          </a:p>
          <a:p>
            <a:pPr lvl="2"/>
            <a:r>
              <a:rPr lang="fr-FR" dirty="0" smtClean="0"/>
              <a:t> Champ IN (val1, val2, … )</a:t>
            </a:r>
          </a:p>
          <a:p>
            <a:pPr lvl="1"/>
            <a:r>
              <a:rPr lang="fr-FR" dirty="0" smtClean="0"/>
              <a:t>Intervalle 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BETWEEN</a:t>
            </a:r>
          </a:p>
          <a:p>
            <a:pPr lvl="2"/>
            <a:r>
              <a:rPr lang="fr-FR" dirty="0" err="1" smtClean="0"/>
              <a:t>Date_inscription</a:t>
            </a:r>
            <a:r>
              <a:rPr lang="fr-FR" dirty="0" smtClean="0"/>
              <a:t> BETWEEN ’2014-01-01’ AND ’2014-12-31’</a:t>
            </a:r>
          </a:p>
          <a:p>
            <a:pPr lvl="1"/>
            <a:r>
              <a:rPr lang="fr-FR" dirty="0" smtClean="0"/>
              <a:t>Chaines de caractères 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LIKE</a:t>
            </a:r>
          </a:p>
          <a:p>
            <a:pPr lvl="2"/>
            <a:r>
              <a:rPr lang="fr-FR" dirty="0" smtClean="0"/>
              <a:t>Champ LIKE ’ab%’ (commence par ‘ab’, % est un caractère joker)</a:t>
            </a:r>
          </a:p>
          <a:p>
            <a:pPr lvl="2"/>
            <a:r>
              <a:rPr lang="fr-FR" dirty="0" smtClean="0"/>
              <a:t>Champ LIKE '%</a:t>
            </a:r>
            <a:r>
              <a:rPr lang="fr-FR" dirty="0" err="1" smtClean="0"/>
              <a:t>yz</a:t>
            </a:r>
            <a:r>
              <a:rPr lang="fr-FR" dirty="0" smtClean="0"/>
              <a:t>’ (termine par ‘</a:t>
            </a:r>
            <a:r>
              <a:rPr lang="fr-FR" dirty="0" err="1" smtClean="0"/>
              <a:t>xy</a:t>
            </a:r>
            <a:r>
              <a:rPr lang="fr-FR" dirty="0" smtClean="0"/>
              <a:t>’)</a:t>
            </a:r>
          </a:p>
          <a:p>
            <a:pPr lvl="2"/>
            <a:r>
              <a:rPr lang="fr-FR" dirty="0" smtClean="0"/>
              <a:t>Champ LIKE '%ab%’ (contient ‘ab’)</a:t>
            </a:r>
          </a:p>
          <a:p>
            <a:pPr lvl="1"/>
            <a:r>
              <a:rPr lang="fr-FR" dirty="0" smtClean="0"/>
              <a:t>Existence de valeur 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IS NULL </a:t>
            </a:r>
            <a:r>
              <a:rPr lang="fr-FR" dirty="0" smtClean="0"/>
              <a:t>ou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IS NOT NULL</a:t>
            </a:r>
          </a:p>
          <a:p>
            <a:pPr lvl="2"/>
            <a:r>
              <a:rPr lang="fr-FR" dirty="0" smtClean="0"/>
              <a:t>Champ IS NULL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10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SQL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15-0B7E-C947-9D2E-C7B44BF97692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7"/>
            <a:ext cx="8503920" cy="4848433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>
                <a:solidFill>
                  <a:srgbClr val="A9432B"/>
                </a:solidFill>
                <a:latin typeface="Courier"/>
                <a:cs typeface="Courier"/>
              </a:rPr>
              <a:t>SELECT</a:t>
            </a:r>
            <a:r>
              <a:rPr lang="fr-FR" dirty="0" smtClean="0"/>
              <a:t> :</a:t>
            </a:r>
            <a:r>
              <a:rPr lang="fr-FR" dirty="0"/>
              <a:t> Le </a:t>
            </a:r>
            <a:r>
              <a:rPr lang="fr-FR" dirty="0" err="1"/>
              <a:t>renommage</a:t>
            </a:r>
            <a:r>
              <a:rPr lang="fr-FR" dirty="0"/>
              <a:t> (</a:t>
            </a:r>
            <a:r>
              <a:rPr lang="el-GR" dirty="0"/>
              <a:t>ρ</a:t>
            </a:r>
            <a:r>
              <a:rPr lang="el-GR" baseline="-25000" dirty="0"/>
              <a:t>A→B</a:t>
            </a:r>
            <a:r>
              <a:rPr lang="fr-FR" dirty="0" smtClean="0"/>
              <a:t>) : </a:t>
            </a:r>
            <a:r>
              <a:rPr lang="el-GR" b="1" dirty="0">
                <a:solidFill>
                  <a:srgbClr val="D19049"/>
                </a:solidFill>
                <a:latin typeface="Courier"/>
                <a:cs typeface="Courier"/>
              </a:rPr>
              <a:t>ρ</a:t>
            </a:r>
            <a:r>
              <a:rPr lang="el-GR" b="1" baseline="-25000" dirty="0">
                <a:solidFill>
                  <a:srgbClr val="D19049"/>
                </a:solidFill>
                <a:latin typeface="Courier"/>
                <a:cs typeface="Courier"/>
              </a:rPr>
              <a:t>A→B</a:t>
            </a:r>
            <a:r>
              <a:rPr lang="fr-FR" b="1" dirty="0">
                <a:solidFill>
                  <a:srgbClr val="D19049"/>
                </a:solidFill>
                <a:latin typeface="Courier"/>
                <a:cs typeface="Courier"/>
              </a:rPr>
              <a:t>(Relation)</a:t>
            </a:r>
            <a:r>
              <a:rPr lang="fr-FR" dirty="0"/>
              <a:t> </a:t>
            </a:r>
            <a:r>
              <a:rPr lang="fr-FR" dirty="0" smtClean="0"/>
              <a:t> </a:t>
            </a:r>
            <a:endParaRPr lang="fr-FR" dirty="0"/>
          </a:p>
          <a:p>
            <a:pPr lvl="2"/>
            <a:r>
              <a:rPr lang="fr-FR" dirty="0" smtClean="0"/>
              <a:t>Syntaxe :</a:t>
            </a:r>
            <a:br>
              <a:rPr lang="fr-FR" dirty="0" smtClean="0"/>
            </a:br>
            <a:r>
              <a:rPr lang="fr-FR" b="1" dirty="0" smtClean="0">
                <a:latin typeface="Courier New"/>
                <a:cs typeface="Courier New"/>
              </a:rPr>
              <a:t>   SELECT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 as B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lang="fr-FR" b="1" dirty="0">
                <a:latin typeface="Courier New"/>
                <a:cs typeface="Courier New"/>
              </a:rPr>
              <a:t>Relation </a:t>
            </a:r>
            <a:br>
              <a:rPr lang="fr-FR" b="1" dirty="0">
                <a:latin typeface="Courier New"/>
                <a:cs typeface="Courier New"/>
              </a:rPr>
            </a:br>
            <a:endParaRPr lang="fr-FR" dirty="0" smtClean="0"/>
          </a:p>
          <a:p>
            <a:pPr lvl="2"/>
            <a:r>
              <a:rPr lang="fr-FR" dirty="0" smtClean="0"/>
              <a:t>Exemple :</a:t>
            </a:r>
            <a:br>
              <a:rPr lang="fr-FR" dirty="0" smtClean="0"/>
            </a:br>
            <a:r>
              <a:rPr lang="fr-FR" dirty="0" smtClean="0"/>
              <a:t>     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el-GR" dirty="0"/>
              <a:t>ρ</a:t>
            </a:r>
            <a:r>
              <a:rPr lang="fr-FR" baseline="-25000" dirty="0"/>
              <a:t>Titre</a:t>
            </a:r>
            <a:r>
              <a:rPr lang="el-GR" baseline="-25000" dirty="0"/>
              <a:t>→</a:t>
            </a:r>
            <a:r>
              <a:rPr lang="fr-FR" baseline="-25000" dirty="0" err="1"/>
              <a:t>TitreDuFilm</a:t>
            </a:r>
            <a:r>
              <a:rPr lang="fr-FR" dirty="0">
                <a:solidFill>
                  <a:srgbClr val="000000"/>
                </a:solidFill>
                <a:latin typeface="Courier"/>
                <a:cs typeface="Courier"/>
              </a:rPr>
              <a:t>(FILM</a:t>
            </a: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br>
              <a:rPr lang="fr-FR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 </a:t>
            </a:r>
            <a:b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</a:br>
            <a:r>
              <a:rPr lang="fr-FR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   </a:t>
            </a:r>
            <a:r>
              <a:rPr lang="fr-FR" b="1" dirty="0" smtClean="0">
                <a:latin typeface="Courier New"/>
                <a:cs typeface="Courier New"/>
              </a:rPr>
              <a:t>SELECT </a:t>
            </a:r>
            <a:r>
              <a:rPr lang="fr-FR" b="1" dirty="0" err="1" smtClean="0">
                <a:latin typeface="Courier New"/>
                <a:cs typeface="Courier New"/>
              </a:rPr>
              <a:t>IdFilm</a:t>
            </a:r>
            <a:r>
              <a:rPr lang="fr-FR" b="1" dirty="0" smtClean="0">
                <a:latin typeface="Courier New"/>
                <a:cs typeface="Courier New"/>
              </a:rPr>
              <a:t>, Titre as </a:t>
            </a:r>
            <a:r>
              <a:rPr lang="fr-FR" b="1" dirty="0" err="1" smtClean="0">
                <a:latin typeface="Courier New"/>
                <a:cs typeface="Courier New"/>
              </a:rPr>
              <a:t>TitreDuFilm</a:t>
            </a:r>
            <a:r>
              <a:rPr lang="fr-FR" b="1" dirty="0" smtClean="0">
                <a:latin typeface="Courier New"/>
                <a:cs typeface="Courier New"/>
              </a:rPr>
              <a:t>, </a:t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       </a:t>
            </a:r>
            <a:r>
              <a:rPr lang="fr-FR" b="1" dirty="0" err="1" smtClean="0">
                <a:latin typeface="Courier New"/>
                <a:cs typeface="Courier New"/>
              </a:rPr>
              <a:t>Realisateur</a:t>
            </a:r>
            <a:r>
              <a:rPr lang="fr-FR" b="1" dirty="0" smtClean="0">
                <a:latin typeface="Courier New"/>
                <a:cs typeface="Courier New"/>
              </a:rPr>
              <a:t>, </a:t>
            </a:r>
            <a:r>
              <a:rPr lang="fr-FR" b="1" dirty="0" err="1" smtClean="0">
                <a:latin typeface="Courier New"/>
                <a:cs typeface="Courier New"/>
              </a:rPr>
              <a:t>Annee</a:t>
            </a: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>
                <a:latin typeface="Courier New"/>
                <a:cs typeface="Courier New"/>
              </a:rPr>
              <a:t>FROM </a:t>
            </a:r>
            <a:r>
              <a:rPr lang="fr-FR" b="1" dirty="0" smtClean="0">
                <a:latin typeface="Courier New"/>
                <a:cs typeface="Courier New"/>
              </a:rPr>
              <a:t>FILM</a:t>
            </a: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;</a:t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88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SQL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15-0B7E-C947-9D2E-C7B44BF97692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Le produit cartésien (x) : </a:t>
            </a:r>
            <a:br>
              <a:rPr lang="fr-FR" dirty="0" smtClean="0"/>
            </a:br>
            <a:r>
              <a:rPr lang="fr-FR" b="1" dirty="0" smtClean="0">
                <a:solidFill>
                  <a:srgbClr val="D19049"/>
                </a:solidFill>
                <a:latin typeface="Courier"/>
                <a:cs typeface="Courier"/>
              </a:rPr>
              <a:t>R1 * R2</a:t>
            </a:r>
            <a:r>
              <a:rPr lang="fr-FR" dirty="0" smtClean="0"/>
              <a:t>  </a:t>
            </a:r>
            <a:endParaRPr lang="fr-FR" dirty="0"/>
          </a:p>
          <a:p>
            <a:pPr lvl="2"/>
            <a:r>
              <a:rPr lang="fr-FR" dirty="0" smtClean="0"/>
              <a:t>Syntaxe :</a:t>
            </a:r>
            <a:br>
              <a:rPr lang="fr-FR" dirty="0" smtClean="0"/>
            </a:br>
            <a:r>
              <a:rPr lang="fr-FR" b="1" dirty="0" smtClean="0">
                <a:latin typeface="Courier New"/>
                <a:cs typeface="Courier New"/>
              </a:rPr>
              <a:t> SELECT *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lang="fr-FR" b="1" dirty="0" smtClean="0">
                <a:solidFill>
                  <a:srgbClr val="A9432B"/>
                </a:solidFill>
                <a:latin typeface="Courier New"/>
                <a:cs typeface="Courier New"/>
              </a:rPr>
              <a:t>R1 , R2 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endParaRPr lang="fr-FR" dirty="0" smtClean="0"/>
          </a:p>
          <a:p>
            <a:pPr lvl="1"/>
            <a:r>
              <a:rPr lang="fr-FR" dirty="0" smtClean="0"/>
              <a:t>L’union (</a:t>
            </a:r>
            <a:r>
              <a:rPr lang="fr-FR" dirty="0"/>
              <a:t>∪</a:t>
            </a:r>
            <a:r>
              <a:rPr lang="fr-FR" dirty="0" smtClean="0"/>
              <a:t>) :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b="1" dirty="0">
                <a:solidFill>
                  <a:srgbClr val="D19049"/>
                </a:solidFill>
                <a:latin typeface="Courier"/>
                <a:cs typeface="Courier"/>
              </a:rPr>
              <a:t>R1 </a:t>
            </a:r>
            <a:r>
              <a:rPr lang="fr-FR" dirty="0">
                <a:solidFill>
                  <a:schemeClr val="accent6"/>
                </a:solidFill>
              </a:rPr>
              <a:t>∪</a:t>
            </a:r>
            <a:r>
              <a:rPr lang="fr-FR" b="1" dirty="0" smtClean="0">
                <a:solidFill>
                  <a:srgbClr val="D19049"/>
                </a:solidFill>
                <a:latin typeface="Courier"/>
                <a:cs typeface="Courier"/>
              </a:rPr>
              <a:t> </a:t>
            </a:r>
            <a:r>
              <a:rPr lang="fr-FR" b="1" dirty="0">
                <a:solidFill>
                  <a:srgbClr val="D19049"/>
                </a:solidFill>
                <a:latin typeface="Courier"/>
                <a:cs typeface="Courier"/>
              </a:rPr>
              <a:t>R2</a:t>
            </a:r>
            <a:r>
              <a:rPr lang="fr-FR" dirty="0"/>
              <a:t>  </a:t>
            </a:r>
          </a:p>
          <a:p>
            <a:pPr lvl="2"/>
            <a:r>
              <a:rPr lang="fr-FR" dirty="0" smtClean="0"/>
              <a:t>Syntaxe :</a:t>
            </a:r>
            <a:br>
              <a:rPr lang="fr-FR" dirty="0" smtClean="0"/>
            </a:br>
            <a:r>
              <a:rPr lang="fr-FR" b="1" dirty="0" smtClean="0">
                <a:latin typeface="Courier New"/>
                <a:cs typeface="Courier New"/>
              </a:rPr>
              <a:t> SELECT * </a:t>
            </a:r>
            <a:r>
              <a:rPr lang="fr-FR" b="1" dirty="0" smtClean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lang="fr-FR" b="1" dirty="0" smtClean="0">
                <a:latin typeface="Courier New"/>
                <a:cs typeface="Courier New"/>
              </a:rPr>
              <a:t>R1</a:t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</a:t>
            </a:r>
            <a:r>
              <a:rPr lang="fr-FR" b="1" dirty="0">
                <a:solidFill>
                  <a:srgbClr val="A9432B"/>
                </a:solidFill>
                <a:latin typeface="Courier New"/>
                <a:cs typeface="Courier New"/>
              </a:rPr>
              <a:t>UNION</a:t>
            </a: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SELECT * FROM R2</a:t>
            </a:r>
            <a:br>
              <a:rPr lang="fr-FR" b="1" dirty="0" smtClean="0">
                <a:latin typeface="Courier New"/>
                <a:cs typeface="Courier New"/>
              </a:rPr>
            </a:br>
            <a:endParaRPr lang="fr-FR" b="1" dirty="0" smtClean="0">
              <a:latin typeface="Courier New"/>
              <a:cs typeface="Courier New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/>
              <a:t>L’intersection (∩)  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b="1" dirty="0">
                <a:solidFill>
                  <a:srgbClr val="D19049"/>
                </a:solidFill>
                <a:latin typeface="Courier"/>
                <a:cs typeface="Courier"/>
              </a:rPr>
              <a:t>R1 </a:t>
            </a:r>
            <a:r>
              <a:rPr lang="fr-FR" dirty="0">
                <a:solidFill>
                  <a:srgbClr val="D19049"/>
                </a:solidFill>
              </a:rPr>
              <a:t>∩</a:t>
            </a:r>
            <a:r>
              <a:rPr lang="fr-FR" b="1" dirty="0">
                <a:solidFill>
                  <a:srgbClr val="D19049"/>
                </a:solidFill>
                <a:latin typeface="Courier"/>
                <a:cs typeface="Courier"/>
              </a:rPr>
              <a:t> R2</a:t>
            </a:r>
            <a:r>
              <a:rPr lang="fr-FR" dirty="0"/>
              <a:t>  </a:t>
            </a:r>
          </a:p>
          <a:p>
            <a:pPr lvl="2"/>
            <a:r>
              <a:rPr lang="fr-FR" dirty="0"/>
              <a:t>Syntaxe :</a:t>
            </a:r>
            <a:br>
              <a:rPr lang="fr-FR" dirty="0"/>
            </a:b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SELECT </a:t>
            </a:r>
            <a:r>
              <a:rPr lang="fr-FR" b="1" dirty="0">
                <a:latin typeface="Courier New"/>
                <a:cs typeface="Courier New"/>
              </a:rPr>
              <a:t>*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lang="fr-FR" b="1" dirty="0">
                <a:latin typeface="Courier New"/>
                <a:cs typeface="Courier New"/>
              </a:rPr>
              <a:t>R1</a:t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INTERSECT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SELECT </a:t>
            </a:r>
            <a:r>
              <a:rPr lang="fr-FR" b="1" dirty="0">
                <a:latin typeface="Courier New"/>
                <a:cs typeface="Courier New"/>
              </a:rPr>
              <a:t>* FROM R2</a:t>
            </a:r>
            <a:br>
              <a:rPr lang="fr-FR" b="1" dirty="0">
                <a:latin typeface="Courier New"/>
                <a:cs typeface="Courier New"/>
              </a:rPr>
            </a:br>
            <a:endParaRPr lang="fr-FR" dirty="0"/>
          </a:p>
          <a:p>
            <a:pPr lvl="1"/>
            <a:r>
              <a:rPr lang="fr-FR" dirty="0"/>
              <a:t>La différence (-)  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rgbClr val="D19049"/>
                </a:solidFill>
                <a:latin typeface="Courier"/>
                <a:cs typeface="Courier"/>
              </a:rPr>
              <a:t>R1 </a:t>
            </a:r>
            <a:r>
              <a:rPr lang="fr-FR" dirty="0">
                <a:solidFill>
                  <a:srgbClr val="D19049"/>
                </a:solidFill>
              </a:rPr>
              <a:t>-</a:t>
            </a:r>
            <a:r>
              <a:rPr lang="fr-FR" b="1" dirty="0">
                <a:solidFill>
                  <a:srgbClr val="D19049"/>
                </a:solidFill>
                <a:latin typeface="Courier"/>
                <a:cs typeface="Courier"/>
              </a:rPr>
              <a:t> R2</a:t>
            </a:r>
            <a:r>
              <a:rPr lang="fr-FR" dirty="0"/>
              <a:t>  </a:t>
            </a:r>
          </a:p>
          <a:p>
            <a:pPr lvl="2"/>
            <a:r>
              <a:rPr lang="fr-FR" dirty="0"/>
              <a:t>Syntaxe :</a:t>
            </a:r>
            <a:br>
              <a:rPr lang="fr-FR" dirty="0"/>
            </a:b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SELECT </a:t>
            </a:r>
            <a:r>
              <a:rPr lang="fr-FR" b="1" dirty="0">
                <a:latin typeface="Courier New"/>
                <a:cs typeface="Courier New"/>
              </a:rPr>
              <a:t>* 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lang="fr-FR" b="1" dirty="0">
                <a:latin typeface="Courier New"/>
                <a:cs typeface="Courier New"/>
              </a:rPr>
              <a:t>R1</a:t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MINUS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> </a:t>
            </a:r>
            <a:r>
              <a:rPr lang="fr-FR" b="1" dirty="0" smtClean="0">
                <a:latin typeface="Courier New"/>
                <a:cs typeface="Courier New"/>
              </a:rPr>
              <a:t>SELECT </a:t>
            </a:r>
            <a:r>
              <a:rPr lang="fr-FR" b="1" dirty="0">
                <a:latin typeface="Courier New"/>
                <a:cs typeface="Courier New"/>
              </a:rPr>
              <a:t>* FROM R2</a:t>
            </a:r>
            <a:br>
              <a:rPr lang="fr-FR" b="1" dirty="0">
                <a:latin typeface="Courier New"/>
                <a:cs typeface="Courier New"/>
              </a:rPr>
            </a:br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62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SQL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15-0B7E-C947-9D2E-C7B44BF97692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 smtClean="0">
                <a:solidFill>
                  <a:srgbClr val="A9432B"/>
                </a:solidFill>
                <a:latin typeface="Courier"/>
                <a:cs typeface="Courier"/>
              </a:rPr>
              <a:t>SELECT</a:t>
            </a:r>
            <a:r>
              <a:rPr lang="fr-FR" dirty="0" smtClean="0"/>
              <a:t> : La </a:t>
            </a:r>
            <a:r>
              <a:rPr lang="fr-FR" dirty="0"/>
              <a:t>jointure (</a:t>
            </a:r>
            <a:r>
              <a:rPr lang="fr-FR" dirty="0">
                <a:latin typeface="Symbol" charset="2"/>
                <a:cs typeface="Symbol" charset="2"/>
              </a:rPr>
              <a:t>⋈</a:t>
            </a:r>
            <a:r>
              <a:rPr lang="fr-FR" dirty="0" smtClean="0"/>
              <a:t>)</a:t>
            </a:r>
          </a:p>
          <a:p>
            <a:pPr lvl="2"/>
            <a:r>
              <a:rPr lang="fr-FR" b="1" dirty="0" smtClean="0">
                <a:solidFill>
                  <a:srgbClr val="A9432B"/>
                </a:solidFill>
                <a:latin typeface="Courier New"/>
                <a:cs typeface="Courier New"/>
              </a:rPr>
              <a:t>INNER </a:t>
            </a:r>
            <a:r>
              <a:rPr lang="fr-FR" b="1" dirty="0" smtClean="0">
                <a:solidFill>
                  <a:srgbClr val="A9432B"/>
                </a:solidFill>
                <a:latin typeface="Courier New"/>
                <a:cs typeface="Courier New"/>
              </a:rPr>
              <a:t>JOIN</a:t>
            </a:r>
          </a:p>
          <a:p>
            <a:pPr lvl="2"/>
            <a:endParaRPr lang="fr-FR" b="1" dirty="0">
              <a:solidFill>
                <a:srgbClr val="A9432B"/>
              </a:solidFill>
              <a:latin typeface="Courier New"/>
              <a:cs typeface="Courier New"/>
            </a:endParaRP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Syntaxe </a:t>
            </a:r>
            <a:r>
              <a:rPr lang="fr-FR" dirty="0"/>
              <a:t>:</a:t>
            </a:r>
            <a:br>
              <a:rPr lang="fr-FR" dirty="0"/>
            </a:br>
            <a:r>
              <a:rPr lang="fr-FR" b="1" dirty="0">
                <a:latin typeface="Courier New"/>
                <a:cs typeface="Courier New"/>
              </a:rPr>
              <a:t>   SELECT * FROM A</a:t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>   INNER JOIN B ON </a:t>
            </a:r>
            <a:r>
              <a:rPr lang="fr-FR" b="1" dirty="0" err="1">
                <a:latin typeface="Courier New"/>
                <a:cs typeface="Courier New"/>
              </a:rPr>
              <a:t>A.cle</a:t>
            </a:r>
            <a:r>
              <a:rPr lang="fr-FR" b="1" dirty="0">
                <a:latin typeface="Courier New"/>
                <a:cs typeface="Courier New"/>
              </a:rPr>
              <a:t> = </a:t>
            </a:r>
            <a:r>
              <a:rPr lang="fr-FR" b="1" dirty="0" err="1">
                <a:latin typeface="Courier New"/>
                <a:cs typeface="Courier New"/>
              </a:rPr>
              <a:t>B.cle</a:t>
            </a:r>
            <a:endParaRPr lang="fr-FR" dirty="0"/>
          </a:p>
          <a:p>
            <a:pPr lvl="2"/>
            <a:r>
              <a:rPr lang="fr-FR" dirty="0" smtClean="0"/>
              <a:t>Exemple :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 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FILM    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⋈       CATEGORIE</a:t>
            </a:r>
            <a:b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</a:b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      </a:t>
            </a:r>
            <a:r>
              <a:rPr lang="fr-FR" b="1" baseline="30000" dirty="0" err="1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FILM.IdCat</a:t>
            </a:r>
            <a:r>
              <a:rPr lang="fr-FR" b="1" baseline="30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=</a:t>
            </a:r>
            <a:r>
              <a:rPr lang="fr-FR" b="1" baseline="30000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CATEGORIE.IdCat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latin typeface="Courier New"/>
                <a:cs typeface="Courier New"/>
              </a:rPr>
              <a:t>   </a:t>
            </a:r>
            <a:r>
              <a:rPr lang="fr-FR" b="1" dirty="0">
                <a:latin typeface="Courier New"/>
                <a:cs typeface="Courier New"/>
              </a:rPr>
              <a:t>SELECT * FROM </a:t>
            </a:r>
            <a:r>
              <a:rPr lang="fr-FR" b="1" dirty="0" smtClean="0">
                <a:solidFill>
                  <a:schemeClr val="accent6"/>
                </a:solidFill>
                <a:latin typeface="Courier New"/>
                <a:cs typeface="Courier New"/>
              </a:rPr>
              <a:t>FILM</a:t>
            </a:r>
            <a:r>
              <a:rPr lang="fr-FR" b="1" dirty="0">
                <a:latin typeface="Courier New"/>
                <a:cs typeface="Courier New"/>
              </a:rPr>
              <a:t/>
            </a:r>
            <a:br>
              <a:rPr lang="fr-FR" b="1" dirty="0">
                <a:latin typeface="Courier New"/>
                <a:cs typeface="Courier New"/>
              </a:rPr>
            </a:br>
            <a:r>
              <a:rPr lang="fr-FR" b="1" dirty="0">
                <a:latin typeface="Courier New"/>
                <a:cs typeface="Courier New"/>
              </a:rPr>
              <a:t>   INNER JOIN </a:t>
            </a:r>
            <a:r>
              <a:rPr lang="fr-FR" b="1" dirty="0" smtClean="0">
                <a:solidFill>
                  <a:schemeClr val="accent6"/>
                </a:solidFill>
                <a:latin typeface="Courier New"/>
                <a:cs typeface="Courier New"/>
              </a:rPr>
              <a:t>CATEGORIE</a:t>
            </a:r>
            <a:r>
              <a:rPr lang="fr-FR" b="1" dirty="0" smtClean="0">
                <a:latin typeface="Courier New"/>
                <a:cs typeface="Courier New"/>
              </a:rPr>
              <a:t/>
            </a:r>
            <a:br>
              <a:rPr lang="fr-FR" b="1" dirty="0" smtClean="0">
                <a:latin typeface="Courier New"/>
                <a:cs typeface="Courier New"/>
              </a:rPr>
            </a:br>
            <a:r>
              <a:rPr lang="fr-FR" b="1" dirty="0" smtClean="0">
                <a:latin typeface="Courier New"/>
                <a:cs typeface="Courier New"/>
              </a:rPr>
              <a:t>   ON </a:t>
            </a:r>
            <a:r>
              <a:rPr lang="fr-FR" b="1" dirty="0" err="1">
                <a:solidFill>
                  <a:schemeClr val="accent6"/>
                </a:solidFill>
                <a:latin typeface="Courier New"/>
                <a:cs typeface="Courier New"/>
              </a:rPr>
              <a:t>FILM.IdCat</a:t>
            </a:r>
            <a:r>
              <a:rPr lang="fr-FR" b="1" dirty="0">
                <a:solidFill>
                  <a:schemeClr val="accent6"/>
                </a:solidFill>
                <a:latin typeface="Courier New"/>
                <a:cs typeface="Courier New"/>
              </a:rPr>
              <a:t>=</a:t>
            </a:r>
            <a:r>
              <a:rPr lang="fr-FR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CATEGORIE.IdCat</a:t>
            </a:r>
            <a:endParaRPr lang="fr-FR" dirty="0">
              <a:solidFill>
                <a:schemeClr val="accent6"/>
              </a:solidFill>
            </a:endParaRPr>
          </a:p>
          <a:p>
            <a:pPr lvl="2"/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1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dirty="0" smtClean="0"/>
              <a:t>Quelques exemples</a:t>
            </a:r>
            <a:endParaRPr lang="fr-FR" sz="3800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0206-B333-F047-9891-BD8DC3DFD231}" type="slidenum">
              <a:rPr lang="fr-FR"/>
              <a:pPr/>
              <a:t>37</a:t>
            </a:fld>
            <a:endParaRPr lang="fr-FR"/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tabLst>
                <a:tab pos="1260475" algn="l"/>
              </a:tabLst>
            </a:pPr>
            <a:r>
              <a:rPr lang="fr-FR" sz="2200" dirty="0"/>
              <a:t>Chercher les films réalisés avant 1990</a:t>
            </a:r>
            <a:br>
              <a:rPr lang="fr-FR" sz="2200" dirty="0"/>
            </a:br>
            <a:r>
              <a:rPr lang="fr-FR" sz="2200" dirty="0"/>
              <a:t>	</a:t>
            </a:r>
            <a:r>
              <a:rPr lang="fr-FR" sz="2200" dirty="0">
                <a:latin typeface="Courier" charset="0"/>
                <a:ea typeface="Courier" charset="0"/>
                <a:cs typeface="Courier" charset="0"/>
              </a:rPr>
              <a:t>SELECT Titre, </a:t>
            </a:r>
            <a:r>
              <a:rPr lang="fr-FR" sz="2200" dirty="0" err="1">
                <a:latin typeface="Courier" charset="0"/>
                <a:ea typeface="Courier" charset="0"/>
                <a:cs typeface="Courier" charset="0"/>
              </a:rPr>
              <a:t>Annee</a:t>
            </a:r>
            <a:r>
              <a:rPr lang="fr-FR" sz="2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fr-FR" sz="2200" dirty="0" err="1">
                <a:latin typeface="Courier" charset="0"/>
                <a:ea typeface="Courier" charset="0"/>
                <a:cs typeface="Courier" charset="0"/>
              </a:rPr>
              <a:t>Realisateur</a:t>
            </a:r>
            <a:r>
              <a:rPr lang="fr-FR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fr-FR" sz="2200" dirty="0">
                <a:latin typeface="Courier" charset="0"/>
                <a:ea typeface="Courier" charset="0"/>
                <a:cs typeface="Courier" charset="0"/>
              </a:rPr>
            </a:br>
            <a:r>
              <a:rPr lang="fr-FR" sz="2200" dirty="0">
                <a:latin typeface="Courier" charset="0"/>
                <a:ea typeface="Courier" charset="0"/>
                <a:cs typeface="Courier" charset="0"/>
              </a:rPr>
              <a:t>	FROM FILM</a:t>
            </a:r>
            <a:br>
              <a:rPr lang="fr-FR" sz="2200" dirty="0">
                <a:latin typeface="Courier" charset="0"/>
                <a:ea typeface="Courier" charset="0"/>
                <a:cs typeface="Courier" charset="0"/>
              </a:rPr>
            </a:br>
            <a:r>
              <a:rPr lang="fr-FR" sz="2200" dirty="0">
                <a:latin typeface="Courier" charset="0"/>
                <a:ea typeface="Courier" charset="0"/>
                <a:cs typeface="Courier" charset="0"/>
              </a:rPr>
              <a:t>	WHERE </a:t>
            </a:r>
            <a:r>
              <a:rPr lang="fr-FR" sz="2200" dirty="0" err="1">
                <a:latin typeface="Courier" charset="0"/>
                <a:ea typeface="Courier" charset="0"/>
                <a:cs typeface="Courier" charset="0"/>
              </a:rPr>
              <a:t>Annee</a:t>
            </a:r>
            <a:r>
              <a:rPr lang="fr-FR" sz="2200" dirty="0">
                <a:latin typeface="Courier" charset="0"/>
                <a:ea typeface="Courier" charset="0"/>
                <a:cs typeface="Courier" charset="0"/>
              </a:rPr>
              <a:t>&lt;1990</a:t>
            </a:r>
          </a:p>
        </p:txBody>
      </p:sp>
      <p:pic>
        <p:nvPicPr>
          <p:cNvPr id="141320" name="Picture 8" descr="Table Fi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24175"/>
            <a:ext cx="8208963" cy="1863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17" name="Picture 5" descr="Requete Film avant 19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18" y="4810055"/>
            <a:ext cx="6264275" cy="147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19" name="AutoShape 7"/>
          <p:cNvSpPr>
            <a:spLocks noChangeArrowheads="1"/>
          </p:cNvSpPr>
          <p:nvPr/>
        </p:nvSpPr>
        <p:spPr bwMode="auto">
          <a:xfrm flipV="1">
            <a:off x="1116013" y="5229225"/>
            <a:ext cx="792162" cy="7921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</a:t>
            </a:r>
            <a:r>
              <a:rPr lang="fr-FR" dirty="0" err="1" smtClean="0"/>
              <a:t>Varnier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2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dirty="0"/>
              <a:t>Quelques </a:t>
            </a:r>
            <a:r>
              <a:rPr lang="fr-FR" sz="3800" dirty="0" smtClean="0"/>
              <a:t>exemples</a:t>
            </a:r>
            <a:endParaRPr lang="fr-FR" sz="3800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B1C-F5CB-9D4B-9B67-3A2EF07685D2}" type="slidenum">
              <a:rPr lang="fr-FR"/>
              <a:pPr/>
              <a:t>38</a:t>
            </a:fld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fr-FR" dirty="0" smtClean="0"/>
              <a:t>Produit cartésien simple</a:t>
            </a:r>
            <a:br>
              <a:rPr lang="fr-FR" dirty="0" smtClean="0"/>
            </a:br>
            <a:r>
              <a:rPr lang="fr-FR" dirty="0" smtClean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* FROM FILM,CATEGORIE</a:t>
            </a:r>
          </a:p>
        </p:txBody>
      </p:sp>
      <p:pic>
        <p:nvPicPr>
          <p:cNvPr id="146437" name="Picture 5" descr="Table Catégor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652963"/>
            <a:ext cx="1838325" cy="187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684213" y="3789363"/>
            <a:ext cx="5905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4800" b="1"/>
              <a:t>X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2541588" y="4837113"/>
            <a:ext cx="5397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4800" b="1"/>
              <a:t>=</a:t>
            </a:r>
          </a:p>
        </p:txBody>
      </p:sp>
      <p:pic>
        <p:nvPicPr>
          <p:cNvPr id="146441" name="Picture 9" descr="Table Fil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05038"/>
            <a:ext cx="6000750" cy="1362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42" name="Picture 10" descr="Produit FilmXCategori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18"/>
          <a:stretch/>
        </p:blipFill>
        <p:spPr bwMode="auto">
          <a:xfrm>
            <a:off x="3132138" y="3905250"/>
            <a:ext cx="3810449" cy="2908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22006" y="2086377"/>
            <a:ext cx="888642" cy="160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0" descr="Produit FilmXCategori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2"/>
          <a:stretch/>
        </p:blipFill>
        <p:spPr bwMode="auto">
          <a:xfrm>
            <a:off x="6942587" y="3905250"/>
            <a:ext cx="1700010" cy="2908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dirty="0"/>
              <a:t>Quelques exemples</a:t>
            </a:r>
            <a:endParaRPr lang="fr-FR" sz="3800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BC41-90AB-954A-87B1-121ACB2D8BAC}" type="slidenum">
              <a:rPr lang="fr-FR"/>
              <a:pPr/>
              <a:t>39</a:t>
            </a:fld>
            <a:endParaRPr lang="fr-FR"/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fr-FR" sz="2200" dirty="0" smtClean="0">
                <a:latin typeface="Courier" charset="0"/>
                <a:ea typeface="Courier" charset="0"/>
                <a:cs typeface="Courier" charset="0"/>
              </a:rPr>
              <a:t>SELECT</a:t>
            </a:r>
            <a:r>
              <a:rPr lang="fr-FR" sz="2200" dirty="0">
                <a:latin typeface="Courier" charset="0"/>
                <a:ea typeface="Courier" charset="0"/>
                <a:cs typeface="Courier" charset="0"/>
              </a:rPr>
              <a:t>	Titre, Année, Réalisateur, Genre</a:t>
            </a:r>
            <a:br>
              <a:rPr lang="fr-FR" sz="2200" dirty="0">
                <a:latin typeface="Courier" charset="0"/>
                <a:ea typeface="Courier" charset="0"/>
                <a:cs typeface="Courier" charset="0"/>
              </a:rPr>
            </a:br>
            <a:r>
              <a:rPr lang="fr-FR" sz="2200" dirty="0" smtClean="0">
                <a:latin typeface="Courier" charset="0"/>
                <a:ea typeface="Courier" charset="0"/>
                <a:cs typeface="Courier" charset="0"/>
              </a:rPr>
              <a:t>FROM   FILM</a:t>
            </a:r>
            <a:br>
              <a:rPr lang="fr-FR" sz="2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fr-FR" sz="2200" dirty="0" smtClean="0">
                <a:latin typeface="Courier" charset="0"/>
                <a:ea typeface="Courier" charset="0"/>
                <a:cs typeface="Courier" charset="0"/>
              </a:rPr>
              <a:t>INNER  JOIN CATEGORIE</a:t>
            </a:r>
            <a:r>
              <a:rPr lang="fr-FR" sz="2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fr-FR" sz="2200" dirty="0">
                <a:latin typeface="Courier" charset="0"/>
                <a:ea typeface="Courier" charset="0"/>
                <a:cs typeface="Courier" charset="0"/>
              </a:rPr>
            </a:br>
            <a:r>
              <a:rPr lang="fr-FR" sz="2200" dirty="0" smtClean="0"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fr-FR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2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fr-FR" sz="2200" dirty="0" err="1" smtClean="0">
                <a:latin typeface="Courier" charset="0"/>
                <a:ea typeface="Courier" charset="0"/>
                <a:cs typeface="Courier" charset="0"/>
              </a:rPr>
              <a:t>FILM.IdCat</a:t>
            </a:r>
            <a:r>
              <a:rPr lang="fr-FR" sz="22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fr-FR" sz="2200" dirty="0" err="1" smtClean="0">
                <a:latin typeface="Courier" charset="0"/>
                <a:ea typeface="Courier" charset="0"/>
                <a:cs typeface="Courier" charset="0"/>
              </a:rPr>
              <a:t>CATEGORIE.IdCat</a:t>
            </a:r>
            <a:endParaRPr lang="fr-FR" sz="22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49508" name="Picture 4" descr="Table Catégor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772421"/>
            <a:ext cx="1838325" cy="187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09" name="Picture 5" descr="Table Fil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9"/>
          <a:stretch/>
        </p:blipFill>
        <p:spPr bwMode="auto">
          <a:xfrm>
            <a:off x="323850" y="2845446"/>
            <a:ext cx="4879215" cy="1352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14" name="AutoShape 10"/>
          <p:cNvSpPr>
            <a:spLocks noChangeArrowheads="1"/>
          </p:cNvSpPr>
          <p:nvPr/>
        </p:nvSpPr>
        <p:spPr bwMode="auto">
          <a:xfrm flipV="1">
            <a:off x="1619250" y="5004446"/>
            <a:ext cx="792163" cy="7921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9515" name="AutoShape 11"/>
          <p:cNvSpPr>
            <a:spLocks/>
          </p:cNvSpPr>
          <p:nvPr/>
        </p:nvSpPr>
        <p:spPr bwMode="auto">
          <a:xfrm rot="-5400000">
            <a:off x="4391819" y="649140"/>
            <a:ext cx="287337" cy="8280400"/>
          </a:xfrm>
          <a:prstGeom prst="leftBrace">
            <a:avLst>
              <a:gd name="adj1" fmla="val 240148"/>
              <a:gd name="adj2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49516" name="Picture 12" descr="Requete Film + Gen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933008"/>
            <a:ext cx="5086350" cy="137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87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smtClean="0"/>
              <a:t>d</a:t>
            </a:r>
            <a:r>
              <a:rPr lang="fr-FR" dirty="0" smtClean="0">
                <a:latin typeface="Arial"/>
              </a:rPr>
              <a:t>’</a:t>
            </a:r>
            <a:r>
              <a:rPr lang="fr-FR" dirty="0" smtClean="0"/>
              <a:t>analyse </a:t>
            </a:r>
            <a:r>
              <a:rPr lang="fr-FR" dirty="0"/>
              <a:t>Merise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828675" y="1388007"/>
            <a:ext cx="7485512" cy="478419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fr-FR" sz="2600" dirty="0"/>
              <a:t>La méthode MERISE</a:t>
            </a:r>
          </a:p>
          <a:p>
            <a:pPr lvl="1"/>
            <a:r>
              <a:rPr lang="fr-FR" sz="2000" dirty="0" smtClean="0"/>
              <a:t>MCD : concevoir </a:t>
            </a:r>
            <a:r>
              <a:rPr lang="fr-FR" sz="2000" dirty="0"/>
              <a:t>un Modèle Conceptuel de </a:t>
            </a:r>
            <a:r>
              <a:rPr lang="fr-FR" sz="2000" dirty="0" smtClean="0"/>
              <a:t>Données</a:t>
            </a:r>
            <a:endParaRPr lang="fr-FR" sz="2000" dirty="0"/>
          </a:p>
          <a:p>
            <a:pPr lvl="1"/>
            <a:r>
              <a:rPr lang="fr-FR" sz="2000" dirty="0"/>
              <a:t>MLDR </a:t>
            </a:r>
            <a:r>
              <a:rPr lang="fr-FR" sz="2000" dirty="0" smtClean="0"/>
              <a:t>: transposer </a:t>
            </a:r>
            <a:r>
              <a:rPr lang="fr-FR" sz="2000" dirty="0"/>
              <a:t>en Modèle Logique de Données </a:t>
            </a:r>
            <a:r>
              <a:rPr lang="fr-FR" sz="2000" dirty="0" smtClean="0"/>
              <a:t>Relationnelles</a:t>
            </a:r>
            <a:endParaRPr lang="fr-FR" sz="2000" dirty="0"/>
          </a:p>
          <a:p>
            <a:pPr lvl="1"/>
            <a:r>
              <a:rPr lang="fr-FR" sz="2000" dirty="0"/>
              <a:t>MPD </a:t>
            </a:r>
            <a:r>
              <a:rPr lang="fr-FR" sz="2000" dirty="0" smtClean="0"/>
              <a:t>: générer </a:t>
            </a:r>
            <a:r>
              <a:rPr lang="fr-FR" sz="2000" dirty="0"/>
              <a:t>le Modèle </a:t>
            </a:r>
            <a:r>
              <a:rPr lang="fr-FR" sz="2000" dirty="0" smtClean="0"/>
              <a:t>Physique </a:t>
            </a:r>
            <a:r>
              <a:rPr lang="fr-FR" sz="2000" dirty="0"/>
              <a:t>correspondant 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4405-3D95-824E-97DE-2700A0DF3884}" type="slidenum">
              <a:rPr lang="fr-FR"/>
              <a:pPr/>
              <a:t>4</a:t>
            </a:fld>
            <a:endParaRPr lang="fr-FR"/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1679396" y="3389868"/>
            <a:ext cx="1800225" cy="1008063"/>
          </a:xfrm>
          <a:prstGeom prst="irregularSeal2">
            <a:avLst/>
          </a:prstGeom>
          <a:ln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/>
              <a:t>Réalité</a:t>
            </a:r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>
            <a:off x="1390471" y="4901168"/>
            <a:ext cx="2305050" cy="936625"/>
          </a:xfrm>
          <a:prstGeom prst="flowChartMagneticDisk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tIns="0" bIns="216000" anchor="ctr"/>
          <a:lstStyle/>
          <a:p>
            <a:pPr algn="ctr"/>
            <a:r>
              <a:rPr lang="fr-FR" dirty="0"/>
              <a:t>BD</a:t>
            </a:r>
          </a:p>
          <a:p>
            <a:pPr algn="ctr"/>
            <a:r>
              <a:rPr lang="fr-FR" dirty="0"/>
              <a:t>(représentation</a:t>
            </a:r>
            <a:br>
              <a:rPr lang="fr-FR" dirty="0"/>
            </a:br>
            <a:r>
              <a:rPr lang="fr-FR" dirty="0"/>
              <a:t>partielle de la réalité)</a:t>
            </a: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auto">
          <a:xfrm>
            <a:off x="3911421" y="3748643"/>
            <a:ext cx="1439863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5783084" y="3389868"/>
            <a:ext cx="1728787" cy="863600"/>
          </a:xfrm>
          <a:prstGeom prst="foldedCorner">
            <a:avLst>
              <a:gd name="adj" fmla="val 21579"/>
            </a:avLst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 dirty="0"/>
              <a:t>Modèle</a:t>
            </a:r>
          </a:p>
          <a:p>
            <a:pPr algn="ctr"/>
            <a:r>
              <a:rPr lang="fr-FR" dirty="0"/>
              <a:t>conceptuel</a:t>
            </a:r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auto">
          <a:xfrm rot="5400000">
            <a:off x="6360140" y="4470162"/>
            <a:ext cx="503238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8073" name="AutoShape 9"/>
          <p:cNvSpPr>
            <a:spLocks noChangeArrowheads="1"/>
          </p:cNvSpPr>
          <p:nvPr/>
        </p:nvSpPr>
        <p:spPr bwMode="auto">
          <a:xfrm>
            <a:off x="5783084" y="4901168"/>
            <a:ext cx="1800225" cy="863600"/>
          </a:xfrm>
          <a:prstGeom prst="flowChartDocumen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r-FR"/>
              <a:t>Modèle</a:t>
            </a:r>
          </a:p>
          <a:p>
            <a:pPr algn="ctr"/>
            <a:r>
              <a:rPr lang="fr-FR"/>
              <a:t>Logique</a:t>
            </a:r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auto">
          <a:xfrm rot="10800000">
            <a:off x="3838396" y="5332968"/>
            <a:ext cx="1366838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3838396" y="3381931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Modélisation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6864171" y="4397931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Transformation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4079696" y="4974193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Codage</a:t>
            </a:r>
          </a:p>
        </p:txBody>
      </p:sp>
    </p:spTree>
    <p:extLst>
      <p:ext uri="{BB962C8B-B14F-4D97-AF65-F5344CB8AC3E}">
        <p14:creationId xmlns:p14="http://schemas.microsoft.com/office/powerpoint/2010/main" val="78786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exemples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8FFD-9D07-FE49-B74E-2ED779C96F33}" type="slidenum">
              <a:rPr lang="fr-FR"/>
              <a:pPr/>
              <a:t>40</a:t>
            </a:fld>
            <a:endParaRPr lang="fr-FR"/>
          </a:p>
        </p:txBody>
      </p:sp>
      <p:sp>
        <p:nvSpPr>
          <p:cNvPr id="142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/>
              <a:t>Chercher tous les films empruntés</a:t>
            </a:r>
            <a:br>
              <a:rPr lang="fr-FR" sz="2400" dirty="0"/>
            </a:br>
            <a:r>
              <a:rPr lang="fr-FR" sz="2400" dirty="0"/>
              <a:t>	</a:t>
            </a: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>SELECT Nom, Titre, DateEmprunt</a:t>
            </a:r>
            <a:br>
              <a:rPr lang="fr-FR" sz="2000" dirty="0">
                <a:latin typeface="Courier" charset="0"/>
                <a:ea typeface="Courier" charset="0"/>
                <a:cs typeface="Courier" charset="0"/>
              </a:rPr>
            </a:b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>	FROM </a:t>
            </a:r>
            <a:r>
              <a:rPr lang="fr-FR" sz="2000" dirty="0" smtClean="0">
                <a:latin typeface="Courier" charset="0"/>
                <a:ea typeface="Courier" charset="0"/>
                <a:cs typeface="Courier" charset="0"/>
              </a:rPr>
              <a:t> FILM</a:t>
            </a:r>
            <a:br>
              <a:rPr lang="fr-FR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fr-FR" sz="2000" dirty="0" smtClean="0">
                <a:latin typeface="Courier" charset="0"/>
                <a:ea typeface="Courier" charset="0"/>
                <a:cs typeface="Courier" charset="0"/>
              </a:rPr>
              <a:t>	INNER JOIN EMPRUNT</a:t>
            </a:r>
            <a:br>
              <a:rPr lang="fr-FR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fr-FR" sz="2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>ON  </a:t>
            </a:r>
            <a:r>
              <a:rPr lang="fr-FR" sz="2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2000" dirty="0" err="1" smtClean="0">
                <a:latin typeface="Courier" charset="0"/>
                <a:ea typeface="Courier" charset="0"/>
                <a:cs typeface="Courier" charset="0"/>
              </a:rPr>
              <a:t>FILM.IdFilm</a:t>
            </a:r>
            <a:r>
              <a:rPr lang="fr-FR" sz="20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fr-FR" sz="2000" dirty="0" err="1" smtClean="0">
                <a:latin typeface="Courier" charset="0"/>
                <a:ea typeface="Courier" charset="0"/>
                <a:cs typeface="Courier" charset="0"/>
              </a:rPr>
              <a:t>EMPRUNT.IdFilm</a:t>
            </a: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fr-FR" sz="2000" dirty="0">
                <a:latin typeface="Courier" charset="0"/>
                <a:ea typeface="Courier" charset="0"/>
                <a:cs typeface="Courier" charset="0"/>
              </a:rPr>
            </a:br>
            <a:r>
              <a:rPr lang="fr-FR" sz="2000" dirty="0" smtClean="0">
                <a:latin typeface="Courier" charset="0"/>
                <a:ea typeface="Courier" charset="0"/>
                <a:cs typeface="Courier" charset="0"/>
              </a:rPr>
              <a:t>	INNER JOIN ABONNE</a:t>
            </a: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fr-FR" sz="2000" dirty="0">
                <a:latin typeface="Courier" charset="0"/>
                <a:ea typeface="Courier" charset="0"/>
                <a:cs typeface="Courier" charset="0"/>
              </a:rPr>
            </a:b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2000" dirty="0" smtClean="0">
                <a:latin typeface="Courier" charset="0"/>
                <a:ea typeface="Courier" charset="0"/>
                <a:cs typeface="Courier" charset="0"/>
              </a:rPr>
              <a:t>ON 	</a:t>
            </a:r>
            <a:r>
              <a:rPr lang="fr-FR" sz="2000" dirty="0" err="1" smtClean="0">
                <a:latin typeface="Courier" charset="0"/>
                <a:ea typeface="Courier" charset="0"/>
                <a:cs typeface="Courier" charset="0"/>
              </a:rPr>
              <a:t>EMPRUNT.Id</a:t>
            </a:r>
            <a:r>
              <a:rPr lang="fr-FR" sz="20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fr-FR" sz="2000" dirty="0" err="1" smtClean="0">
                <a:latin typeface="Courier" charset="0"/>
                <a:ea typeface="Courier" charset="0"/>
                <a:cs typeface="Courier" charset="0"/>
              </a:rPr>
              <a:t>ABONNE.Id</a:t>
            </a: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fr-FR" sz="2000" dirty="0">
                <a:latin typeface="Courier" charset="0"/>
                <a:ea typeface="Courier" charset="0"/>
                <a:cs typeface="Courier" charset="0"/>
              </a:rPr>
            </a:b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>	ORDER BY DateEmprunt DESC , Titre ASC;</a:t>
            </a:r>
          </a:p>
        </p:txBody>
      </p:sp>
      <p:pic>
        <p:nvPicPr>
          <p:cNvPr id="142340" name="Picture 4" descr="Requete Films Empruntes Par 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134053"/>
            <a:ext cx="5545137" cy="2552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Quelques exemples</a:t>
            </a:r>
            <a:endParaRPr lang="fr-FR" sz="3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4ACF-634B-BA40-AC52-0F6431A6685D}" type="slidenum">
              <a:rPr lang="fr-FR"/>
              <a:pPr/>
              <a:t>41</a:t>
            </a:fld>
            <a:endParaRPr lang="fr-FR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Annee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Count(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Titre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AS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NbreFilms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 FILM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GROUP BY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Annee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Année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Count(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Titre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AS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NbreFilms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 FILM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GROUP BY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Année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HAVING Count(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Titre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&gt;= 2;</a:t>
            </a:r>
            <a:endParaRPr lang="fr-FR" sz="20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51557" name="Picture 5" descr="Requete Group 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060575"/>
            <a:ext cx="2376487" cy="2016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58" name="Picture 6" descr="Requete Group by Hav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868863"/>
            <a:ext cx="2665412" cy="1133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1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400B-0DA2-CF4B-8F0E-822207EF47B1}" type="slidenum">
              <a:rPr lang="fr-FR"/>
              <a:pPr/>
              <a:t>42</a:t>
            </a:fld>
            <a:endParaRPr lang="fr-FR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Autres instructions SQL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000" dirty="0" smtClean="0"/>
              <a:t>DELETE</a:t>
            </a:r>
          </a:p>
          <a:p>
            <a:pPr lvl="1">
              <a:lnSpc>
                <a:spcPct val="80000"/>
              </a:lnSpc>
            </a:pPr>
            <a:endParaRPr lang="fr-FR" sz="2000" dirty="0"/>
          </a:p>
          <a:p>
            <a:pPr lvl="1">
              <a:lnSpc>
                <a:spcPct val="80000"/>
              </a:lnSpc>
            </a:pPr>
            <a:endParaRPr lang="fr-FR" sz="2000" dirty="0"/>
          </a:p>
          <a:p>
            <a:pPr lvl="1">
              <a:lnSpc>
                <a:spcPct val="80000"/>
              </a:lnSpc>
            </a:pPr>
            <a:r>
              <a:rPr lang="fr-FR" sz="2000" dirty="0"/>
              <a:t>Suppression de lignes de tables : </a:t>
            </a:r>
            <a:r>
              <a:rPr lang="fr-FR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DELETE </a:t>
            </a:r>
            <a:endParaRPr lang="fr-FR" sz="2000" dirty="0" smtClean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80000"/>
              </a:lnSpc>
            </a:pPr>
            <a:endParaRPr lang="fr-FR" sz="2000" dirty="0"/>
          </a:p>
          <a:p>
            <a:pPr lvl="2">
              <a:lnSpc>
                <a:spcPct val="80000"/>
              </a:lnSpc>
            </a:pPr>
            <a:r>
              <a:rPr lang="fr-FR" sz="1800" dirty="0"/>
              <a:t>Supprimer le genre </a:t>
            </a:r>
            <a:r>
              <a:rPr lang="ja-JP" altLang="fr-FR" sz="1800" dirty="0">
                <a:latin typeface="Arial"/>
              </a:rPr>
              <a:t>‘</a:t>
            </a:r>
            <a:r>
              <a:rPr lang="fr-FR" sz="1800" dirty="0"/>
              <a:t>Drame</a:t>
            </a:r>
            <a:r>
              <a:rPr lang="ja-JP" altLang="fr-FR" sz="1800" dirty="0" smtClean="0">
                <a:latin typeface="Arial"/>
              </a:rPr>
              <a:t>’</a:t>
            </a:r>
            <a:endParaRPr lang="fr-FR" altLang="ja-JP" sz="1800" dirty="0" smtClean="0">
              <a:latin typeface="Arial"/>
            </a:endParaRPr>
          </a:p>
          <a:p>
            <a:pPr lvl="2">
              <a:lnSpc>
                <a:spcPct val="80000"/>
              </a:lnSpc>
            </a:pPr>
            <a:endParaRPr lang="fr-FR" sz="1800" dirty="0"/>
          </a:p>
          <a:p>
            <a:pPr marL="868680" lvl="3" indent="0">
              <a:lnSpc>
                <a:spcPct val="80000"/>
              </a:lnSpc>
              <a:buNone/>
            </a:pPr>
            <a:r>
              <a:rPr lang="fr-FR" sz="1800" dirty="0" smtClean="0"/>
              <a:t>		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DELETE 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FROM CATEGORIE </a:t>
            </a: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fr-FR" sz="1800" dirty="0">
                <a:latin typeface="Courier" charset="0"/>
                <a:ea typeface="Courier" charset="0"/>
                <a:cs typeface="Courier" charset="0"/>
              </a:rPr>
            </a:br>
            <a:r>
              <a:rPr lang="fr-FR" sz="1800" dirty="0" smtClean="0">
                <a:latin typeface="Courier" charset="0"/>
                <a:ea typeface="Courier" charset="0"/>
                <a:cs typeface="Courier" charset="0"/>
              </a:rPr>
              <a:t>		WHERE 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Genre = </a:t>
            </a:r>
            <a:r>
              <a:rPr lang="ja-JP" altLang="fr-FR" sz="1800" dirty="0"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Drame'; </a:t>
            </a:r>
          </a:p>
          <a:p>
            <a:pPr>
              <a:lnSpc>
                <a:spcPct val="80000"/>
              </a:lnSpc>
            </a:pPr>
            <a:endParaRPr lang="fr-FR" sz="20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71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Modèles </a:t>
            </a:r>
            <a:r>
              <a:rPr lang="fr-FR" dirty="0" smtClean="0"/>
              <a:t>CONCEPTUEL </a:t>
            </a:r>
            <a:r>
              <a:rPr lang="fr-FR" dirty="0"/>
              <a:t>DE données (MCD)</a:t>
            </a:r>
            <a:endParaRPr lang="fr-FR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Modèle </a:t>
            </a:r>
            <a:r>
              <a:rPr lang="fr-FR" dirty="0" smtClean="0"/>
              <a:t>Entité/Association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12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Notion de modèle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dirty="0"/>
              <a:t>Un modèle : pour quoi faire ?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Identifier </a:t>
            </a:r>
            <a:r>
              <a:rPr lang="fr-FR" dirty="0" smtClean="0"/>
              <a:t>l</a:t>
            </a:r>
            <a:r>
              <a:rPr lang="fr-FR" dirty="0" smtClean="0">
                <a:latin typeface="Arial"/>
              </a:rPr>
              <a:t>’</a:t>
            </a:r>
            <a:r>
              <a:rPr lang="fr-FR" dirty="0" smtClean="0"/>
              <a:t>information </a:t>
            </a:r>
            <a:r>
              <a:rPr lang="fr-FR" dirty="0"/>
              <a:t>pertinente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Identifier les éléments qui relient entre elles les informations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Structurer </a:t>
            </a:r>
            <a:r>
              <a:rPr lang="fr-FR" dirty="0" smtClean="0"/>
              <a:t>l</a:t>
            </a:r>
            <a:r>
              <a:rPr lang="fr-FR" dirty="0" smtClean="0">
                <a:latin typeface="Arial"/>
              </a:rPr>
              <a:t>’</a:t>
            </a:r>
            <a:r>
              <a:rPr lang="fr-FR" dirty="0" smtClean="0"/>
              <a:t>information </a:t>
            </a:r>
            <a:r>
              <a:rPr lang="fr-FR" dirty="0"/>
              <a:t>de manière cohérente en fonction des besoins réels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Optimiser la gestion et le stockage de </a:t>
            </a:r>
            <a:r>
              <a:rPr lang="fr-FR" dirty="0" smtClean="0"/>
              <a:t>l</a:t>
            </a:r>
            <a:r>
              <a:rPr lang="fr-FR" dirty="0" smtClean="0">
                <a:latin typeface="Arial"/>
              </a:rPr>
              <a:t>’</a:t>
            </a:r>
            <a:r>
              <a:rPr lang="fr-FR" dirty="0" smtClean="0"/>
              <a:t>information</a:t>
            </a:r>
            <a:endParaRPr lang="fr-FR" dirty="0"/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Objectif final : faciliter </a:t>
            </a:r>
            <a:r>
              <a:rPr lang="fr-FR" dirty="0" smtClean="0"/>
              <a:t>l</a:t>
            </a:r>
            <a:r>
              <a:rPr lang="fr-FR" dirty="0" smtClean="0">
                <a:latin typeface="Arial"/>
              </a:rPr>
              <a:t>’</a:t>
            </a:r>
            <a:r>
              <a:rPr lang="fr-FR" dirty="0" smtClean="0"/>
              <a:t>implantation </a:t>
            </a:r>
            <a:r>
              <a:rPr lang="fr-FR" dirty="0"/>
              <a:t>physique </a:t>
            </a:r>
            <a:r>
              <a:rPr lang="fr-FR" dirty="0" smtClean="0"/>
              <a:t>de la base de données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28B9-3FF1-0E44-AEE6-4C7730D36867}" type="slidenum">
              <a:rPr lang="fr-FR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5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dirty="0"/>
              <a:t>Modèle </a:t>
            </a:r>
            <a:r>
              <a:rPr lang="fr-FR" sz="3800" dirty="0" smtClean="0"/>
              <a:t>Entités</a:t>
            </a:r>
            <a:r>
              <a:rPr lang="fr-FR" sz="3800" dirty="0"/>
              <a:t>/Associations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fr-FR" sz="2600" dirty="0"/>
              <a:t>Entité</a:t>
            </a:r>
          </a:p>
          <a:p>
            <a:pPr lvl="1">
              <a:lnSpc>
                <a:spcPct val="110000"/>
              </a:lnSpc>
            </a:pPr>
            <a:r>
              <a:rPr lang="fr-FR" sz="2200" dirty="0" smtClean="0"/>
              <a:t>Objet </a:t>
            </a:r>
            <a:r>
              <a:rPr lang="fr-FR" sz="2200" dirty="0"/>
              <a:t>clairement identifiable et pertinent pour </a:t>
            </a:r>
            <a:r>
              <a:rPr lang="fr-FR" sz="2200" dirty="0" smtClean="0"/>
              <a:t>l</a:t>
            </a:r>
            <a:r>
              <a:rPr lang="fr-FR" sz="2200" dirty="0" smtClean="0">
                <a:latin typeface="Arial"/>
              </a:rPr>
              <a:t>’</a:t>
            </a:r>
            <a:r>
              <a:rPr lang="fr-FR" sz="2200" dirty="0" smtClean="0"/>
              <a:t>application</a:t>
            </a:r>
            <a:endParaRPr lang="fr-FR" sz="2200" dirty="0"/>
          </a:p>
          <a:p>
            <a:pPr lvl="1">
              <a:lnSpc>
                <a:spcPct val="110000"/>
              </a:lnSpc>
            </a:pPr>
            <a:r>
              <a:rPr lang="fr-FR" sz="2200" dirty="0" smtClean="0"/>
              <a:t>Peut </a:t>
            </a:r>
            <a:r>
              <a:rPr lang="fr-FR" sz="2200" dirty="0"/>
              <a:t>représenter une notion concrète</a:t>
            </a:r>
            <a:r>
              <a:rPr lang="fr-FR" sz="2200" b="1" dirty="0"/>
              <a:t> </a:t>
            </a:r>
            <a:r>
              <a:rPr lang="fr-FR" sz="2200" dirty="0"/>
              <a:t>(</a:t>
            </a:r>
            <a:r>
              <a:rPr lang="fr-FR" sz="2200" dirty="0" smtClean="0"/>
              <a:t>l’abonné nommé </a:t>
            </a:r>
            <a:r>
              <a:rPr lang="fr-FR" sz="2200" dirty="0"/>
              <a:t>« </a:t>
            </a:r>
            <a:r>
              <a:rPr lang="fr-FR" sz="2200" dirty="0" err="1" smtClean="0"/>
              <a:t>Varnier</a:t>
            </a:r>
            <a:r>
              <a:rPr lang="fr-FR" sz="2200" dirty="0" smtClean="0"/>
              <a:t> Christophe</a:t>
            </a:r>
            <a:r>
              <a:rPr lang="fr-FR" sz="2200" dirty="0"/>
              <a:t> ») </a:t>
            </a:r>
            <a:r>
              <a:rPr lang="fr-FR" sz="2200" dirty="0" smtClean="0"/>
              <a:t>ou </a:t>
            </a:r>
            <a:r>
              <a:rPr lang="fr-FR" sz="2200" dirty="0"/>
              <a:t>une notion abstraite (</a:t>
            </a:r>
            <a:r>
              <a:rPr lang="fr-FR" sz="2200" dirty="0" smtClean="0"/>
              <a:t>l</a:t>
            </a:r>
            <a:r>
              <a:rPr lang="fr-FR" sz="2200" dirty="0" smtClean="0">
                <a:latin typeface="Arial"/>
              </a:rPr>
              <a:t>’</a:t>
            </a:r>
            <a:r>
              <a:rPr lang="fr-FR" sz="2200" dirty="0" smtClean="0"/>
              <a:t>abonnement </a:t>
            </a:r>
            <a:r>
              <a:rPr lang="fr-FR" sz="2200" dirty="0"/>
              <a:t>à EDF du client habitant au 3 grande rue à Besançon</a:t>
            </a:r>
            <a:r>
              <a:rPr lang="fr-FR" sz="2200" dirty="0" smtClean="0"/>
              <a:t>)</a:t>
            </a:r>
          </a:p>
          <a:p>
            <a:r>
              <a:rPr lang="fr-FR" dirty="0"/>
              <a:t>Association</a:t>
            </a:r>
          </a:p>
          <a:p>
            <a:pPr lvl="1"/>
            <a:r>
              <a:rPr lang="fr-FR" sz="2200" dirty="0"/>
              <a:t>Lien sémantique (porteur d</a:t>
            </a:r>
            <a:r>
              <a:rPr lang="fr-FR" sz="2200" dirty="0">
                <a:latin typeface="Arial"/>
              </a:rPr>
              <a:t>’</a:t>
            </a:r>
            <a:r>
              <a:rPr lang="fr-FR" sz="2200" dirty="0"/>
              <a:t>une signification) entre deux ou plusieurs entités.</a:t>
            </a:r>
          </a:p>
          <a:p>
            <a:pPr lvl="1"/>
            <a:r>
              <a:rPr lang="fr-FR" sz="2200" dirty="0"/>
              <a:t>Lien non orienté (les abonnés empruntent des films veut dire également que les films peuvent être empruntés</a:t>
            </a:r>
            <a:r>
              <a:rPr lang="fr-FR" sz="2200" dirty="0" smtClean="0"/>
              <a:t>)</a:t>
            </a:r>
            <a:endParaRPr lang="fr-FR" sz="22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687-8738-C44D-9940-59AB97468287}" type="slidenum">
              <a:rPr lang="fr-FR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40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dirty="0"/>
              <a:t>Modèle </a:t>
            </a:r>
            <a:r>
              <a:rPr lang="fr-FR" sz="3800" dirty="0" smtClean="0"/>
              <a:t>Entités</a:t>
            </a:r>
            <a:r>
              <a:rPr lang="fr-FR" sz="3800" dirty="0"/>
              <a:t>/Associations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28674" y="1388007"/>
            <a:ext cx="7606987" cy="48324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Propriétés d</a:t>
            </a:r>
            <a:r>
              <a:rPr lang="ja-JP" altLang="fr-FR" dirty="0"/>
              <a:t>’</a:t>
            </a:r>
            <a:r>
              <a:rPr lang="fr-FR" dirty="0"/>
              <a:t>une entité ou Attributs</a:t>
            </a:r>
          </a:p>
          <a:p>
            <a:pPr lvl="1">
              <a:lnSpc>
                <a:spcPct val="120000"/>
              </a:lnSpc>
            </a:pPr>
            <a:r>
              <a:rPr lang="fr-FR" sz="1900" dirty="0"/>
              <a:t>Données élémentaires permettant de décrire une entité</a:t>
            </a:r>
          </a:p>
          <a:p>
            <a:pPr lvl="1">
              <a:lnSpc>
                <a:spcPct val="120000"/>
              </a:lnSpc>
            </a:pPr>
            <a:r>
              <a:rPr lang="fr-FR" sz="1900" dirty="0"/>
              <a:t>Un attribut est désigné par un nom</a:t>
            </a:r>
          </a:p>
          <a:p>
            <a:pPr lvl="1">
              <a:lnSpc>
                <a:spcPct val="120000"/>
              </a:lnSpc>
            </a:pPr>
            <a:r>
              <a:rPr lang="fr-FR" sz="1900" dirty="0"/>
              <a:t>Un attribut prend des valeurs dans un domaine défini</a:t>
            </a:r>
          </a:p>
          <a:p>
            <a:pPr>
              <a:lnSpc>
                <a:spcPct val="120000"/>
              </a:lnSpc>
            </a:pPr>
            <a:r>
              <a:rPr lang="fr-FR" dirty="0"/>
              <a:t>Propriétés ou attributs d</a:t>
            </a:r>
            <a:r>
              <a:rPr lang="ja-JP" altLang="fr-FR" dirty="0">
                <a:latin typeface="Arial"/>
              </a:rPr>
              <a:t>’</a:t>
            </a:r>
            <a:r>
              <a:rPr lang="fr-FR" dirty="0"/>
              <a:t>une association</a:t>
            </a:r>
          </a:p>
          <a:p>
            <a:pPr lvl="1">
              <a:lnSpc>
                <a:spcPct val="120000"/>
              </a:lnSpc>
            </a:pPr>
            <a:r>
              <a:rPr lang="fr-FR" sz="1900" dirty="0" smtClean="0"/>
              <a:t>Données élémentaires </a:t>
            </a:r>
            <a:r>
              <a:rPr lang="fr-FR" sz="1900" dirty="0"/>
              <a:t>permettant de décrire l</a:t>
            </a:r>
            <a:r>
              <a:rPr lang="ja-JP" altLang="fr-FR" sz="1900" dirty="0">
                <a:latin typeface="Arial"/>
              </a:rPr>
              <a:t>’</a:t>
            </a:r>
            <a:r>
              <a:rPr lang="fr-FR" sz="1900" dirty="0" smtClean="0"/>
              <a:t>association</a:t>
            </a:r>
          </a:p>
          <a:p>
            <a:pPr>
              <a:lnSpc>
                <a:spcPct val="120000"/>
              </a:lnSpc>
            </a:pPr>
            <a:r>
              <a:rPr lang="fr-FR" dirty="0"/>
              <a:t>Quelques règles</a:t>
            </a:r>
          </a:p>
          <a:p>
            <a:pPr lvl="1">
              <a:lnSpc>
                <a:spcPct val="120000"/>
              </a:lnSpc>
            </a:pPr>
            <a:r>
              <a:rPr lang="fr-FR" sz="1900" dirty="0"/>
              <a:t>Une propriété ne peut pas figurer sur deux objets différents (éviter la redondance d</a:t>
            </a:r>
            <a:r>
              <a:rPr lang="ja-JP" altLang="fr-FR" sz="1900" dirty="0">
                <a:latin typeface="Arial"/>
              </a:rPr>
              <a:t>’</a:t>
            </a:r>
            <a:r>
              <a:rPr lang="fr-FR" sz="1900" dirty="0"/>
              <a:t>information)</a:t>
            </a:r>
          </a:p>
          <a:p>
            <a:pPr lvl="1">
              <a:lnSpc>
                <a:spcPct val="120000"/>
              </a:lnSpc>
            </a:pPr>
            <a:r>
              <a:rPr lang="fr-FR" sz="1900" dirty="0"/>
              <a:t>Une entité possède au moins une propriété</a:t>
            </a:r>
          </a:p>
          <a:p>
            <a:pPr lvl="2">
              <a:lnSpc>
                <a:spcPct val="120000"/>
              </a:lnSpc>
            </a:pPr>
            <a:r>
              <a:rPr lang="fr-FR" sz="1900" dirty="0" smtClean="0"/>
              <a:t>Un identifiant qui permet de repérer un objet de cette entité de façon unique</a:t>
            </a:r>
          </a:p>
          <a:p>
            <a:pPr lvl="2">
              <a:lnSpc>
                <a:spcPct val="120000"/>
              </a:lnSpc>
            </a:pPr>
            <a:r>
              <a:rPr lang="fr-FR" sz="1900" dirty="0" smtClean="0"/>
              <a:t>Ex : un numéro de sécurité sociale, une plaque d’immatriculation, etc.</a:t>
            </a:r>
            <a:endParaRPr lang="fr-FR" sz="1900" dirty="0"/>
          </a:p>
          <a:p>
            <a:pPr lvl="1">
              <a:lnSpc>
                <a:spcPct val="120000"/>
              </a:lnSpc>
            </a:pPr>
            <a:r>
              <a:rPr lang="fr-FR" sz="1900" dirty="0"/>
              <a:t>Une association peut ne pas avoir de </a:t>
            </a:r>
            <a:r>
              <a:rPr lang="fr-FR" sz="1900" dirty="0" smtClean="0"/>
              <a:t>propriété</a:t>
            </a:r>
            <a:endParaRPr lang="fr-FR" sz="19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C190-FE30-404F-BDCC-218A35E987B7}" type="slidenum">
              <a:rPr lang="fr-FR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87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dirty="0"/>
              <a:t>Modèle </a:t>
            </a:r>
            <a:r>
              <a:rPr lang="fr-FR" sz="3800" dirty="0" smtClean="0"/>
              <a:t>Entités</a:t>
            </a:r>
            <a:r>
              <a:rPr lang="fr-FR" sz="3800" dirty="0"/>
              <a:t>/Associations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828675" y="1388007"/>
            <a:ext cx="7486650" cy="48582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fr-FR" sz="2300" dirty="0" smtClean="0"/>
              <a:t>Exemple</a:t>
            </a:r>
            <a:endParaRPr lang="fr-FR" sz="2300" dirty="0"/>
          </a:p>
          <a:p>
            <a:pPr lvl="1">
              <a:lnSpc>
                <a:spcPct val="110000"/>
              </a:lnSpc>
            </a:pPr>
            <a:r>
              <a:rPr lang="fr-FR" sz="2100" dirty="0"/>
              <a:t>Développement </a:t>
            </a:r>
            <a:r>
              <a:rPr lang="fr-FR" sz="2100" dirty="0" smtClean="0"/>
              <a:t>d</a:t>
            </a:r>
            <a:r>
              <a:rPr lang="fr-FR" sz="2100" dirty="0" smtClean="0">
                <a:latin typeface="Arial"/>
              </a:rPr>
              <a:t>’</a:t>
            </a:r>
            <a:r>
              <a:rPr lang="fr-FR" sz="2100" dirty="0" smtClean="0"/>
              <a:t>un </a:t>
            </a:r>
            <a:r>
              <a:rPr lang="fr-FR" sz="2100" dirty="0"/>
              <a:t>logiciel ayant pour but de gérer une </a:t>
            </a:r>
            <a:r>
              <a:rPr lang="fr-FR" sz="2100" dirty="0" smtClean="0"/>
              <a:t>vidéothèque</a:t>
            </a:r>
            <a:r>
              <a:rPr lang="fr-FR" sz="2300" dirty="0" smtClean="0"/>
              <a:t/>
            </a:r>
            <a:br>
              <a:rPr lang="fr-FR" sz="2300" dirty="0" smtClean="0"/>
            </a:br>
            <a:r>
              <a:rPr lang="fr-FR" sz="2300" dirty="0" smtClean="0"/>
              <a:t>	</a:t>
            </a:r>
            <a:r>
              <a:rPr lang="fr-FR" sz="2100" i="1" dirty="0" smtClean="0"/>
              <a:t>Les </a:t>
            </a:r>
            <a:r>
              <a:rPr lang="fr-FR" sz="2100" i="1" dirty="0"/>
              <a:t>films </a:t>
            </a:r>
            <a:r>
              <a:rPr lang="fr-FR" sz="2100" i="1" dirty="0" smtClean="0"/>
              <a:t>sont </a:t>
            </a:r>
            <a:r>
              <a:rPr lang="fr-FR" sz="2100" i="1" dirty="0"/>
              <a:t>classés par catégorie. </a:t>
            </a:r>
            <a:r>
              <a:rPr lang="fr-FR" sz="2100" i="1" dirty="0" smtClean="0"/>
              <a:t>Les abonnés </a:t>
            </a:r>
            <a:br>
              <a:rPr lang="fr-FR" sz="2100" i="1" dirty="0" smtClean="0"/>
            </a:br>
            <a:r>
              <a:rPr lang="fr-FR" sz="2100" i="1" dirty="0" smtClean="0"/>
              <a:t>	indiquent </a:t>
            </a:r>
            <a:r>
              <a:rPr lang="fr-FR" sz="2100" i="1" dirty="0"/>
              <a:t>quelles sont les catégories de films </a:t>
            </a:r>
            <a:r>
              <a:rPr lang="fr-FR" sz="2100" i="1" dirty="0" smtClean="0"/>
              <a:t>qu</a:t>
            </a:r>
            <a:r>
              <a:rPr lang="fr-FR" sz="2100" i="1" dirty="0" smtClean="0">
                <a:latin typeface="Arial"/>
              </a:rPr>
              <a:t>’</a:t>
            </a:r>
            <a:r>
              <a:rPr lang="fr-FR" sz="2100" i="1" dirty="0" smtClean="0"/>
              <a:t>ils </a:t>
            </a:r>
            <a:br>
              <a:rPr lang="fr-FR" sz="2100" i="1" dirty="0" smtClean="0"/>
            </a:br>
            <a:r>
              <a:rPr lang="fr-FR" sz="2100" i="1" dirty="0" smtClean="0"/>
              <a:t>	préfèrent. Un </a:t>
            </a:r>
            <a:r>
              <a:rPr lang="fr-FR" sz="2100" i="1" dirty="0"/>
              <a:t>abonné peut emprunter un film à la </a:t>
            </a:r>
            <a:r>
              <a:rPr lang="fr-FR" sz="2100" i="1" dirty="0" smtClean="0"/>
              <a:t>fois</a:t>
            </a:r>
            <a:endParaRPr lang="fr-FR" sz="2100" i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fr-FR" sz="2300" dirty="0" smtClean="0"/>
          </a:p>
          <a:p>
            <a:r>
              <a:rPr lang="fr-FR" sz="2300" dirty="0" smtClean="0"/>
              <a:t>Exemples d’entités</a:t>
            </a:r>
            <a:endParaRPr lang="fr-FR" sz="2300" dirty="0"/>
          </a:p>
          <a:p>
            <a:pPr lvl="1"/>
            <a:r>
              <a:rPr lang="fr-FR" sz="2100" dirty="0"/>
              <a:t>Un </a:t>
            </a:r>
            <a:r>
              <a:rPr lang="fr-FR" sz="2100" dirty="0">
                <a:solidFill>
                  <a:srgbClr val="C00000"/>
                </a:solidFill>
              </a:rPr>
              <a:t>abonné</a:t>
            </a:r>
            <a:r>
              <a:rPr lang="fr-FR" sz="2100" dirty="0"/>
              <a:t> est caractérisé par son nom, son prénom, son âge, son adresse et son email. </a:t>
            </a:r>
          </a:p>
          <a:p>
            <a:pPr lvl="1">
              <a:lnSpc>
                <a:spcPct val="120000"/>
              </a:lnSpc>
            </a:pPr>
            <a:r>
              <a:rPr lang="fr-FR" sz="2100" dirty="0"/>
              <a:t>Un </a:t>
            </a:r>
            <a:r>
              <a:rPr lang="fr-FR" sz="2100" dirty="0">
                <a:solidFill>
                  <a:srgbClr val="C00000"/>
                </a:solidFill>
              </a:rPr>
              <a:t>film</a:t>
            </a:r>
            <a:r>
              <a:rPr lang="fr-FR" sz="2100" dirty="0"/>
              <a:t> est caractérisé par son titre, son année de sortie et son </a:t>
            </a:r>
            <a:r>
              <a:rPr lang="fr-FR" sz="2100" dirty="0" smtClean="0"/>
              <a:t>réalisateur</a:t>
            </a:r>
            <a:endParaRPr lang="fr-FR" dirty="0"/>
          </a:p>
          <a:p>
            <a:pPr>
              <a:lnSpc>
                <a:spcPct val="120000"/>
              </a:lnSpc>
            </a:pPr>
            <a:r>
              <a:rPr lang="fr-FR" sz="2300" dirty="0" smtClean="0"/>
              <a:t>Exemples d’associations</a:t>
            </a:r>
            <a:endParaRPr lang="fr-FR" sz="2300" dirty="0"/>
          </a:p>
          <a:p>
            <a:pPr lvl="1">
              <a:lnSpc>
                <a:spcPct val="120000"/>
              </a:lnSpc>
            </a:pPr>
            <a:r>
              <a:rPr lang="fr-FR" sz="2100" dirty="0" smtClean="0"/>
              <a:t>Association </a:t>
            </a:r>
            <a:r>
              <a:rPr lang="fr-FR" sz="2100" dirty="0"/>
              <a:t>un film « </a:t>
            </a:r>
            <a:r>
              <a:rPr lang="fr-FR" sz="2100" dirty="0">
                <a:solidFill>
                  <a:srgbClr val="C00000"/>
                </a:solidFill>
              </a:rPr>
              <a:t>Appartient</a:t>
            </a:r>
            <a:r>
              <a:rPr lang="fr-FR" sz="2100" dirty="0"/>
              <a:t> » a une </a:t>
            </a:r>
            <a:r>
              <a:rPr lang="fr-FR" sz="2100" dirty="0" smtClean="0"/>
              <a:t>catégorie</a:t>
            </a:r>
            <a:endParaRPr lang="fr-FR" sz="21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C. Varnier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0687-8738-C44D-9940-59AB97468287}" type="slidenum">
              <a:rPr lang="fr-FR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84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" id="{105A2490-6C3D-466B-A268-03A0B0843C23}" vid="{2A2FAE33-B49E-4AFD-A441-BF6FC88771D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1674</Words>
  <Application>Microsoft Macintosh PowerPoint</Application>
  <PresentationFormat>Présentation à l'écran (4:3)</PresentationFormat>
  <Paragraphs>524</Paragraphs>
  <Slides>42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1" baseType="lpstr">
      <vt:lpstr>Courier</vt:lpstr>
      <vt:lpstr>Courier New</vt:lpstr>
      <vt:lpstr>Euphemia</vt:lpstr>
      <vt:lpstr>ＭＳ Ｐゴシック</vt:lpstr>
      <vt:lpstr>Plantagenet Cherokee</vt:lpstr>
      <vt:lpstr>Symbol</vt:lpstr>
      <vt:lpstr>Wingdings</vt:lpstr>
      <vt:lpstr>Arial</vt:lpstr>
      <vt:lpstr>Academic Literature 16x9</vt:lpstr>
      <vt:lpstr>Module EAO4</vt:lpstr>
      <vt:lpstr>Sommaire</vt:lpstr>
      <vt:lpstr>Système de gestion de bases de données</vt:lpstr>
      <vt:lpstr>Méthode d’analyse Merise</vt:lpstr>
      <vt:lpstr>Modèles CONCEPTUEL DE données (MCD)</vt:lpstr>
      <vt:lpstr>Notion de modèle</vt:lpstr>
      <vt:lpstr>Modèle Entités/Associations</vt:lpstr>
      <vt:lpstr>Modèle Entités/Associations</vt:lpstr>
      <vt:lpstr>Modèle Entités/Associations</vt:lpstr>
      <vt:lpstr>Modèle de données Entités/Associations</vt:lpstr>
      <vt:lpstr>Modèle Entités/Associations</vt:lpstr>
      <vt:lpstr>Modèle de données Entités/Associations</vt:lpstr>
      <vt:lpstr>Modèles Logique de Données (MLD)</vt:lpstr>
      <vt:lpstr>Modèle Relationnel</vt:lpstr>
      <vt:lpstr>Modèle Relationnel</vt:lpstr>
      <vt:lpstr>Modèle Relationnel</vt:lpstr>
      <vt:lpstr>Passage de MCD vers de MLD</vt:lpstr>
      <vt:lpstr>Passage de MCD vers de MLD</vt:lpstr>
      <vt:lpstr>Passage de MCD vers de MLD</vt:lpstr>
      <vt:lpstr>Passage de MCD vers de MLD</vt:lpstr>
      <vt:lpstr>Passage de MCD vers de MLD</vt:lpstr>
      <vt:lpstr>Modèle relationnel</vt:lpstr>
      <vt:lpstr>Langages de requêtes</vt:lpstr>
      <vt:lpstr>SQL</vt:lpstr>
      <vt:lpstr>Langage SQL</vt:lpstr>
      <vt:lpstr>Langage SQL</vt:lpstr>
      <vt:lpstr>Langage SQL</vt:lpstr>
      <vt:lpstr>SQL</vt:lpstr>
      <vt:lpstr>SQL</vt:lpstr>
      <vt:lpstr>SQL</vt:lpstr>
      <vt:lpstr>SQL</vt:lpstr>
      <vt:lpstr>SQL</vt:lpstr>
      <vt:lpstr>SQL</vt:lpstr>
      <vt:lpstr>SQL</vt:lpstr>
      <vt:lpstr>SQL</vt:lpstr>
      <vt:lpstr>SQL</vt:lpstr>
      <vt:lpstr>Quelques exemples</vt:lpstr>
      <vt:lpstr>Quelques exemples</vt:lpstr>
      <vt:lpstr>Quelques exemples</vt:lpstr>
      <vt:lpstr>Quelques exemples</vt:lpstr>
      <vt:lpstr>Quelques exemples</vt:lpstr>
      <vt:lpstr>Autres instructions SQL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2016-11-15T17:16:43Z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