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  <p:sldId id="282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B784A-42E1-4BC0-86C2-089E7A65F7C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33181-B9AD-4916-A191-4F2A6BC18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93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33181-B9AD-4916-A191-4F2A6BC18E3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731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33181-B9AD-4916-A191-4F2A6BC18E3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76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7E83-39B4-4BF6-A149-BEA42CD2676B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AE7AAB8-69B3-4966-804C-332E370F35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1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2FFF-C24C-4C27-815D-4EE66B66EF2B}" type="datetime1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AE7AAB8-69B3-4966-804C-332E370F35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41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EF96-7E74-435F-8634-4F1F066E65B7}" type="datetime1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AE7AAB8-69B3-4966-804C-332E370F35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26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3ABA-6623-4357-8B8E-E9E8F2900822}" type="datetime1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AE7AAB8-69B3-4966-804C-332E370F3554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5371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2317-3C77-4587-9519-C2ABEC233BB9}" type="datetime1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AE7AAB8-69B3-4966-804C-332E370F35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75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F159-2039-40CE-8E96-7828ED50E151}" type="datetime1">
              <a:rPr lang="ru-RU" smtClean="0"/>
              <a:t>21.11.2018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609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3275-2D71-4509-B588-2DF73EF9E15D}" type="datetime1">
              <a:rPr lang="ru-RU" smtClean="0"/>
              <a:t>21.11.2018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992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548C-8FC0-4B99-B7E8-06BB29AA2A5C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133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9A000EB-8D94-42AA-B519-4993F1D7E7D8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AE7AAB8-69B3-4966-804C-332E370F35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00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28A9-ED6A-4CD2-8B6C-A3659D9AE211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04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DE79-027B-4476-B3AA-3C4B9012B8BC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AE7AAB8-69B3-4966-804C-332E370F35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83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3833-FABB-4D0D-A63E-4B029F502FE4}" type="datetime1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0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9227-491C-419F-974B-607F085F12F5}" type="datetime1">
              <a:rPr lang="ru-RU" smtClean="0"/>
              <a:t>21.11.2018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76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5091-B803-4395-9869-7F1F28D2781F}" type="datetime1">
              <a:rPr lang="ru-RU" smtClean="0"/>
              <a:t>21.11.2018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02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0CAC-0F69-4A6B-8E84-4C49584820D9}" type="datetime1">
              <a:rPr lang="ru-RU" smtClean="0"/>
              <a:t>21.11.2018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78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5C18-DCDB-4CAB-B0F9-D4A599FD0A20}" type="datetime1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63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9DE0-25E2-4FD3-BBDE-66A433119B77}" type="datetime1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46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91FC-7C19-4135-9A83-D794250218BF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AAB8-69B3-4966-804C-332E370F35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62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r>
              <a:rPr lang="ru-RU" dirty="0" smtClean="0"/>
              <a:t>«</a:t>
            </a:r>
            <a:r>
              <a:rPr lang="en-US" dirty="0" smtClean="0"/>
              <a:t>Stroke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Shamakov</a:t>
            </a:r>
            <a:r>
              <a:rPr lang="en-US" dirty="0" smtClean="0"/>
              <a:t> Viktor</a:t>
            </a:r>
          </a:p>
        </p:txBody>
      </p:sp>
    </p:spTree>
    <p:extLst>
      <p:ext uri="{BB962C8B-B14F-4D97-AF65-F5344CB8AC3E}">
        <p14:creationId xmlns:p14="http://schemas.microsoft.com/office/powerpoint/2010/main" val="34976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</a:t>
            </a:r>
            <a:r>
              <a:rPr lang="en-US" dirty="0"/>
              <a:t>5</a:t>
            </a:r>
            <a:r>
              <a:rPr lang="en-US" dirty="0" smtClean="0"/>
              <a:t>.</a:t>
            </a:r>
            <a:r>
              <a:rPr lang="ru-RU" dirty="0" smtClean="0"/>
              <a:t> Подготовка данных. </a:t>
            </a:r>
            <a:r>
              <a:rPr lang="en-US" dirty="0"/>
              <a:t>Ever married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10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060777" y="2937375"/>
            <a:ext cx="2668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Yes  —  13503</a:t>
            </a:r>
          </a:p>
          <a:p>
            <a:r>
              <a:rPr lang="en-US" sz="2800" dirty="0" smtClean="0"/>
              <a:t>No   —  7325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060777" y="4507787"/>
            <a:ext cx="2668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 —  13503</a:t>
            </a:r>
          </a:p>
          <a:p>
            <a:r>
              <a:rPr lang="en-US" sz="2800" dirty="0" smtClean="0"/>
              <a:t>0  —  7325</a:t>
            </a:r>
            <a:endParaRPr lang="ru-RU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2291877"/>
            <a:ext cx="6048025" cy="400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9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</a:t>
            </a:r>
            <a:r>
              <a:rPr lang="en-US" dirty="0" smtClean="0"/>
              <a:t>6.</a:t>
            </a:r>
            <a:r>
              <a:rPr lang="ru-RU" dirty="0" smtClean="0"/>
              <a:t> Подготовка данных. </a:t>
            </a:r>
            <a:r>
              <a:rPr lang="en-US" dirty="0" smtClean="0"/>
              <a:t>Work type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11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430932"/>
            <a:ext cx="4966832" cy="398870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731440" y="3301901"/>
            <a:ext cx="39980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Private</a:t>
            </a:r>
            <a:r>
              <a:rPr lang="ru-RU" sz="2800" dirty="0"/>
              <a:t>          </a:t>
            </a:r>
            <a:r>
              <a:rPr lang="ru-RU" sz="2800" dirty="0" smtClean="0"/>
              <a:t>	11931</a:t>
            </a:r>
            <a:endParaRPr lang="ru-RU" sz="2800" dirty="0"/>
          </a:p>
          <a:p>
            <a:r>
              <a:rPr lang="ru-RU" sz="2800" dirty="0" err="1"/>
              <a:t>Self-employed</a:t>
            </a:r>
            <a:r>
              <a:rPr lang="ru-RU" sz="2800" dirty="0"/>
              <a:t>     3229</a:t>
            </a:r>
          </a:p>
          <a:p>
            <a:r>
              <a:rPr lang="ru-RU" sz="2800" dirty="0" err="1"/>
              <a:t>children</a:t>
            </a:r>
            <a:r>
              <a:rPr lang="ru-RU" sz="2800" dirty="0"/>
              <a:t>          </a:t>
            </a:r>
            <a:r>
              <a:rPr lang="ru-RU" sz="2800" dirty="0" smtClean="0"/>
              <a:t>	2957</a:t>
            </a:r>
            <a:endParaRPr lang="ru-RU" sz="2800" dirty="0"/>
          </a:p>
          <a:p>
            <a:r>
              <a:rPr lang="ru-RU" sz="2800" dirty="0" err="1"/>
              <a:t>Govt_job</a:t>
            </a:r>
            <a:r>
              <a:rPr lang="ru-RU" sz="2800" dirty="0"/>
              <a:t>         </a:t>
            </a:r>
            <a:r>
              <a:rPr lang="ru-RU" sz="2800" dirty="0" smtClean="0"/>
              <a:t>	2632</a:t>
            </a:r>
            <a:endParaRPr lang="ru-RU" sz="2800" dirty="0"/>
          </a:p>
          <a:p>
            <a:r>
              <a:rPr lang="ru-RU" sz="2800" dirty="0" err="1"/>
              <a:t>Never_worked</a:t>
            </a:r>
            <a:r>
              <a:rPr lang="ru-RU" sz="2800" dirty="0"/>
              <a:t>     </a:t>
            </a:r>
            <a:r>
              <a:rPr lang="ru-RU" sz="2800" dirty="0" smtClean="0"/>
              <a:t>79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175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</a:t>
            </a:r>
            <a:r>
              <a:rPr lang="ru-RU" dirty="0"/>
              <a:t>7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 smtClean="0"/>
              <a:t>Подготовка данных. </a:t>
            </a:r>
            <a:r>
              <a:rPr lang="en-US" dirty="0"/>
              <a:t>Residence type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12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731440" y="2697691"/>
            <a:ext cx="3998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Urban    10423</a:t>
            </a:r>
          </a:p>
          <a:p>
            <a:r>
              <a:rPr lang="en-US" sz="2800" dirty="0"/>
              <a:t>Rural    </a:t>
            </a:r>
            <a:r>
              <a:rPr lang="ru-RU" sz="2800" dirty="0" smtClean="0"/>
              <a:t> </a:t>
            </a:r>
            <a:r>
              <a:rPr lang="en-US" sz="2800" dirty="0" smtClean="0"/>
              <a:t>10405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697691"/>
            <a:ext cx="4966832" cy="345518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731440" y="4242163"/>
            <a:ext cx="39980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Заменяем на 0 и 1</a:t>
            </a:r>
          </a:p>
          <a:p>
            <a:r>
              <a:rPr lang="ru-RU" sz="2800" dirty="0" smtClean="0"/>
              <a:t>1</a:t>
            </a:r>
            <a:r>
              <a:rPr lang="en-US" sz="2800" dirty="0" smtClean="0"/>
              <a:t>    </a:t>
            </a:r>
            <a:r>
              <a:rPr lang="en-US" sz="2800" dirty="0"/>
              <a:t>10423</a:t>
            </a:r>
          </a:p>
          <a:p>
            <a:r>
              <a:rPr lang="ru-RU" sz="2800" dirty="0" smtClean="0"/>
              <a:t>0</a:t>
            </a:r>
            <a:r>
              <a:rPr lang="en-US" sz="2800" dirty="0" smtClean="0"/>
              <a:t>    </a:t>
            </a:r>
            <a:r>
              <a:rPr lang="ru-RU" sz="2800" dirty="0" smtClean="0"/>
              <a:t> </a:t>
            </a:r>
            <a:r>
              <a:rPr lang="en-US" sz="2800" dirty="0" smtClean="0"/>
              <a:t>10405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288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</a:t>
            </a:r>
            <a:r>
              <a:rPr lang="ru-RU" dirty="0" smtClean="0"/>
              <a:t>8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 smtClean="0"/>
              <a:t>Подготовка данных. 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/>
              <a:t>glucose level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13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516974" y="3302161"/>
            <a:ext cx="53666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Outliers </a:t>
            </a:r>
            <a:r>
              <a:rPr lang="ru-RU" sz="2800" dirty="0" smtClean="0"/>
              <a:t>пока оставляем без изменений</a:t>
            </a:r>
          </a:p>
          <a:p>
            <a:r>
              <a:rPr lang="ru-RU" sz="2800" dirty="0" smtClean="0"/>
              <a:t>Пропусков нет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010"/>
            <a:ext cx="6046953" cy="404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</a:t>
            </a:r>
            <a:r>
              <a:rPr lang="ru-RU" dirty="0"/>
              <a:t>9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 smtClean="0"/>
              <a:t>Подготовка данных. </a:t>
            </a:r>
            <a:r>
              <a:rPr lang="en-US" dirty="0" smtClean="0"/>
              <a:t>BMI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14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080246" y="3285333"/>
            <a:ext cx="53666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Outliers </a:t>
            </a:r>
            <a:r>
              <a:rPr lang="ru-RU" sz="2800" dirty="0" smtClean="0"/>
              <a:t>пока оставляем без изменений</a:t>
            </a:r>
          </a:p>
          <a:p>
            <a:r>
              <a:rPr lang="ru-RU" sz="2800" dirty="0" smtClean="0"/>
              <a:t>Пропуски заполним средним значением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7" y="2592710"/>
            <a:ext cx="4801694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</a:t>
            </a:r>
            <a:r>
              <a:rPr lang="ru-RU" dirty="0"/>
              <a:t>9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 smtClean="0"/>
              <a:t>Подготовка данных. </a:t>
            </a:r>
            <a:r>
              <a:rPr lang="en-US" dirty="0" smtClean="0"/>
              <a:t>BMI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15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080246" y="3285333"/>
            <a:ext cx="53666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Outliers </a:t>
            </a:r>
            <a:r>
              <a:rPr lang="ru-RU" sz="2800" dirty="0" smtClean="0"/>
              <a:t>пока оставляем без изменений</a:t>
            </a:r>
          </a:p>
          <a:p>
            <a:r>
              <a:rPr lang="ru-RU" sz="2800" dirty="0" smtClean="0"/>
              <a:t>Пропуски заполним средним значением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7" y="2592710"/>
            <a:ext cx="4801694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2.10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 smtClean="0"/>
              <a:t>Подготовка данных. </a:t>
            </a:r>
            <a:r>
              <a:rPr lang="en-US" dirty="0" smtClean="0"/>
              <a:t>Smoking status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16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939898" y="3394515"/>
            <a:ext cx="53666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6369 пропусков — заполняем модой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00124"/>
            <a:ext cx="4877911" cy="414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2.10</a:t>
            </a:r>
            <a:r>
              <a:rPr lang="en-US" sz="2800" dirty="0" smtClean="0"/>
              <a:t>.</a:t>
            </a:r>
            <a:r>
              <a:rPr lang="ru-RU" sz="2800" dirty="0" smtClean="0"/>
              <a:t> </a:t>
            </a:r>
            <a:r>
              <a:rPr lang="ru-RU" sz="2800" dirty="0" smtClean="0"/>
              <a:t>Подготовка данных. </a:t>
            </a:r>
            <a:r>
              <a:rPr lang="en-US" sz="2800" dirty="0" smtClean="0"/>
              <a:t>Stroke – </a:t>
            </a:r>
            <a:r>
              <a:rPr lang="ru-RU" sz="2800" dirty="0" smtClean="0"/>
              <a:t>целевая функция</a:t>
            </a: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17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939898" y="3702572"/>
            <a:ext cx="53666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Классы сильно </a:t>
            </a:r>
            <a:r>
              <a:rPr lang="ru-RU" sz="2800" dirty="0" err="1" smtClean="0"/>
              <a:t>несбалансированы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604467"/>
            <a:ext cx="4966832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2.11</a:t>
            </a:r>
            <a:r>
              <a:rPr lang="en-US" sz="2800" dirty="0" smtClean="0"/>
              <a:t>.</a:t>
            </a:r>
            <a:r>
              <a:rPr lang="ru-RU" sz="2800" dirty="0" smtClean="0"/>
              <a:t> </a:t>
            </a:r>
            <a:r>
              <a:rPr lang="ru-RU" sz="2800" dirty="0" smtClean="0"/>
              <a:t>Подготовка данных. </a:t>
            </a:r>
            <a:r>
              <a:rPr lang="ru-RU" sz="2800" dirty="0" smtClean="0"/>
              <a:t>Корреляционная матрица</a:t>
            </a: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18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43" y="2217001"/>
            <a:ext cx="5096016" cy="444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4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2.12</a:t>
            </a:r>
            <a:r>
              <a:rPr lang="en-US" sz="2800" dirty="0" smtClean="0"/>
              <a:t>.</a:t>
            </a:r>
            <a:r>
              <a:rPr lang="ru-RU" sz="2800" dirty="0" smtClean="0"/>
              <a:t> </a:t>
            </a:r>
            <a:r>
              <a:rPr lang="ru-RU" sz="2800" dirty="0" smtClean="0"/>
              <a:t>Подготовка данных. </a:t>
            </a:r>
            <a:r>
              <a:rPr lang="ru-RU" sz="2800" dirty="0" smtClean="0"/>
              <a:t>Выбранные признаки</a:t>
            </a: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19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714996" y="4897232"/>
            <a:ext cx="5979785" cy="156966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/>
              <a:t>gender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age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hypertension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heart_disease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Residence_type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avg_glucose_level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bmi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5112" t="46566" r="42910" b="29542"/>
          <a:stretch/>
        </p:blipFill>
        <p:spPr>
          <a:xfrm>
            <a:off x="1798865" y="2115771"/>
            <a:ext cx="7812048" cy="249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Знакомимся с данными. Признаки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81" t="44803" r="16873" b="32526"/>
          <a:stretch/>
        </p:blipFill>
        <p:spPr>
          <a:xfrm>
            <a:off x="-1" y="1965277"/>
            <a:ext cx="12192001" cy="233180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Shape of data train (20832, 12) Shape of data test (5208, 12)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60549" y="4524443"/>
            <a:ext cx="11667594" cy="2122732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err="1"/>
              <a:t>id</a:t>
            </a:r>
            <a:r>
              <a:rPr lang="ru-RU" sz="1400" dirty="0"/>
              <a:t> - идентификатор пациента в наборе данных;</a:t>
            </a:r>
          </a:p>
          <a:p>
            <a:r>
              <a:rPr lang="ru-RU" sz="1400" dirty="0" err="1"/>
              <a:t>gender</a:t>
            </a:r>
            <a:r>
              <a:rPr lang="ru-RU" sz="1400" dirty="0"/>
              <a:t> - пол пациента;</a:t>
            </a:r>
          </a:p>
          <a:p>
            <a:r>
              <a:rPr lang="ru-RU" sz="1400" dirty="0" err="1"/>
              <a:t>age</a:t>
            </a:r>
            <a:r>
              <a:rPr lang="ru-RU" sz="1400" dirty="0"/>
              <a:t> - возраст пациента;</a:t>
            </a:r>
          </a:p>
          <a:p>
            <a:r>
              <a:rPr lang="ru-RU" sz="1400" dirty="0" err="1"/>
              <a:t>hypertension</a:t>
            </a:r>
            <a:r>
              <a:rPr lang="ru-RU" sz="1400" dirty="0"/>
              <a:t> - страдает ли пациент от гипертонии;</a:t>
            </a:r>
          </a:p>
          <a:p>
            <a:r>
              <a:rPr lang="ru-RU" sz="1400" dirty="0" err="1"/>
              <a:t>heart_disease</a:t>
            </a:r>
            <a:r>
              <a:rPr lang="ru-RU" sz="1400" dirty="0"/>
              <a:t> - страдает ли пациент от болезней сердца;</a:t>
            </a:r>
          </a:p>
          <a:p>
            <a:r>
              <a:rPr lang="ru-RU" sz="1400" dirty="0" err="1"/>
              <a:t>ever_married</a:t>
            </a:r>
            <a:r>
              <a:rPr lang="ru-RU" sz="1400" dirty="0"/>
              <a:t> - был ли пациент когда-либо женат</a:t>
            </a:r>
            <a:r>
              <a:rPr lang="ru-RU" sz="1400" dirty="0" smtClean="0"/>
              <a:t>;</a:t>
            </a:r>
          </a:p>
          <a:p>
            <a:r>
              <a:rPr lang="ru-RU" sz="1400" dirty="0" err="1"/>
              <a:t>work_type</a:t>
            </a:r>
            <a:r>
              <a:rPr lang="ru-RU" sz="1400" dirty="0"/>
              <a:t> - вид занятости;</a:t>
            </a:r>
          </a:p>
          <a:p>
            <a:r>
              <a:rPr lang="ru-RU" sz="1400" dirty="0" err="1"/>
              <a:t>Residence_type</a:t>
            </a:r>
            <a:r>
              <a:rPr lang="ru-RU" sz="1400" dirty="0"/>
              <a:t> - является ли пациент городским или сельским жителем;</a:t>
            </a:r>
          </a:p>
          <a:p>
            <a:r>
              <a:rPr lang="ru-RU" sz="1400" dirty="0" err="1"/>
              <a:t>avg_glucose_level</a:t>
            </a:r>
            <a:r>
              <a:rPr lang="ru-RU" sz="1400" dirty="0"/>
              <a:t> - средний уровень сахара в крови, который измерялся после еды;</a:t>
            </a:r>
          </a:p>
          <a:p>
            <a:r>
              <a:rPr lang="ru-RU" sz="1400" dirty="0" err="1"/>
              <a:t>bmi</a:t>
            </a:r>
            <a:r>
              <a:rPr lang="ru-RU" sz="1400" dirty="0"/>
              <a:t> - индекс массы тела;</a:t>
            </a:r>
          </a:p>
          <a:p>
            <a:r>
              <a:rPr lang="ru-RU" sz="1400" dirty="0" err="1"/>
              <a:t>smoking_status</a:t>
            </a:r>
            <a:r>
              <a:rPr lang="ru-RU" sz="1400" dirty="0"/>
              <a:t> - курит ли пациент;</a:t>
            </a:r>
          </a:p>
          <a:p>
            <a:r>
              <a:rPr lang="ru-RU" sz="1400" dirty="0" err="1"/>
              <a:t>stroke</a:t>
            </a:r>
            <a:r>
              <a:rPr lang="ru-RU" sz="1400" dirty="0"/>
              <a:t> - столбец правильных ответов: возникал ли у пациента инсульт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6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Обучение. Метод опорных векторов</a:t>
            </a: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20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096000" y="2643833"/>
            <a:ext cx="2648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err="1"/>
              <a:t>Recall</a:t>
            </a:r>
            <a:r>
              <a:rPr lang="ru-RU" sz="2800" dirty="0"/>
              <a:t>: 0.76596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292459"/>
            <a:ext cx="5106330" cy="417790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096000" y="3435676"/>
            <a:ext cx="46334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kernel</a:t>
            </a:r>
            <a:r>
              <a:rPr lang="ru-RU" sz="2400" dirty="0"/>
              <a:t>=</a:t>
            </a:r>
            <a:r>
              <a:rPr lang="ru-RU" sz="2400" dirty="0" smtClean="0"/>
              <a:t>'</a:t>
            </a:r>
            <a:r>
              <a:rPr lang="ru-RU" sz="2400" dirty="0" err="1" smtClean="0"/>
              <a:t>linear</a:t>
            </a:r>
            <a:r>
              <a:rPr lang="ru-RU" sz="2400" dirty="0" smtClean="0"/>
              <a:t>‘</a:t>
            </a:r>
            <a:endParaRPr lang="en-US" sz="2400" dirty="0" smtClean="0"/>
          </a:p>
          <a:p>
            <a:r>
              <a:rPr lang="ru-RU" sz="2400" dirty="0" smtClean="0"/>
              <a:t>C=1.0</a:t>
            </a:r>
            <a:endParaRPr lang="en-US" sz="2400" dirty="0" smtClean="0"/>
          </a:p>
          <a:p>
            <a:r>
              <a:rPr lang="ru-RU" sz="2400" dirty="0" err="1" smtClean="0"/>
              <a:t>random_state</a:t>
            </a:r>
            <a:r>
              <a:rPr lang="ru-RU" sz="2400" dirty="0" smtClean="0"/>
              <a:t>=228</a:t>
            </a:r>
            <a:endParaRPr lang="en-US" sz="2400" dirty="0" smtClean="0"/>
          </a:p>
          <a:p>
            <a:r>
              <a:rPr lang="en-US" sz="2400" dirty="0"/>
              <a:t>c</a:t>
            </a:r>
            <a:r>
              <a:rPr lang="ru-RU" sz="2400" dirty="0" err="1" smtClean="0"/>
              <a:t>lass_weight</a:t>
            </a:r>
            <a:r>
              <a:rPr lang="ru-RU" sz="2400" dirty="0"/>
              <a:t>='</a:t>
            </a:r>
            <a:r>
              <a:rPr lang="ru-RU" sz="2400" dirty="0" err="1"/>
              <a:t>balanced</a:t>
            </a:r>
            <a:r>
              <a:rPr lang="ru-RU" sz="24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1537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Обучение. Деревья решений</a:t>
            </a: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21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692758" y="3080561"/>
            <a:ext cx="2648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err="1"/>
              <a:t>Recall</a:t>
            </a:r>
            <a:r>
              <a:rPr lang="ru-RU" sz="2800" dirty="0"/>
              <a:t>: 0.90426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15038"/>
            <a:ext cx="5611297" cy="459106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692758" y="4140492"/>
            <a:ext cx="47577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criterion=</a:t>
            </a:r>
            <a:r>
              <a:rPr lang="en-US" sz="2800" dirty="0" smtClean="0"/>
              <a:t>'entropy‘</a:t>
            </a:r>
          </a:p>
          <a:p>
            <a:r>
              <a:rPr lang="en-US" sz="2800" dirty="0" err="1" smtClean="0"/>
              <a:t>max_depth</a:t>
            </a:r>
            <a:r>
              <a:rPr lang="en-US" sz="2800" dirty="0" smtClean="0"/>
              <a:t>=1</a:t>
            </a:r>
          </a:p>
          <a:p>
            <a:r>
              <a:rPr lang="en-US" sz="2800" dirty="0" err="1" smtClean="0"/>
              <a:t>random_state</a:t>
            </a:r>
            <a:r>
              <a:rPr lang="en-US" sz="2800" dirty="0" smtClean="0"/>
              <a:t>=228</a:t>
            </a:r>
          </a:p>
          <a:p>
            <a:r>
              <a:rPr lang="en-US" sz="2800" dirty="0" err="1" smtClean="0"/>
              <a:t>class_weight</a:t>
            </a:r>
            <a:r>
              <a:rPr lang="en-US" sz="2800" dirty="0"/>
              <a:t>='balanced'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053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Обучение. Случайный лес</a:t>
            </a: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22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604572" y="2684777"/>
            <a:ext cx="2648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err="1"/>
              <a:t>Recall</a:t>
            </a:r>
            <a:r>
              <a:rPr lang="ru-RU" sz="2800" dirty="0"/>
              <a:t>: 0.92553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56630"/>
            <a:ext cx="5543058" cy="453522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622246" y="3471752"/>
            <a:ext cx="5261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n_estimators</a:t>
            </a:r>
            <a:r>
              <a:rPr lang="en-US" sz="2400" dirty="0" smtClean="0"/>
              <a:t>=2</a:t>
            </a:r>
          </a:p>
          <a:p>
            <a:r>
              <a:rPr lang="en-US" sz="2400" dirty="0" smtClean="0"/>
              <a:t>criterion</a:t>
            </a:r>
            <a:r>
              <a:rPr lang="en-US" sz="2400" dirty="0"/>
              <a:t>=</a:t>
            </a:r>
            <a:r>
              <a:rPr lang="en-US" sz="2400" dirty="0" smtClean="0"/>
              <a:t>'entropy‘</a:t>
            </a:r>
          </a:p>
          <a:p>
            <a:r>
              <a:rPr lang="en-US" sz="2400" dirty="0" err="1" smtClean="0"/>
              <a:t>max_depth</a:t>
            </a:r>
            <a:r>
              <a:rPr lang="en-US" sz="2400" dirty="0" smtClean="0"/>
              <a:t>=2</a:t>
            </a:r>
          </a:p>
          <a:p>
            <a:r>
              <a:rPr lang="en-US" sz="2400" dirty="0" err="1" smtClean="0"/>
              <a:t>random_state</a:t>
            </a:r>
            <a:r>
              <a:rPr lang="en-US" sz="2400" dirty="0" smtClean="0"/>
              <a:t>=228</a:t>
            </a:r>
          </a:p>
          <a:p>
            <a:r>
              <a:rPr lang="en-US" sz="2400" dirty="0" smtClean="0"/>
              <a:t>bootstrap=True</a:t>
            </a:r>
          </a:p>
          <a:p>
            <a:r>
              <a:rPr lang="en-US" sz="2400" dirty="0" err="1" smtClean="0"/>
              <a:t>class_weight</a:t>
            </a:r>
            <a:r>
              <a:rPr lang="en-US" sz="2400" dirty="0"/>
              <a:t>='</a:t>
            </a:r>
            <a:r>
              <a:rPr lang="en-US" sz="2400" dirty="0" err="1"/>
              <a:t>balanced_subsample</a:t>
            </a:r>
            <a:r>
              <a:rPr lang="en-US" sz="2400" dirty="0"/>
              <a:t>'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179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Обучение со</a:t>
            </a:r>
            <a:r>
              <a:rPr lang="en-US" sz="2400" dirty="0"/>
              <a:t> </a:t>
            </a:r>
            <a:r>
              <a:rPr lang="en-US" sz="2400" dirty="0" err="1"/>
              <a:t>StandardScaler</a:t>
            </a: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23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80320" y="2411821"/>
            <a:ext cx="96138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Random Forest </a:t>
            </a:r>
            <a:r>
              <a:rPr lang="en-US" sz="2800" dirty="0"/>
              <a:t>- Recall: 0.90426</a:t>
            </a:r>
            <a:endParaRPr lang="en-US" sz="2800" dirty="0" smtClean="0"/>
          </a:p>
          <a:p>
            <a:r>
              <a:rPr lang="en-US" sz="2800" dirty="0"/>
              <a:t>Decision Tree - Recall: </a:t>
            </a:r>
            <a:r>
              <a:rPr lang="en-US" sz="2800" dirty="0" smtClean="0"/>
              <a:t>0.90426</a:t>
            </a:r>
          </a:p>
          <a:p>
            <a:r>
              <a:rPr lang="en-US" sz="2800" dirty="0" err="1" smtClean="0"/>
              <a:t>Adaboost</a:t>
            </a:r>
            <a:r>
              <a:rPr lang="en-US" sz="2800" dirty="0"/>
              <a:t> - </a:t>
            </a:r>
            <a:r>
              <a:rPr lang="en-US" sz="2800" dirty="0" smtClean="0"/>
              <a:t>Recall</a:t>
            </a:r>
            <a:r>
              <a:rPr lang="en-US" sz="2800" dirty="0"/>
              <a:t>: </a:t>
            </a:r>
            <a:r>
              <a:rPr lang="en-US" sz="2800" dirty="0" smtClean="0"/>
              <a:t>0.00000</a:t>
            </a:r>
            <a:endParaRPr lang="ru-RU" sz="2800" dirty="0" smtClean="0"/>
          </a:p>
          <a:p>
            <a:r>
              <a:rPr lang="en-US" sz="2800" dirty="0" smtClean="0"/>
              <a:t>SVM </a:t>
            </a:r>
            <a:r>
              <a:rPr lang="en-US" sz="2800" dirty="0"/>
              <a:t>- Recall: </a:t>
            </a:r>
            <a:r>
              <a:rPr lang="en-US" sz="2800" dirty="0" smtClean="0"/>
              <a:t>0.73404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58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Обучение с отобранными признаками</a:t>
            </a: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24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487251" y="2411821"/>
            <a:ext cx="65393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1) age — 0.427157</a:t>
            </a:r>
          </a:p>
          <a:p>
            <a:r>
              <a:rPr lang="en-US" sz="2400" dirty="0"/>
              <a:t>2) hypertension — 0.243948</a:t>
            </a:r>
          </a:p>
          <a:p>
            <a:r>
              <a:rPr lang="en-US" sz="2400" dirty="0"/>
              <a:t>3) </a:t>
            </a:r>
            <a:r>
              <a:rPr lang="en-US" sz="2400" dirty="0" err="1"/>
              <a:t>heart_disease</a:t>
            </a:r>
            <a:r>
              <a:rPr lang="en-US" sz="2400" dirty="0"/>
              <a:t> — 0.203331</a:t>
            </a:r>
          </a:p>
          <a:p>
            <a:r>
              <a:rPr lang="en-US" sz="2400" dirty="0"/>
              <a:t>4) </a:t>
            </a:r>
            <a:r>
              <a:rPr lang="en-US" sz="2400" dirty="0" err="1"/>
              <a:t>Residence_type</a:t>
            </a:r>
            <a:r>
              <a:rPr lang="en-US" sz="2400" dirty="0"/>
              <a:t> — 0.026868</a:t>
            </a:r>
          </a:p>
          <a:p>
            <a:r>
              <a:rPr lang="en-US" sz="2400" dirty="0"/>
              <a:t>5) </a:t>
            </a:r>
            <a:r>
              <a:rPr lang="en-US" sz="2400" dirty="0" err="1"/>
              <a:t>avg_glucose_level</a:t>
            </a:r>
            <a:r>
              <a:rPr lang="en-US" sz="2400" dirty="0"/>
              <a:t> — 0.025795</a:t>
            </a:r>
          </a:p>
          <a:p>
            <a:r>
              <a:rPr lang="en-US" sz="2400" dirty="0"/>
              <a:t>6) </a:t>
            </a:r>
            <a:r>
              <a:rPr lang="en-US" sz="2400" dirty="0" err="1"/>
              <a:t>bmi</a:t>
            </a:r>
            <a:r>
              <a:rPr lang="en-US" sz="2400" dirty="0"/>
              <a:t> — 0.019852</a:t>
            </a:r>
          </a:p>
          <a:p>
            <a:r>
              <a:rPr lang="en-US" sz="2400" dirty="0"/>
              <a:t>7) </a:t>
            </a:r>
            <a:r>
              <a:rPr lang="en-US" sz="2400" dirty="0" err="1"/>
              <a:t>smoking_status_formerly</a:t>
            </a:r>
            <a:r>
              <a:rPr lang="en-US" sz="2400" dirty="0"/>
              <a:t>  — 0.019518</a:t>
            </a:r>
          </a:p>
          <a:p>
            <a:r>
              <a:rPr lang="en-US" sz="2400" dirty="0"/>
              <a:t>8) </a:t>
            </a:r>
            <a:r>
              <a:rPr lang="en-US" sz="2400" dirty="0" err="1"/>
              <a:t>smoking_status_never</a:t>
            </a:r>
            <a:r>
              <a:rPr lang="en-US" sz="2400" dirty="0"/>
              <a:t> smoked — 0.014110</a:t>
            </a:r>
          </a:p>
          <a:p>
            <a:r>
              <a:rPr lang="en-US" sz="2400" dirty="0"/>
              <a:t>9) </a:t>
            </a:r>
            <a:r>
              <a:rPr lang="en-US" sz="2400" dirty="0" err="1"/>
              <a:t>smoking_status_smokes</a:t>
            </a:r>
            <a:r>
              <a:rPr lang="en-US" sz="2400" dirty="0"/>
              <a:t> — 0.010410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5559" t="42384" r="65971" b="35317"/>
          <a:stretch/>
        </p:blipFill>
        <p:spPr>
          <a:xfrm>
            <a:off x="680321" y="2561946"/>
            <a:ext cx="4609940" cy="312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3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Обучение с отобранными признаками</a:t>
            </a: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25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80321" y="2411821"/>
            <a:ext cx="6539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Random </a:t>
            </a:r>
            <a:r>
              <a:rPr lang="en-US" sz="2400" dirty="0"/>
              <a:t>Forest - Recall: 0.90426</a:t>
            </a:r>
          </a:p>
          <a:p>
            <a:r>
              <a:rPr lang="en-US" sz="2400" dirty="0"/>
              <a:t>Decision Tree - Recall: 0.90426</a:t>
            </a:r>
          </a:p>
          <a:p>
            <a:r>
              <a:rPr lang="en-US" sz="2400" dirty="0" smtClean="0"/>
              <a:t>SVM </a:t>
            </a:r>
            <a:r>
              <a:rPr lang="en-US" sz="2400" dirty="0"/>
              <a:t>- Recall: </a:t>
            </a:r>
            <a:r>
              <a:rPr lang="en-US" sz="2400" dirty="0" smtClean="0"/>
              <a:t>0.7</a:t>
            </a:r>
            <a:r>
              <a:rPr lang="ru-RU" sz="2400" smtClean="0"/>
              <a:t>5</a:t>
            </a:r>
            <a:r>
              <a:rPr lang="en-US" sz="2400" smtClean="0"/>
              <a:t>404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57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80319" y="4943627"/>
            <a:ext cx="9613862" cy="588535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2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Знакомимся с данными.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5365637" cy="158003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Размер данных:</a:t>
            </a:r>
          </a:p>
          <a:p>
            <a:pPr marL="0" indent="0">
              <a:buNone/>
            </a:pPr>
            <a:r>
              <a:rPr lang="en-US" dirty="0" smtClean="0"/>
              <a:t>Shape </a:t>
            </a:r>
            <a:r>
              <a:rPr lang="en-US" dirty="0"/>
              <a:t>of data train (20832, 12)</a:t>
            </a:r>
          </a:p>
          <a:p>
            <a:pPr marL="0" indent="0">
              <a:buNone/>
            </a:pPr>
            <a:r>
              <a:rPr lang="en-US" dirty="0"/>
              <a:t>Shape of data test (5208, 12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3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674711" y="2336873"/>
            <a:ext cx="42298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Типы данных:</a:t>
            </a:r>
          </a:p>
          <a:p>
            <a:r>
              <a:rPr lang="ru-RU" dirty="0" err="1" smtClean="0"/>
              <a:t>id</a:t>
            </a:r>
            <a:r>
              <a:rPr lang="ru-RU" dirty="0" smtClean="0"/>
              <a:t>                     		int64</a:t>
            </a:r>
          </a:p>
          <a:p>
            <a:r>
              <a:rPr lang="ru-RU" dirty="0" err="1" smtClean="0"/>
              <a:t>gender</a:t>
            </a:r>
            <a:r>
              <a:rPr lang="ru-RU" dirty="0" smtClean="0"/>
              <a:t>                		</a:t>
            </a:r>
            <a:r>
              <a:rPr lang="ru-RU" dirty="0" err="1" smtClean="0"/>
              <a:t>object</a:t>
            </a:r>
            <a:endParaRPr lang="ru-RU" dirty="0" smtClean="0"/>
          </a:p>
          <a:p>
            <a:r>
              <a:rPr lang="ru-RU" dirty="0" err="1" smtClean="0"/>
              <a:t>age</a:t>
            </a:r>
            <a:r>
              <a:rPr lang="ru-RU" dirty="0" smtClean="0"/>
              <a:t>                  		float64</a:t>
            </a:r>
          </a:p>
          <a:p>
            <a:r>
              <a:rPr lang="ru-RU" dirty="0" err="1" smtClean="0"/>
              <a:t>hypertension</a:t>
            </a:r>
            <a:r>
              <a:rPr lang="ru-RU" dirty="0" smtClean="0"/>
              <a:t>        	int64</a:t>
            </a:r>
          </a:p>
          <a:p>
            <a:r>
              <a:rPr lang="ru-RU" dirty="0" err="1" smtClean="0"/>
              <a:t>heart_disease</a:t>
            </a:r>
            <a:r>
              <a:rPr lang="ru-RU" dirty="0" smtClean="0"/>
              <a:t>       	int64</a:t>
            </a:r>
          </a:p>
          <a:p>
            <a:r>
              <a:rPr lang="ru-RU" dirty="0" err="1" smtClean="0"/>
              <a:t>ever_married</a:t>
            </a:r>
            <a:r>
              <a:rPr lang="ru-RU" dirty="0" smtClean="0"/>
              <a:t>        	</a:t>
            </a:r>
            <a:r>
              <a:rPr lang="ru-RU" dirty="0" err="1" smtClean="0"/>
              <a:t>object</a:t>
            </a:r>
            <a:endParaRPr lang="ru-RU" dirty="0" smtClean="0"/>
          </a:p>
          <a:p>
            <a:r>
              <a:rPr lang="ru-RU" dirty="0" err="1" smtClean="0"/>
              <a:t>work_type</a:t>
            </a:r>
            <a:r>
              <a:rPr lang="ru-RU" dirty="0" smtClean="0"/>
              <a:t>            	</a:t>
            </a:r>
            <a:r>
              <a:rPr lang="ru-RU" dirty="0" err="1" smtClean="0"/>
              <a:t>object</a:t>
            </a:r>
            <a:endParaRPr lang="ru-RU" dirty="0" smtClean="0"/>
          </a:p>
          <a:p>
            <a:r>
              <a:rPr lang="ru-RU" dirty="0" err="1" smtClean="0"/>
              <a:t>Residence_type</a:t>
            </a:r>
            <a:r>
              <a:rPr lang="ru-RU" dirty="0" smtClean="0"/>
              <a:t>    	</a:t>
            </a:r>
            <a:r>
              <a:rPr lang="ru-RU" dirty="0" err="1" smtClean="0"/>
              <a:t>object</a:t>
            </a:r>
            <a:endParaRPr lang="ru-RU" dirty="0" smtClean="0"/>
          </a:p>
          <a:p>
            <a:r>
              <a:rPr lang="ru-RU" dirty="0" err="1" smtClean="0"/>
              <a:t>avg_glucose_level</a:t>
            </a:r>
            <a:r>
              <a:rPr lang="ru-RU" dirty="0" smtClean="0"/>
              <a:t>    	float64</a:t>
            </a:r>
          </a:p>
          <a:p>
            <a:r>
              <a:rPr lang="ru-RU" dirty="0" err="1" smtClean="0"/>
              <a:t>bmi</a:t>
            </a:r>
            <a:r>
              <a:rPr lang="ru-RU" dirty="0" smtClean="0"/>
              <a:t>                  		float64</a:t>
            </a:r>
          </a:p>
          <a:p>
            <a:r>
              <a:rPr lang="ru-RU" dirty="0" err="1" smtClean="0"/>
              <a:t>smoking_status</a:t>
            </a:r>
            <a:r>
              <a:rPr lang="ru-RU" dirty="0" smtClean="0"/>
              <a:t>        	</a:t>
            </a:r>
            <a:r>
              <a:rPr lang="ru-RU" dirty="0" err="1" smtClean="0"/>
              <a:t>object</a:t>
            </a:r>
            <a:endParaRPr lang="ru-RU" dirty="0" smtClean="0"/>
          </a:p>
          <a:p>
            <a:r>
              <a:rPr lang="ru-RU" dirty="0" err="1" smtClean="0"/>
              <a:t>stroke</a:t>
            </a:r>
            <a:r>
              <a:rPr lang="ru-RU" dirty="0" smtClean="0"/>
              <a:t>                 		int64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80320" y="4450158"/>
            <a:ext cx="5365637" cy="158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Пропуски:</a:t>
            </a:r>
          </a:p>
          <a:p>
            <a:pPr marL="0" indent="0">
              <a:buNone/>
            </a:pPr>
            <a:r>
              <a:rPr lang="en-US" dirty="0" err="1"/>
              <a:t>bmi</a:t>
            </a:r>
            <a:r>
              <a:rPr lang="en-US" dirty="0"/>
              <a:t>                  </a:t>
            </a:r>
            <a:r>
              <a:rPr lang="ru-RU" dirty="0" smtClean="0"/>
              <a:t>	</a:t>
            </a:r>
            <a:r>
              <a:rPr lang="en-US" dirty="0" smtClean="0"/>
              <a:t> </a:t>
            </a:r>
            <a:r>
              <a:rPr lang="en-US" dirty="0"/>
              <a:t>681</a:t>
            </a:r>
          </a:p>
          <a:p>
            <a:pPr marL="0" indent="0">
              <a:buNone/>
            </a:pPr>
            <a:r>
              <a:rPr lang="en-US" dirty="0" err="1"/>
              <a:t>smoking_status</a:t>
            </a:r>
            <a:r>
              <a:rPr lang="en-US" dirty="0"/>
              <a:t>       </a:t>
            </a:r>
            <a:r>
              <a:rPr lang="ru-RU" dirty="0" smtClean="0"/>
              <a:t> </a:t>
            </a:r>
            <a:r>
              <a:rPr lang="en-US" dirty="0" smtClean="0"/>
              <a:t>6369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2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1. Знакомимся с данными. Описательные статистики</a:t>
            </a:r>
            <a:endParaRPr lang="ru-RU" sz="2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4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6007" t="38402" r="44366" b="29343"/>
          <a:stretch/>
        </p:blipFill>
        <p:spPr>
          <a:xfrm>
            <a:off x="2019867" y="2565778"/>
            <a:ext cx="7847463" cy="359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</a:t>
            </a:r>
            <a:r>
              <a:rPr lang="en-US" dirty="0" smtClean="0"/>
              <a:t>1.</a:t>
            </a:r>
            <a:r>
              <a:rPr lang="ru-RU" dirty="0" smtClean="0"/>
              <a:t> Подготовка данных. </a:t>
            </a:r>
            <a:r>
              <a:rPr lang="en-US" dirty="0" smtClean="0"/>
              <a:t>Gender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5</a:t>
            </a:fld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961096"/>
            <a:ext cx="6905767" cy="49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7246182" y="2312242"/>
            <a:ext cx="34832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Female</a:t>
            </a:r>
            <a:r>
              <a:rPr lang="ru-RU" dirty="0" smtClean="0"/>
              <a:t>   12314</a:t>
            </a:r>
          </a:p>
          <a:p>
            <a:r>
              <a:rPr lang="ru-RU" dirty="0" err="1" smtClean="0"/>
              <a:t>Male</a:t>
            </a:r>
            <a:r>
              <a:rPr lang="ru-RU" dirty="0" smtClean="0"/>
              <a:t>      </a:t>
            </a:r>
            <a:r>
              <a:rPr lang="en-US" dirty="0" smtClean="0"/>
              <a:t>	</a:t>
            </a:r>
            <a:r>
              <a:rPr lang="ru-RU" dirty="0" smtClean="0"/>
              <a:t> 8514</a:t>
            </a:r>
          </a:p>
          <a:p>
            <a:r>
              <a:rPr lang="ru-RU" dirty="0" err="1" smtClean="0"/>
              <a:t>Other</a:t>
            </a:r>
            <a:r>
              <a:rPr lang="ru-RU" dirty="0" smtClean="0"/>
              <a:t>     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492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</a:t>
            </a:r>
            <a:r>
              <a:rPr lang="en-US" dirty="0" smtClean="0"/>
              <a:t>1.</a:t>
            </a:r>
            <a:r>
              <a:rPr lang="ru-RU" dirty="0" smtClean="0"/>
              <a:t> Подготовка данных. </a:t>
            </a:r>
            <a:r>
              <a:rPr lang="en-US" dirty="0" smtClean="0"/>
              <a:t>Gender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6007" t="44375" r="14142" b="29741"/>
          <a:stretch/>
        </p:blipFill>
        <p:spPr>
          <a:xfrm>
            <a:off x="0" y="1978923"/>
            <a:ext cx="12184723" cy="253848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80321" y="4864374"/>
            <a:ext cx="10049134" cy="120032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400" dirty="0" smtClean="0"/>
              <a:t>Other - </a:t>
            </a:r>
            <a:r>
              <a:rPr lang="ru-RU" sz="2400" dirty="0" smtClean="0"/>
              <a:t>удаляем</a:t>
            </a:r>
          </a:p>
          <a:p>
            <a:r>
              <a:rPr lang="en-US" sz="2400" dirty="0" smtClean="0"/>
              <a:t>Male </a:t>
            </a:r>
            <a:r>
              <a:rPr lang="ru-RU" sz="2400" dirty="0" smtClean="0"/>
              <a:t>меняем на 1</a:t>
            </a:r>
          </a:p>
          <a:p>
            <a:r>
              <a:rPr lang="en-US" sz="2400" dirty="0" smtClean="0"/>
              <a:t>Female </a:t>
            </a:r>
            <a:r>
              <a:rPr lang="ru-RU" sz="2400" dirty="0" smtClean="0"/>
              <a:t>меняем на 0</a:t>
            </a:r>
          </a:p>
          <a:p>
            <a:r>
              <a:rPr lang="ru-RU" sz="2400" dirty="0" smtClean="0"/>
              <a:t>0  —  12314</a:t>
            </a:r>
          </a:p>
          <a:p>
            <a:r>
              <a:rPr lang="ru-RU" sz="2400" dirty="0" smtClean="0"/>
              <a:t>1  —  8514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4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</a:t>
            </a:r>
            <a:r>
              <a:rPr lang="en-US" dirty="0" smtClean="0"/>
              <a:t>2.</a:t>
            </a:r>
            <a:r>
              <a:rPr lang="ru-RU" dirty="0" smtClean="0"/>
              <a:t> Подготовка данных. </a:t>
            </a:r>
            <a:r>
              <a:rPr lang="en-US" dirty="0" smtClean="0"/>
              <a:t>Age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" y="2291882"/>
            <a:ext cx="5490035" cy="37190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958" y="2291883"/>
            <a:ext cx="5837648" cy="371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4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</a:t>
            </a:r>
            <a:r>
              <a:rPr lang="en-US" dirty="0"/>
              <a:t>3</a:t>
            </a:r>
            <a:r>
              <a:rPr lang="en-US" dirty="0" smtClean="0"/>
              <a:t>.</a:t>
            </a:r>
            <a:r>
              <a:rPr lang="ru-RU" dirty="0" smtClean="0"/>
              <a:t> Подготовка данных. </a:t>
            </a:r>
            <a:r>
              <a:rPr lang="en-US" dirty="0"/>
              <a:t>Hypertension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291879"/>
            <a:ext cx="5863510" cy="3719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0777" y="3674354"/>
            <a:ext cx="2668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0  </a:t>
            </a:r>
            <a:r>
              <a:rPr lang="en-US" sz="2800" dirty="0"/>
              <a:t>—</a:t>
            </a:r>
            <a:r>
              <a:rPr lang="ru-RU" sz="2800" dirty="0" smtClean="0"/>
              <a:t>  </a:t>
            </a:r>
            <a:r>
              <a:rPr lang="en-US" sz="2800" dirty="0" smtClean="0"/>
              <a:t> </a:t>
            </a:r>
            <a:r>
              <a:rPr lang="ru-RU" sz="2800" dirty="0" smtClean="0"/>
              <a:t>12314</a:t>
            </a:r>
          </a:p>
          <a:p>
            <a:r>
              <a:rPr lang="ru-RU" sz="2800" dirty="0" smtClean="0"/>
              <a:t>1   </a:t>
            </a:r>
            <a:r>
              <a:rPr lang="en-US" sz="2800" dirty="0" smtClean="0"/>
              <a:t>— </a:t>
            </a:r>
            <a:r>
              <a:rPr lang="ru-RU" sz="2800" dirty="0" smtClean="0"/>
              <a:t> 8514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619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</a:t>
            </a:r>
            <a:r>
              <a:rPr lang="en-US" dirty="0" smtClean="0"/>
              <a:t>4.</a:t>
            </a:r>
            <a:r>
              <a:rPr lang="ru-RU" dirty="0" smtClean="0"/>
              <a:t> Подготовка данных. </a:t>
            </a:r>
            <a:r>
              <a:rPr lang="en-US" dirty="0"/>
              <a:t>Heart </a:t>
            </a:r>
            <a:r>
              <a:rPr lang="en-US" dirty="0" smtClean="0"/>
              <a:t>Disease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AB8-69B3-4966-804C-332E370F3554}" type="slidenum">
              <a:rPr lang="ru-RU" smtClean="0"/>
              <a:t>9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060777" y="3674354"/>
            <a:ext cx="2668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0  </a:t>
            </a:r>
            <a:r>
              <a:rPr lang="en-US" sz="2800" dirty="0" smtClean="0"/>
              <a:t>—</a:t>
            </a:r>
            <a:r>
              <a:rPr lang="ru-RU" sz="2800" dirty="0" smtClean="0"/>
              <a:t>  19799</a:t>
            </a:r>
          </a:p>
          <a:p>
            <a:r>
              <a:rPr lang="ru-RU" sz="2800" dirty="0" smtClean="0"/>
              <a:t>1  </a:t>
            </a:r>
            <a:r>
              <a:rPr lang="en-US" sz="2800" dirty="0" smtClean="0"/>
              <a:t>—</a:t>
            </a:r>
            <a:r>
              <a:rPr lang="ru-RU" sz="2800" dirty="0" smtClean="0"/>
              <a:t>  1029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291878"/>
            <a:ext cx="5940248" cy="37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1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112</TotalTime>
  <Words>559</Words>
  <Application>Microsoft Office PowerPoint</Application>
  <PresentationFormat>Широкоэкранный</PresentationFormat>
  <Paragraphs>159</Paragraphs>
  <Slides>26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Trebuchet MS</vt:lpstr>
      <vt:lpstr>Берлин</vt:lpstr>
      <vt:lpstr>Dataset «Stroke»</vt:lpstr>
      <vt:lpstr>1. Знакомимся с данными. Признаки</vt:lpstr>
      <vt:lpstr>1. Знакомимся с данными. Информация</vt:lpstr>
      <vt:lpstr>1. Знакомимся с данными. Описательные статистики</vt:lpstr>
      <vt:lpstr>2.1. Подготовка данных. Gender</vt:lpstr>
      <vt:lpstr>2.1. Подготовка данных. Gender</vt:lpstr>
      <vt:lpstr>2.2. Подготовка данных. Age</vt:lpstr>
      <vt:lpstr>2.3. Подготовка данных. Hypertension</vt:lpstr>
      <vt:lpstr>2.4. Подготовка данных. Heart Disease</vt:lpstr>
      <vt:lpstr>2.5. Подготовка данных. Ever married</vt:lpstr>
      <vt:lpstr>2.6. Подготовка данных. Work type</vt:lpstr>
      <vt:lpstr>2.7. Подготовка данных. Residence type</vt:lpstr>
      <vt:lpstr>2.8. Подготовка данных. Avg glucose level</vt:lpstr>
      <vt:lpstr>2.9. Подготовка данных. BMI</vt:lpstr>
      <vt:lpstr>2.9. Подготовка данных. BMI</vt:lpstr>
      <vt:lpstr>2.10. Подготовка данных. Smoking status</vt:lpstr>
      <vt:lpstr>2.10. Подготовка данных. Stroke – целевая функция</vt:lpstr>
      <vt:lpstr>2.11. Подготовка данных. Корреляционная матрица</vt:lpstr>
      <vt:lpstr>2.12. Подготовка данных. Выбранные признаки</vt:lpstr>
      <vt:lpstr>Обучение. Метод опорных векторов</vt:lpstr>
      <vt:lpstr>Обучение. Деревья решений</vt:lpstr>
      <vt:lpstr>Обучение. Случайный лес</vt:lpstr>
      <vt:lpstr>Обучение со StandardScaler</vt:lpstr>
      <vt:lpstr>Обучение с отобранными признаками</vt:lpstr>
      <vt:lpstr>Обучение с отобранными признаками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«Stroke»</dc:title>
  <dc:creator>Виктор</dc:creator>
  <cp:lastModifiedBy>Виктор</cp:lastModifiedBy>
  <cp:revision>12</cp:revision>
  <dcterms:created xsi:type="dcterms:W3CDTF">2018-11-21T04:14:58Z</dcterms:created>
  <dcterms:modified xsi:type="dcterms:W3CDTF">2018-11-21T10:38:23Z</dcterms:modified>
</cp:coreProperties>
</file>