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9" r:id="rId5"/>
    <p:sldId id="270" r:id="rId6"/>
    <p:sldId id="271" r:id="rId7"/>
    <p:sldId id="277" r:id="rId8"/>
    <p:sldId id="272" r:id="rId9"/>
    <p:sldId id="274" r:id="rId10"/>
    <p:sldId id="273" r:id="rId11"/>
    <p:sldId id="259" r:id="rId12"/>
    <p:sldId id="265" r:id="rId13"/>
    <p:sldId id="278" r:id="rId14"/>
    <p:sldId id="261" r:id="rId15"/>
    <p:sldId id="262" r:id="rId16"/>
    <p:sldId id="264" r:id="rId17"/>
    <p:sldId id="279"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63" r:id="rId31"/>
    <p:sldId id="268" r:id="rId32"/>
    <p:sldId id="266" r:id="rId33"/>
    <p:sldId id="267" r:id="rId34"/>
    <p:sldId id="280"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04728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5957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5425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58339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31938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08963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21216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1172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20080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78918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13408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FC479-F0E8-42DC-BB73-6E9DB9636FC7}" type="datetimeFigureOut">
              <a:rPr lang="zh-TW" altLang="en-US" smtClean="0"/>
              <a:t>2020/6/13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0581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From Embedding To Language Model</a:t>
            </a:r>
            <a:endParaRPr lang="zh-TW" altLang="en-US" dirty="0"/>
          </a:p>
        </p:txBody>
      </p:sp>
      <p:sp>
        <p:nvSpPr>
          <p:cNvPr id="3" name="副標題 2"/>
          <p:cNvSpPr>
            <a:spLocks noGrp="1"/>
          </p:cNvSpPr>
          <p:nvPr>
            <p:ph type="subTitle" idx="1"/>
          </p:nvPr>
        </p:nvSpPr>
        <p:spPr/>
        <p:txBody>
          <a:bodyPr/>
          <a:lstStyle/>
          <a:p>
            <a:endParaRPr lang="en-US" altLang="zh-TW" dirty="0" smtClean="0"/>
          </a:p>
          <a:p>
            <a:r>
              <a:rPr lang="en-US" altLang="zh-TW" dirty="0" err="1" smtClean="0"/>
              <a:t>Ching</a:t>
            </a:r>
            <a:r>
              <a:rPr lang="en-US" altLang="zh-TW" dirty="0" smtClean="0"/>
              <a:t> </a:t>
            </a:r>
            <a:r>
              <a:rPr lang="en-US" altLang="zh-TW" dirty="0" smtClean="0"/>
              <a:t>Yen Lan</a:t>
            </a:r>
          </a:p>
          <a:p>
            <a:endParaRPr lang="en-US" altLang="zh-TW" dirty="0" smtClean="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190" y="2872520"/>
            <a:ext cx="3143250" cy="3838575"/>
          </a:xfrm>
          <a:prstGeom prst="rect">
            <a:avLst/>
          </a:prstGeom>
        </p:spPr>
      </p:pic>
    </p:spTree>
    <p:extLst>
      <p:ext uri="{BB962C8B-B14F-4D97-AF65-F5344CB8AC3E}">
        <p14:creationId xmlns:p14="http://schemas.microsoft.com/office/powerpoint/2010/main" val="189519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a:t>
            </a:r>
            <a:r>
              <a:rPr lang="zh-TW" altLang="en-US" dirty="0" smtClean="0">
                <a:latin typeface="微軟正黑體" panose="020B0604030504040204" pitchFamily="34" charset="-120"/>
                <a:ea typeface="微軟正黑體" panose="020B0604030504040204" pitchFamily="34" charset="-120"/>
              </a:rPr>
              <a:t>數值</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字詞前後關係</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fontScale="92500" lnSpcReduction="10000"/>
          </a:bodyPr>
          <a:lstStyle/>
          <a:p>
            <a:r>
              <a:rPr lang="en-US" altLang="zh-TW" sz="3000" dirty="0"/>
              <a:t>Distributed Representation</a:t>
            </a:r>
          </a:p>
          <a:p>
            <a:pPr marL="0" indent="0">
              <a:buNone/>
            </a:pPr>
            <a:r>
              <a:rPr lang="zh-TW" altLang="en-US" sz="2400" dirty="0">
                <a:latin typeface="微軟正黑體" panose="020B0604030504040204" pitchFamily="34" charset="-120"/>
                <a:ea typeface="微軟正黑體" panose="020B0604030504040204" pitchFamily="34" charset="-120"/>
              </a:rPr>
              <a:t>首先我們來看一下下面這段話                    </a:t>
            </a:r>
            <a:endParaRPr lang="en-US" altLang="zh-TW" sz="2400" dirty="0">
              <a:latin typeface="微軟正黑體" panose="020B0604030504040204" pitchFamily="34" charset="-120"/>
              <a:ea typeface="微軟正黑體" panose="020B0604030504040204" pitchFamily="34" charset="-120"/>
            </a:endParaRPr>
          </a:p>
          <a:p>
            <a:pPr marL="0" indent="0">
              <a:buNone/>
            </a:pPr>
            <a:r>
              <a:rPr lang="en-US" altLang="zh-TW" sz="2400" i="1" dirty="0">
                <a:latin typeface="微軟正黑體" panose="020B0604030504040204" pitchFamily="34" charset="-120"/>
                <a:ea typeface="微軟正黑體" panose="020B0604030504040204" pitchFamily="34" charset="-120"/>
              </a:rPr>
              <a:t>The dog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cat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bark.</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meows.</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bird fly.</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bird sleep.</a:t>
            </a:r>
          </a:p>
          <a:p>
            <a:pPr marL="0" indent="0">
              <a:buNone/>
            </a:pPr>
            <a:r>
              <a:rPr lang="zh-TW" altLang="en-US" sz="2200" dirty="0">
                <a:latin typeface="微軟正黑體" panose="020B0604030504040204" pitchFamily="34" charset="-120"/>
                <a:ea typeface="微軟正黑體" panose="020B0604030504040204" pitchFamily="34" charset="-120"/>
              </a:rPr>
              <a:t>若我們將這些字按照每一句跟其他字共同</a:t>
            </a:r>
            <a:endParaRPr lang="en-US" altLang="zh-TW" sz="2200" dirty="0">
              <a:latin typeface="微軟正黑體" panose="020B0604030504040204" pitchFamily="34" charset="-120"/>
              <a:ea typeface="微軟正黑體" panose="020B0604030504040204" pitchFamily="34" charset="-120"/>
            </a:endParaRPr>
          </a:p>
          <a:p>
            <a:pPr marL="0" indent="0">
              <a:buNone/>
            </a:pPr>
            <a:r>
              <a:rPr lang="zh-TW" altLang="en-US" sz="2200" dirty="0">
                <a:latin typeface="微軟正黑體" panose="020B0604030504040204" pitchFamily="34" charset="-120"/>
                <a:ea typeface="微軟正黑體" panose="020B0604030504040204" pitchFamily="34" charset="-120"/>
              </a:rPr>
              <a:t>出現的關係以矩陣來呈現，就會像右圖一樣</a:t>
            </a: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pic>
        <p:nvPicPr>
          <p:cNvPr id="4" name="內容版面配置區 3">
            <a:extLst>
              <a:ext uri="{FF2B5EF4-FFF2-40B4-BE49-F238E27FC236}">
                <a16:creationId xmlns:a16="http://schemas.microsoft.com/office/drawing/2014/main" id="{11C88258-BFFC-4265-B396-98862D8D2318}"/>
              </a:ext>
            </a:extLst>
          </p:cNvPr>
          <p:cNvPicPr>
            <a:picLocks noChangeAspect="1"/>
          </p:cNvPicPr>
          <p:nvPr/>
        </p:nvPicPr>
        <p:blipFill>
          <a:blip r:embed="rId2"/>
          <a:stretch>
            <a:fillRect/>
          </a:stretch>
        </p:blipFill>
        <p:spPr>
          <a:xfrm>
            <a:off x="5284933" y="1690688"/>
            <a:ext cx="6729417" cy="2809215"/>
          </a:xfrm>
          <a:prstGeom prst="rect">
            <a:avLst/>
          </a:prstGeom>
        </p:spPr>
      </p:pic>
    </p:spTree>
    <p:extLst>
      <p:ext uri="{BB962C8B-B14F-4D97-AF65-F5344CB8AC3E}">
        <p14:creationId xmlns:p14="http://schemas.microsoft.com/office/powerpoint/2010/main" val="429081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TF-</a:t>
            </a:r>
            <a:r>
              <a:rPr lang="en-US" altLang="zh-TW" dirty="0" err="1"/>
              <a:t>I</a:t>
            </a:r>
            <a:r>
              <a:rPr lang="en-US" altLang="zh-TW" dirty="0" err="1" smtClean="0"/>
              <a:t>df</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TF-</a:t>
            </a:r>
            <a:r>
              <a:rPr lang="en-US" altLang="zh-TW" dirty="0" err="1" smtClean="0">
                <a:latin typeface="微軟正黑體" panose="020B0604030504040204" pitchFamily="34" charset="-120"/>
                <a:ea typeface="微軟正黑體" panose="020B0604030504040204" pitchFamily="34" charset="-120"/>
              </a:rPr>
              <a:t>Idf</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公式為 詞頻 </a:t>
            </a:r>
            <a:r>
              <a:rPr lang="zh-TW" altLang="en-US"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跨文件頻率</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意義為挑選出真正能夠代表該篇文章的詞彙</a:t>
            </a:r>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例如我今天想找到一群人中的有錢人</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我可以透過什麼指標呢？</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pic>
        <p:nvPicPr>
          <p:cNvPr id="2052" name="Picture 4" descr="https://miro.medium.com/max/1250/1*vWWmJlDykVRkjg9c38Vb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284" y="4520979"/>
            <a:ext cx="7171348" cy="215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6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use one hot or </a:t>
            </a:r>
            <a:r>
              <a:rPr lang="en-US" altLang="zh-TW" dirty="0" err="1" smtClean="0"/>
              <a:t>tf-idf</a:t>
            </a:r>
            <a:r>
              <a:rPr lang="en-US" altLang="zh-TW" dirty="0" smtClean="0"/>
              <a:t> encode?</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以將文章轉為向量來說</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One hot</a:t>
            </a:r>
            <a:r>
              <a:rPr lang="zh-TW" altLang="en-US" dirty="0" smtClean="0">
                <a:latin typeface="微軟正黑體" panose="020B0604030504040204" pitchFamily="34" charset="-120"/>
                <a:ea typeface="微軟正黑體" panose="020B0604030504040204" pitchFamily="34" charset="-120"/>
              </a:rPr>
              <a:t>將文章中出現的詞數量，轉換為向量代表文章意義</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TF-IDF</a:t>
            </a:r>
            <a:r>
              <a:rPr lang="zh-TW" altLang="en-US" dirty="0" smtClean="0">
                <a:latin typeface="微軟正黑體" panose="020B0604030504040204" pitchFamily="34" charset="-120"/>
                <a:ea typeface="微軟正黑體" panose="020B0604030504040204" pitchFamily="34" charset="-120"/>
              </a:rPr>
              <a:t>藉由考量全局的詞特性表現出詞在該文章中的意義</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想</a:t>
            </a:r>
            <a:r>
              <a:rPr lang="zh-TW" altLang="en-US" dirty="0">
                <a:latin typeface="微軟正黑體" panose="020B0604030504040204" pitchFamily="34" charset="-120"/>
                <a:ea typeface="微軟正黑體" panose="020B0604030504040204" pitchFamily="34" charset="-120"/>
              </a:rPr>
              <a:t>想看這兩者雖然做法不同，</a:t>
            </a:r>
            <a:r>
              <a:rPr lang="zh-TW" altLang="en-US" dirty="0" smtClean="0">
                <a:latin typeface="微軟正黑體" panose="020B0604030504040204" pitchFamily="34" charset="-120"/>
                <a:ea typeface="微軟正黑體" panose="020B0604030504040204" pitchFamily="34" charset="-120"/>
              </a:rPr>
              <a:t>但同樣代表</a:t>
            </a:r>
            <a:r>
              <a:rPr lang="zh-TW" altLang="en-US" dirty="0">
                <a:latin typeface="微軟正黑體" panose="020B0604030504040204" pitchFamily="34" charset="-120"/>
                <a:ea typeface="微軟正黑體" panose="020B0604030504040204" pitchFamily="34" charset="-120"/>
              </a:rPr>
              <a:t>著什麼意思</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而為什麼這種作法會有些問題呢？</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marL="457200" lvl="1" indent="0">
              <a:buNone/>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99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en-US" altLang="zh-TW" dirty="0"/>
              <a:t>Word Embedding - Word2Vec</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Word Vectors</a:t>
            </a:r>
          </a:p>
          <a:p>
            <a:pPr marL="0" indent="0">
              <a:buNone/>
            </a:pPr>
            <a:r>
              <a:rPr lang="zh-TW" altLang="en-US" sz="2400" dirty="0">
                <a:latin typeface="微軟正黑體" panose="020B0604030504040204" pitchFamily="34" charset="-120"/>
                <a:ea typeface="微軟正黑體" panose="020B0604030504040204" pitchFamily="34" charset="-120"/>
              </a:rPr>
              <a:t>詞向量意思是將詞彙給予隨機的向量數值</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透過前後是否出現相同的詞彙，給予他靠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近或是遠離其他詞向量的效果</a:t>
            </a:r>
            <a:endParaRPr lang="en-US" altLang="zh-TW" sz="2400" dirty="0">
              <a:latin typeface="微軟正黑體" panose="020B0604030504040204" pitchFamily="34" charset="-120"/>
              <a:ea typeface="微軟正黑體" panose="020B0604030504040204" pitchFamily="34" charset="-120"/>
            </a:endParaRPr>
          </a:p>
          <a:p>
            <a:pPr marL="0" indent="0">
              <a:buNone/>
            </a:pP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透過大量語料的訓練，最後的詞向量意思</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相同的距離會越近；反之則會距離越遠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sp>
        <p:nvSpPr>
          <p:cNvPr id="27" name="向上箭號 25">
            <a:extLst>
              <a:ext uri="{FF2B5EF4-FFF2-40B4-BE49-F238E27FC236}">
                <a16:creationId xmlns:a16="http://schemas.microsoft.com/office/drawing/2014/main" id="{FA6A5E83-E879-4C7F-9E46-A0431EE4B83E}"/>
              </a:ext>
            </a:extLst>
          </p:cNvPr>
          <p:cNvSpPr/>
          <p:nvPr/>
        </p:nvSpPr>
        <p:spPr>
          <a:xfrm rot="19788455">
            <a:off x="8691547" y="4477447"/>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向上箭號 26">
            <a:extLst>
              <a:ext uri="{FF2B5EF4-FFF2-40B4-BE49-F238E27FC236}">
                <a16:creationId xmlns:a16="http://schemas.microsoft.com/office/drawing/2014/main" id="{B1D5A680-C128-4563-8C36-0156B0CCF828}"/>
              </a:ext>
            </a:extLst>
          </p:cNvPr>
          <p:cNvSpPr/>
          <p:nvPr/>
        </p:nvSpPr>
        <p:spPr>
          <a:xfrm rot="20749188">
            <a:off x="8858346" y="4364842"/>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向上箭號 27">
            <a:extLst>
              <a:ext uri="{FF2B5EF4-FFF2-40B4-BE49-F238E27FC236}">
                <a16:creationId xmlns:a16="http://schemas.microsoft.com/office/drawing/2014/main" id="{6CA3CB44-B207-42CA-AAA4-A89A0BE418E4}"/>
              </a:ext>
            </a:extLst>
          </p:cNvPr>
          <p:cNvSpPr/>
          <p:nvPr/>
        </p:nvSpPr>
        <p:spPr>
          <a:xfrm rot="2549670">
            <a:off x="9496966" y="453765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向上箭號 28">
            <a:extLst>
              <a:ext uri="{FF2B5EF4-FFF2-40B4-BE49-F238E27FC236}">
                <a16:creationId xmlns:a16="http://schemas.microsoft.com/office/drawing/2014/main" id="{43978F9A-6886-4417-B68B-7C155CDC2D1F}"/>
              </a:ext>
            </a:extLst>
          </p:cNvPr>
          <p:cNvSpPr/>
          <p:nvPr/>
        </p:nvSpPr>
        <p:spPr>
          <a:xfrm rot="4573810">
            <a:off x="9774191" y="485922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666FA4F7-4925-45AA-871E-ED0420D9EAAA}"/>
              </a:ext>
            </a:extLst>
          </p:cNvPr>
          <p:cNvSpPr txBox="1"/>
          <p:nvPr/>
        </p:nvSpPr>
        <p:spPr>
          <a:xfrm>
            <a:off x="7739725" y="4201196"/>
            <a:ext cx="646331" cy="369332"/>
          </a:xfrm>
          <a:prstGeom prst="rect">
            <a:avLst/>
          </a:prstGeom>
          <a:noFill/>
        </p:spPr>
        <p:txBody>
          <a:bodyPr wrap="none" rtlCol="0">
            <a:spAutoFit/>
          </a:bodyPr>
          <a:lstStyle/>
          <a:p>
            <a:r>
              <a:rPr lang="zh-TW" altLang="en-US" dirty="0"/>
              <a:t>今天</a:t>
            </a:r>
          </a:p>
        </p:txBody>
      </p:sp>
      <p:sp>
        <p:nvSpPr>
          <p:cNvPr id="32" name="文字方塊 31">
            <a:extLst>
              <a:ext uri="{FF2B5EF4-FFF2-40B4-BE49-F238E27FC236}">
                <a16:creationId xmlns:a16="http://schemas.microsoft.com/office/drawing/2014/main" id="{CE986F86-BBF3-4A8F-8C66-12C90C585A60}"/>
              </a:ext>
            </a:extLst>
          </p:cNvPr>
          <p:cNvSpPr txBox="1"/>
          <p:nvPr/>
        </p:nvSpPr>
        <p:spPr>
          <a:xfrm>
            <a:off x="8863087" y="4078905"/>
            <a:ext cx="646331" cy="369332"/>
          </a:xfrm>
          <a:prstGeom prst="rect">
            <a:avLst/>
          </a:prstGeom>
          <a:noFill/>
        </p:spPr>
        <p:txBody>
          <a:bodyPr wrap="none" rtlCol="0">
            <a:spAutoFit/>
          </a:bodyPr>
          <a:lstStyle/>
          <a:p>
            <a:r>
              <a:rPr lang="zh-TW" altLang="en-US" dirty="0"/>
              <a:t>天氣</a:t>
            </a:r>
          </a:p>
        </p:txBody>
      </p:sp>
      <p:sp>
        <p:nvSpPr>
          <p:cNvPr id="33" name="文字方塊 32">
            <a:extLst>
              <a:ext uri="{FF2B5EF4-FFF2-40B4-BE49-F238E27FC236}">
                <a16:creationId xmlns:a16="http://schemas.microsoft.com/office/drawing/2014/main" id="{C0B52E2E-5E31-47B9-AAF6-5B6913D91F19}"/>
              </a:ext>
            </a:extLst>
          </p:cNvPr>
          <p:cNvSpPr txBox="1"/>
          <p:nvPr/>
        </p:nvSpPr>
        <p:spPr>
          <a:xfrm>
            <a:off x="10153019" y="4288083"/>
            <a:ext cx="646331" cy="369332"/>
          </a:xfrm>
          <a:prstGeom prst="rect">
            <a:avLst/>
          </a:prstGeom>
          <a:noFill/>
        </p:spPr>
        <p:txBody>
          <a:bodyPr wrap="none" rtlCol="0">
            <a:spAutoFit/>
          </a:bodyPr>
          <a:lstStyle/>
          <a:p>
            <a:r>
              <a:rPr lang="zh-TW" altLang="en-US" dirty="0"/>
              <a:t>狗狗</a:t>
            </a:r>
          </a:p>
        </p:txBody>
      </p:sp>
      <p:sp>
        <p:nvSpPr>
          <p:cNvPr id="34" name="文字方塊 33">
            <a:extLst>
              <a:ext uri="{FF2B5EF4-FFF2-40B4-BE49-F238E27FC236}">
                <a16:creationId xmlns:a16="http://schemas.microsoft.com/office/drawing/2014/main" id="{568740BC-2201-4DBC-8480-8AF09AF39231}"/>
              </a:ext>
            </a:extLst>
          </p:cNvPr>
          <p:cNvSpPr txBox="1"/>
          <p:nvPr/>
        </p:nvSpPr>
        <p:spPr>
          <a:xfrm>
            <a:off x="10707469" y="5282080"/>
            <a:ext cx="646331" cy="369332"/>
          </a:xfrm>
          <a:prstGeom prst="rect">
            <a:avLst/>
          </a:prstGeom>
          <a:noFill/>
        </p:spPr>
        <p:txBody>
          <a:bodyPr wrap="none" rtlCol="0">
            <a:spAutoFit/>
          </a:bodyPr>
          <a:lstStyle/>
          <a:p>
            <a:r>
              <a:rPr lang="zh-TW" altLang="en-US" dirty="0"/>
              <a:t>睡覺</a:t>
            </a:r>
          </a:p>
        </p:txBody>
      </p:sp>
      <p:sp>
        <p:nvSpPr>
          <p:cNvPr id="35" name="向上箭號 4">
            <a:extLst>
              <a:ext uri="{FF2B5EF4-FFF2-40B4-BE49-F238E27FC236}">
                <a16:creationId xmlns:a16="http://schemas.microsoft.com/office/drawing/2014/main" id="{23A62BCA-DBFE-487C-905C-70BD7DCD32CE}"/>
              </a:ext>
            </a:extLst>
          </p:cNvPr>
          <p:cNvSpPr/>
          <p:nvPr/>
        </p:nvSpPr>
        <p:spPr>
          <a:xfrm rot="19523845">
            <a:off x="8493489" y="218679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上箭號 5">
            <a:extLst>
              <a:ext uri="{FF2B5EF4-FFF2-40B4-BE49-F238E27FC236}">
                <a16:creationId xmlns:a16="http://schemas.microsoft.com/office/drawing/2014/main" id="{D9EF5466-6C20-47CC-9644-618E58D12C36}"/>
              </a:ext>
            </a:extLst>
          </p:cNvPr>
          <p:cNvSpPr/>
          <p:nvPr/>
        </p:nvSpPr>
        <p:spPr>
          <a:xfrm>
            <a:off x="8965174" y="214286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7" name="向上箭號 6">
            <a:extLst>
              <a:ext uri="{FF2B5EF4-FFF2-40B4-BE49-F238E27FC236}">
                <a16:creationId xmlns:a16="http://schemas.microsoft.com/office/drawing/2014/main" id="{7004A1AF-9FBD-40D0-B014-56F913651C3F}"/>
              </a:ext>
            </a:extLst>
          </p:cNvPr>
          <p:cNvSpPr/>
          <p:nvPr/>
        </p:nvSpPr>
        <p:spPr>
          <a:xfrm rot="2549670">
            <a:off x="9496965" y="228437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向上箭號 7">
            <a:extLst>
              <a:ext uri="{FF2B5EF4-FFF2-40B4-BE49-F238E27FC236}">
                <a16:creationId xmlns:a16="http://schemas.microsoft.com/office/drawing/2014/main" id="{911C1707-CF29-4014-A6C8-E656BBD52805}"/>
              </a:ext>
            </a:extLst>
          </p:cNvPr>
          <p:cNvSpPr/>
          <p:nvPr/>
        </p:nvSpPr>
        <p:spPr>
          <a:xfrm rot="4573810">
            <a:off x="9774190" y="260594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0FEC4592-334A-4A1F-8D24-99AA848954B9}"/>
              </a:ext>
            </a:extLst>
          </p:cNvPr>
          <p:cNvSpPr txBox="1"/>
          <p:nvPr/>
        </p:nvSpPr>
        <p:spPr>
          <a:xfrm>
            <a:off x="7739724" y="1947916"/>
            <a:ext cx="646331" cy="369332"/>
          </a:xfrm>
          <a:prstGeom prst="rect">
            <a:avLst/>
          </a:prstGeom>
          <a:noFill/>
        </p:spPr>
        <p:txBody>
          <a:bodyPr wrap="none" rtlCol="0">
            <a:spAutoFit/>
          </a:bodyPr>
          <a:lstStyle/>
          <a:p>
            <a:r>
              <a:rPr lang="zh-TW" altLang="en-US" dirty="0"/>
              <a:t>今天</a:t>
            </a:r>
          </a:p>
        </p:txBody>
      </p:sp>
      <p:sp>
        <p:nvSpPr>
          <p:cNvPr id="40" name="文字方塊 39">
            <a:extLst>
              <a:ext uri="{FF2B5EF4-FFF2-40B4-BE49-F238E27FC236}">
                <a16:creationId xmlns:a16="http://schemas.microsoft.com/office/drawing/2014/main" id="{177A99FD-5BA2-4EF7-AD2B-7188FD1C3FE9}"/>
              </a:ext>
            </a:extLst>
          </p:cNvPr>
          <p:cNvSpPr txBox="1"/>
          <p:nvPr/>
        </p:nvSpPr>
        <p:spPr>
          <a:xfrm>
            <a:off x="8863086" y="1825625"/>
            <a:ext cx="646331" cy="369332"/>
          </a:xfrm>
          <a:prstGeom prst="rect">
            <a:avLst/>
          </a:prstGeom>
          <a:noFill/>
        </p:spPr>
        <p:txBody>
          <a:bodyPr wrap="none" rtlCol="0">
            <a:spAutoFit/>
          </a:bodyPr>
          <a:lstStyle/>
          <a:p>
            <a:r>
              <a:rPr lang="zh-TW" altLang="en-US" dirty="0"/>
              <a:t>天氣</a:t>
            </a:r>
          </a:p>
        </p:txBody>
      </p:sp>
      <p:sp>
        <p:nvSpPr>
          <p:cNvPr id="41" name="文字方塊 40">
            <a:extLst>
              <a:ext uri="{FF2B5EF4-FFF2-40B4-BE49-F238E27FC236}">
                <a16:creationId xmlns:a16="http://schemas.microsoft.com/office/drawing/2014/main" id="{FB515F6D-B730-44F8-83E7-78E0CA3071BF}"/>
              </a:ext>
            </a:extLst>
          </p:cNvPr>
          <p:cNvSpPr txBox="1"/>
          <p:nvPr/>
        </p:nvSpPr>
        <p:spPr>
          <a:xfrm>
            <a:off x="10153018" y="2034803"/>
            <a:ext cx="646331" cy="369332"/>
          </a:xfrm>
          <a:prstGeom prst="rect">
            <a:avLst/>
          </a:prstGeom>
          <a:noFill/>
        </p:spPr>
        <p:txBody>
          <a:bodyPr wrap="none" rtlCol="0">
            <a:spAutoFit/>
          </a:bodyPr>
          <a:lstStyle/>
          <a:p>
            <a:r>
              <a:rPr lang="zh-TW" altLang="en-US" dirty="0"/>
              <a:t>狗狗</a:t>
            </a:r>
          </a:p>
        </p:txBody>
      </p:sp>
      <p:sp>
        <p:nvSpPr>
          <p:cNvPr id="42" name="文字方塊 41">
            <a:extLst>
              <a:ext uri="{FF2B5EF4-FFF2-40B4-BE49-F238E27FC236}">
                <a16:creationId xmlns:a16="http://schemas.microsoft.com/office/drawing/2014/main" id="{6628B8A0-69F5-458C-A808-344601229C28}"/>
              </a:ext>
            </a:extLst>
          </p:cNvPr>
          <p:cNvSpPr txBox="1"/>
          <p:nvPr/>
        </p:nvSpPr>
        <p:spPr>
          <a:xfrm>
            <a:off x="10707468" y="3028800"/>
            <a:ext cx="646331" cy="369332"/>
          </a:xfrm>
          <a:prstGeom prst="rect">
            <a:avLst/>
          </a:prstGeom>
          <a:noFill/>
        </p:spPr>
        <p:txBody>
          <a:bodyPr wrap="none" rtlCol="0">
            <a:spAutoFit/>
          </a:bodyPr>
          <a:lstStyle/>
          <a:p>
            <a:r>
              <a:rPr lang="zh-TW" altLang="en-US" dirty="0"/>
              <a:t>睡覺</a:t>
            </a:r>
          </a:p>
        </p:txBody>
      </p:sp>
    </p:spTree>
    <p:extLst>
      <p:ext uri="{BB962C8B-B14F-4D97-AF65-F5344CB8AC3E}">
        <p14:creationId xmlns:p14="http://schemas.microsoft.com/office/powerpoint/2010/main" val="398542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GloVe</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概念相同，皆是透過詞彙的共同出現來作為基礎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差異在於，</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是預測為基礎</a:t>
            </a:r>
            <a:r>
              <a:rPr lang="en-US" altLang="zh-TW" dirty="0" smtClean="0">
                <a:latin typeface="微軟正黑體" panose="020B0604030504040204" pitchFamily="34" charset="-120"/>
                <a:ea typeface="微軟正黑體" panose="020B0604030504040204" pitchFamily="34" charset="-120"/>
              </a:rPr>
              <a:t>(Skip Gram </a:t>
            </a:r>
            <a:r>
              <a:rPr lang="zh-TW" altLang="en-US" dirty="0" smtClean="0">
                <a:latin typeface="微軟正黑體" panose="020B0604030504040204" pitchFamily="34" charset="-120"/>
                <a:ea typeface="微軟正黑體" panose="020B0604030504040204" pitchFamily="34" charset="-120"/>
              </a:rPr>
              <a:t>以及 </a:t>
            </a:r>
            <a:r>
              <a:rPr lang="en-US" altLang="zh-TW" dirty="0" smtClean="0">
                <a:latin typeface="微軟正黑體" panose="020B0604030504040204" pitchFamily="34" charset="-120"/>
                <a:ea typeface="微軟正黑體" panose="020B0604030504040204" pitchFamily="34" charset="-120"/>
              </a:rPr>
              <a:t>CBOW)</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Glove</a:t>
            </a:r>
            <a:r>
              <a:rPr lang="zh-TW" altLang="en-US" dirty="0" smtClean="0">
                <a:latin typeface="微軟正黑體" panose="020B0604030504040204" pitchFamily="34" charset="-120"/>
                <a:ea typeface="微軟正黑體" panose="020B0604030504040204" pitchFamily="34" charset="-120"/>
              </a:rPr>
              <a:t>則是以計數為基礎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兩者優缺點？</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7072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FastText</a:t>
            </a:r>
            <a:endParaRPr lang="zh-TW" altLang="en-US" dirty="0"/>
          </a:p>
        </p:txBody>
      </p:sp>
      <p:sp>
        <p:nvSpPr>
          <p:cNvPr id="3" name="內容版面配置區 2"/>
          <p:cNvSpPr>
            <a:spLocks noGrp="1"/>
          </p:cNvSpPr>
          <p:nvPr>
            <p:ph idx="1"/>
          </p:nvPr>
        </p:nvSpPr>
        <p:spPr/>
        <p:txBody>
          <a:bodyPr/>
          <a:lstStyle/>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本質上採取</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CBOW</a:t>
            </a:r>
            <a:r>
              <a:rPr lang="zh-TW" altLang="en-US" dirty="0" smtClean="0">
                <a:latin typeface="微軟正黑體" panose="020B0604030504040204" pitchFamily="34" charset="-120"/>
                <a:ea typeface="微軟正黑體" panose="020B0604030504040204" pitchFamily="34" charset="-120"/>
              </a:rPr>
              <a:t>，差別在於</a:t>
            </a:r>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本質上是運用在文字分類任務，</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只是中間輸出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採用</a:t>
            </a:r>
            <a:r>
              <a:rPr lang="en-US" altLang="zh-TW" dirty="0" err="1" smtClean="0">
                <a:latin typeface="微軟正黑體" panose="020B0604030504040204" pitchFamily="34" charset="-120"/>
                <a:ea typeface="微軟正黑體" panose="020B0604030504040204" pitchFamily="34" charset="-120"/>
              </a:rPr>
              <a:t>Ngram</a:t>
            </a:r>
            <a:r>
              <a:rPr lang="zh-TW" altLang="en-US" dirty="0" smtClean="0">
                <a:latin typeface="微軟正黑體" panose="020B0604030504040204" pitchFamily="34" charset="-120"/>
                <a:ea typeface="微軟正黑體" panose="020B0604030504040204" pitchFamily="34" charset="-120"/>
              </a:rPr>
              <a:t>的特徵，可以解決部分新詞彙與上下詞彙相關聯的問題</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採用分層的</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，提高運算速度</a:t>
            </a:r>
            <a:endParaRPr lang="zh-TW" altLang="en-US" dirty="0">
              <a:latin typeface="微軟正黑體" panose="020B0604030504040204" pitchFamily="34" charset="-120"/>
              <a:ea typeface="微軟正黑體" panose="020B0604030504040204" pitchFamily="34" charset="-120"/>
            </a:endParaRPr>
          </a:p>
        </p:txBody>
      </p:sp>
      <p:pic>
        <p:nvPicPr>
          <p:cNvPr id="3074" name="Picture 2" descr="https://ithelp.ithome.com.tw/upload/images/20181017/20112538k5rsi5uv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431" y="3692769"/>
            <a:ext cx="3877407" cy="306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8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pure word embedding?</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從單純的</a:t>
            </a:r>
            <a:r>
              <a:rPr lang="en-US" altLang="zh-TW" dirty="0" smtClean="0">
                <a:latin typeface="微軟正黑體" panose="020B0604030504040204" pitchFamily="34" charset="-120"/>
                <a:ea typeface="微軟正黑體" panose="020B0604030504040204" pitchFamily="34" charset="-120"/>
              </a:rPr>
              <a:t>One hot Encoding</a:t>
            </a:r>
            <a:r>
              <a:rPr lang="zh-TW" altLang="en-US" dirty="0" smtClean="0">
                <a:latin typeface="微軟正黑體" panose="020B0604030504040204" pitchFamily="34" charset="-120"/>
                <a:ea typeface="微軟正黑體" panose="020B0604030504040204" pitchFamily="34" charset="-120"/>
              </a:rPr>
              <a:t>，僅體現了較淺層的字詞資訊</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到</a:t>
            </a:r>
            <a:r>
              <a:rPr lang="en-US" altLang="zh-TW" dirty="0" smtClean="0">
                <a:latin typeface="微軟正黑體" panose="020B0604030504040204" pitchFamily="34" charset="-120"/>
                <a:ea typeface="微軟正黑體" panose="020B0604030504040204" pitchFamily="34" charset="-120"/>
              </a:rPr>
              <a:t>Word Embedding</a:t>
            </a:r>
            <a:r>
              <a:rPr lang="zh-TW" altLang="en-US" dirty="0" smtClean="0">
                <a:latin typeface="微軟正黑體" panose="020B0604030504040204" pitchFamily="34" charset="-120"/>
                <a:ea typeface="微軟正黑體" panose="020B0604030504040204" pitchFamily="34" charset="-120"/>
              </a:rPr>
              <a:t>，呈現了字詞間相互關係為基礎的特徵</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同一種詞彙，只會根據其訓練的資料，</a:t>
            </a:r>
            <a:r>
              <a:rPr lang="zh-TW" altLang="en-US" dirty="0" smtClean="0">
                <a:latin typeface="微軟正黑體" panose="020B0604030504040204" pitchFamily="34" charset="-120"/>
                <a:ea typeface="微軟正黑體" panose="020B0604030504040204" pitchFamily="34" charset="-120"/>
              </a:rPr>
              <a:t>在空間中得到一個固定的位置</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4267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Neural Network (RNN LSTM)</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透過輸入神經網絡，可以根據不同的詞語組成，得到不同的詞語向量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以往會傾向使用</a:t>
            </a:r>
            <a:r>
              <a:rPr lang="en-US" altLang="zh-TW" dirty="0" smtClean="0">
                <a:latin typeface="微軟正黑體" panose="020B0604030504040204" pitchFamily="34" charset="-120"/>
                <a:ea typeface="微軟正黑體" panose="020B0604030504040204" pitchFamily="34" charset="-120"/>
              </a:rPr>
              <a:t>Pre-train</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或是在</a:t>
            </a:r>
            <a:r>
              <a:rPr lang="en-US" altLang="zh-TW" dirty="0" smtClean="0">
                <a:latin typeface="微軟正黑體" panose="020B0604030504040204" pitchFamily="34" charset="-120"/>
                <a:ea typeface="微軟正黑體" panose="020B0604030504040204" pitchFamily="34" charset="-120"/>
              </a:rPr>
              <a:t>RNN or LSTM</a:t>
            </a:r>
            <a:r>
              <a:rPr lang="zh-TW" altLang="en-US" dirty="0" smtClean="0">
                <a:latin typeface="微軟正黑體" panose="020B0604030504040204" pitchFamily="34" charset="-120"/>
                <a:ea typeface="微軟正黑體" panose="020B0604030504040204" pitchFamily="34" charset="-120"/>
              </a:rPr>
              <a:t>任務過程中訓練的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作為任務的輸入</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Language Model</a:t>
            </a:r>
            <a:r>
              <a:rPr lang="zh-TW" altLang="en-US" dirty="0" smtClean="0">
                <a:latin typeface="微軟正黑體" panose="020B0604030504040204" pitchFamily="34" charset="-120"/>
                <a:ea typeface="微軟正黑體" panose="020B0604030504040204" pitchFamily="34" charset="-120"/>
              </a:rPr>
              <a:t>的概念將訓練過的神經網絡，作為其他任務的輸入，因此可以透過神經網絡的訓練權重，呈現出語言不同語境下的</a:t>
            </a:r>
            <a:r>
              <a:rPr lang="en-US" altLang="zh-TW" dirty="0" smtClean="0">
                <a:latin typeface="微軟正黑體" panose="020B0604030504040204" pitchFamily="34" charset="-120"/>
                <a:ea typeface="微軟正黑體" panose="020B0604030504040204" pitchFamily="34" charset="-120"/>
              </a:rPr>
              <a:t>Feature</a:t>
            </a:r>
          </a:p>
        </p:txBody>
      </p:sp>
    </p:spTree>
    <p:extLst>
      <p:ext uri="{BB962C8B-B14F-4D97-AF65-F5344CB8AC3E}">
        <p14:creationId xmlns:p14="http://schemas.microsoft.com/office/powerpoint/2010/main" val="278674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Neural Network</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Input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資料轉換成陣列式數值資訊 </a:t>
            </a:r>
            <a:r>
              <a:rPr lang="en-US" altLang="zh-TW" dirty="0" smtClean="0">
                <a:latin typeface="微軟正黑體" panose="020B0604030504040204" pitchFamily="34" charset="-120"/>
                <a:ea typeface="微軟正黑體" panose="020B0604030504040204" pitchFamily="34" charset="-120"/>
              </a:rPr>
              <a:t>ex: [[1,2,3],[1,2,3]]</a:t>
            </a: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Hidden</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特徵萃取</a:t>
            </a:r>
            <a:r>
              <a:rPr lang="en-US" altLang="zh-TW" dirty="0" smtClean="0">
                <a:latin typeface="微軟正黑體" panose="020B0604030504040204" pitchFamily="34" charset="-120"/>
                <a:ea typeface="微軟正黑體" panose="020B0604030504040204" pitchFamily="34" charset="-120"/>
              </a:rPr>
              <a:t>(Weights)</a:t>
            </a:r>
            <a:r>
              <a:rPr lang="zh-TW" altLang="en-US" dirty="0" smtClean="0">
                <a:latin typeface="微軟正黑體" panose="020B0604030504040204" pitchFamily="34" charset="-120"/>
                <a:ea typeface="微軟正黑體" panose="020B0604030504040204" pitchFamily="34" charset="-120"/>
              </a:rPr>
              <a:t>以及傳遞資訊</a:t>
            </a:r>
            <a:endParaRPr lang="en-US" altLang="zh-TW"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Output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輸出結果符合預測目標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2050" name="Picture 2" descr="ãNeural Network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850" y="3136137"/>
            <a:ext cx="59436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7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Neural </a:t>
            </a:r>
            <a:r>
              <a:rPr lang="en-US" altLang="zh-TW" b="1" dirty="0" smtClean="0"/>
              <a:t>Network Types</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卷積神經網路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適合用於圖像辨識</a:t>
            </a:r>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a:latin typeface="微軟正黑體" panose="020B0604030504040204" pitchFamily="34" charset="-120"/>
                <a:ea typeface="微軟正黑體" panose="020B0604030504040204" pitchFamily="34" charset="-120"/>
              </a:rPr>
              <a:t>遞歸神經</a:t>
            </a:r>
            <a:r>
              <a:rPr lang="zh-TW" altLang="en-US" dirty="0" smtClean="0">
                <a:latin typeface="微軟正黑體" panose="020B0604030504040204" pitchFamily="34" charset="-120"/>
                <a:ea typeface="微軟正黑體" panose="020B0604030504040204" pitchFamily="34" charset="-120"/>
              </a:rPr>
              <a:t>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適合處理序列式資料</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前後有關係</a:t>
            </a:r>
            <a:r>
              <a:rPr lang="en-US" altLang="zh-TW" dirty="0" smtClean="0">
                <a:latin typeface="微軟正黑體" panose="020B0604030504040204" pitchFamily="34" charset="-120"/>
                <a:ea typeface="微軟正黑體" panose="020B0604030504040204" pitchFamily="34" charset="-120"/>
              </a:rPr>
              <a:t>)</a:t>
            </a:r>
          </a:p>
          <a:p>
            <a:pPr lvl="1"/>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6148" name="Picture 4" descr="ãCNN ç¥ç¶ç¶²çµ¡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14" y="1344811"/>
            <a:ext cx="6534936" cy="265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a:t>
            </a:r>
            <a:endParaRPr lang="zh-TW" altLang="en-US" dirty="0"/>
          </a:p>
        </p:txBody>
      </p:sp>
      <p:sp>
        <p:nvSpPr>
          <p:cNvPr id="3" name="內容版面配置區 2"/>
          <p:cNvSpPr>
            <a:spLocks noGrp="1"/>
          </p:cNvSpPr>
          <p:nvPr>
            <p:ph idx="1"/>
          </p:nvPr>
        </p:nvSpPr>
        <p:spPr>
          <a:xfrm>
            <a:off x="838200" y="1825624"/>
            <a:ext cx="11353800" cy="4812567"/>
          </a:xfrm>
        </p:spPr>
        <p:txBody>
          <a:bodyPr>
            <a:normAutofit lnSpcReduction="10000"/>
          </a:bodyPr>
          <a:lstStyle/>
          <a:p>
            <a:r>
              <a:rPr lang="en-US" altLang="zh-TW" dirty="0" smtClean="0"/>
              <a:t>Basic NLP Introduction</a:t>
            </a:r>
          </a:p>
          <a:p>
            <a:r>
              <a:rPr lang="en-US" altLang="zh-TW" dirty="0" smtClean="0"/>
              <a:t>Word Encoding</a:t>
            </a:r>
          </a:p>
          <a:p>
            <a:pPr lvl="1"/>
            <a:r>
              <a:rPr lang="en-US" altLang="zh-TW" dirty="0" smtClean="0"/>
              <a:t>One hot encoding</a:t>
            </a:r>
          </a:p>
          <a:p>
            <a:pPr lvl="1"/>
            <a:r>
              <a:rPr lang="en-US" altLang="zh-TW" dirty="0" err="1" smtClean="0"/>
              <a:t>Tf-idf</a:t>
            </a:r>
            <a:endParaRPr lang="en-US" altLang="zh-TW" dirty="0" smtClean="0"/>
          </a:p>
          <a:p>
            <a:r>
              <a:rPr lang="en-US" altLang="zh-TW" dirty="0" smtClean="0"/>
              <a:t>Word Embedding</a:t>
            </a:r>
          </a:p>
          <a:p>
            <a:pPr lvl="1"/>
            <a:r>
              <a:rPr lang="en-US" altLang="zh-TW" dirty="0" smtClean="0"/>
              <a:t>Word2Vec</a:t>
            </a:r>
          </a:p>
          <a:p>
            <a:pPr lvl="1"/>
            <a:r>
              <a:rPr lang="en-US" altLang="zh-TW" dirty="0" err="1" smtClean="0"/>
              <a:t>GloVe</a:t>
            </a:r>
            <a:endParaRPr lang="en-US" altLang="zh-TW" dirty="0" smtClean="0"/>
          </a:p>
          <a:p>
            <a:pPr lvl="1"/>
            <a:r>
              <a:rPr lang="en-US" altLang="zh-TW" dirty="0" err="1" smtClean="0"/>
              <a:t>Fasttext</a:t>
            </a:r>
            <a:endParaRPr lang="en-US" altLang="zh-TW" dirty="0"/>
          </a:p>
          <a:p>
            <a:r>
              <a:rPr lang="en-US" altLang="zh-TW" dirty="0" smtClean="0"/>
              <a:t>Language Model</a:t>
            </a:r>
            <a:endParaRPr lang="en-US" altLang="zh-TW" dirty="0"/>
          </a:p>
          <a:p>
            <a:pPr lvl="1"/>
            <a:r>
              <a:rPr lang="en-US" altLang="zh-TW" dirty="0" smtClean="0"/>
              <a:t>Elmo</a:t>
            </a:r>
          </a:p>
          <a:p>
            <a:pPr lvl="1"/>
            <a:r>
              <a:rPr lang="en-US" altLang="zh-TW" dirty="0" smtClean="0"/>
              <a:t>GPT2</a:t>
            </a:r>
          </a:p>
          <a:p>
            <a:pPr lvl="1"/>
            <a:r>
              <a:rPr lang="en-US" altLang="zh-TW" dirty="0" smtClean="0"/>
              <a:t>BERT</a:t>
            </a:r>
            <a:endParaRPr lang="en-US" altLang="zh-TW" dirty="0"/>
          </a:p>
          <a:p>
            <a:pPr lvl="1"/>
            <a:endParaRPr lang="en-US" altLang="zh-TW" dirty="0"/>
          </a:p>
          <a:p>
            <a:pPr marL="457200" lvl="1" indent="0">
              <a:buNone/>
            </a:pPr>
            <a:endParaRPr lang="en-US" altLang="zh-TW" dirty="0" smtClean="0"/>
          </a:p>
        </p:txBody>
      </p:sp>
    </p:spTree>
    <p:extLst>
      <p:ext uri="{BB962C8B-B14F-4D97-AF65-F5344CB8AC3E}">
        <p14:creationId xmlns:p14="http://schemas.microsoft.com/office/powerpoint/2010/main" val="124366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smtClean="0"/>
              <a:t>Neural Network</a:t>
            </a:r>
            <a:r>
              <a:rPr lang="zh-TW" altLang="en-US" sz="7200" b="1" dirty="0" smtClean="0"/>
              <a:t> </a:t>
            </a:r>
            <a:r>
              <a:rPr lang="en-US" altLang="zh-TW" sz="7200" b="1" dirty="0" smtClean="0"/>
              <a:t>&amp;</a:t>
            </a:r>
            <a:r>
              <a:rPr lang="zh-TW" altLang="en-US" sz="7200" b="1" dirty="0" smtClean="0"/>
              <a:t> </a:t>
            </a:r>
            <a:r>
              <a:rPr lang="en-US" altLang="zh-TW" sz="7200" b="1" dirty="0" smtClean="0"/>
              <a:t>NLP</a:t>
            </a:r>
            <a:endParaRPr lang="zh-TW" altLang="en-US" sz="7200" b="1" dirty="0"/>
          </a:p>
        </p:txBody>
      </p:sp>
    </p:spTree>
    <p:extLst>
      <p:ext uri="{BB962C8B-B14F-4D97-AF65-F5344CB8AC3E}">
        <p14:creationId xmlns:p14="http://schemas.microsoft.com/office/powerpoint/2010/main" val="385076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NLP Task &amp;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情緒預測 </a:t>
            </a:r>
            <a:r>
              <a:rPr lang="en-US" altLang="zh-TW" dirty="0" smtClean="0">
                <a:latin typeface="微軟正黑體" panose="020B0604030504040204" pitchFamily="34" charset="-120"/>
                <a:ea typeface="微軟正黑體" panose="020B0604030504040204" pitchFamily="34" charset="-120"/>
              </a:rPr>
              <a:t>Ex:</a:t>
            </a:r>
            <a:r>
              <a:rPr lang="zh-TW" altLang="en-US" dirty="0" smtClean="0">
                <a:latin typeface="微軟正黑體" panose="020B0604030504040204" pitchFamily="34" charset="-120"/>
                <a:ea typeface="微軟正黑體" panose="020B0604030504040204" pitchFamily="34" charset="-120"/>
              </a:rPr>
              <a:t>這個東西超級好吃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正面</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文本分類 </a:t>
            </a:r>
            <a:r>
              <a:rPr lang="en-US" altLang="zh-TW" dirty="0" smtClean="0">
                <a:latin typeface="微軟正黑體" panose="020B0604030504040204" pitchFamily="34" charset="-120"/>
                <a:ea typeface="微軟正黑體" panose="020B0604030504040204" pitchFamily="34" charset="-120"/>
              </a:rPr>
              <a:t>Ex:</a:t>
            </a:r>
            <a:r>
              <a:rPr lang="zh-TW" altLang="en-US" dirty="0">
                <a:latin typeface="微軟正黑體" panose="020B0604030504040204" pitchFamily="34" charset="-120"/>
                <a:ea typeface="微軟正黑體" panose="020B0604030504040204" pitchFamily="34" charset="-120"/>
              </a:rPr>
              <a:t>湯姆漢克向川普說不拒</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密戰</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進</a:t>
            </a:r>
            <a:r>
              <a:rPr lang="zh-TW" altLang="en-US" dirty="0" smtClean="0">
                <a:latin typeface="微軟正黑體" panose="020B0604030504040204" pitchFamily="34" charset="-120"/>
                <a:ea typeface="微軟正黑體" panose="020B0604030504040204" pitchFamily="34" charset="-120"/>
              </a:rPr>
              <a:t>白宮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娛樂</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r>
              <a:rPr lang="en-US" altLang="zh-TW" dirty="0" smtClean="0">
                <a:latin typeface="微軟正黑體" panose="020B0604030504040204" pitchFamily="34" charset="-120"/>
                <a:ea typeface="微軟正黑體" panose="020B0604030504040204" pitchFamily="34" charset="-120"/>
              </a:rPr>
              <a:t>Input : Text</a:t>
            </a: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Output : Label</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0344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Why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文字是前後有關係的序列</a:t>
            </a:r>
            <a:r>
              <a:rPr lang="zh-TW" altLang="en-US" dirty="0" smtClean="0">
                <a:latin typeface="微軟正黑體" panose="020B0604030504040204" pitchFamily="34" charset="-120"/>
                <a:ea typeface="微軟正黑體" panose="020B0604030504040204" pitchFamily="34" charset="-120"/>
              </a:rPr>
              <a:t>資料</a:t>
            </a: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像是我說</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我看見了小明，我們知道看見前面跟後面基本上很高機率是人名</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若使用傳統的方式，直接將</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相加，會損失前後關係的</a:t>
            </a:r>
            <a:r>
              <a:rPr lang="en-US" altLang="zh-TW" dirty="0">
                <a:latin typeface="微軟正黑體" panose="020B0604030504040204" pitchFamily="34" charset="-120"/>
                <a:ea typeface="微軟正黑體" panose="020B0604030504040204" pitchFamily="34" charset="-120"/>
              </a:rPr>
              <a:t>feature</a:t>
            </a: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90385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Input Array</a:t>
            </a:r>
            <a:endParaRPr lang="zh-TW" altLang="en-US" b="1" dirty="0"/>
          </a:p>
        </p:txBody>
      </p:sp>
      <p:sp>
        <p:nvSpPr>
          <p:cNvPr id="3" name="內容版面配置區 2"/>
          <p:cNvSpPr>
            <a:spLocks noGrp="1"/>
          </p:cNvSpPr>
          <p:nvPr>
            <p:ph idx="1"/>
          </p:nvPr>
        </p:nvSpPr>
        <p:spPr>
          <a:xfrm>
            <a:off x="575650" y="1502679"/>
            <a:ext cx="10515600" cy="5103219"/>
          </a:xfrm>
        </p:spPr>
        <p:txBody>
          <a:bodyPr>
            <a:normAutofit fontScale="92500" lnSpcReduction="20000"/>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假設我們今天要做一個情緒的分類器</a:t>
            </a:r>
          </a:p>
          <a:p>
            <a:r>
              <a:rPr lang="zh-TW" altLang="en-US" dirty="0">
                <a:latin typeface="微軟正黑體" panose="020B0604030504040204" pitchFamily="34" charset="-120"/>
                <a:ea typeface="微軟正黑體" panose="020B0604030504040204" pitchFamily="34" charset="-120"/>
              </a:rPr>
              <a:t>首先第一則</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今天天氣很好</a:t>
            </a:r>
          </a:p>
          <a:p>
            <a:r>
              <a:rPr lang="zh-TW" altLang="en-US" dirty="0">
                <a:latin typeface="微軟正黑體" panose="020B0604030504040204" pitchFamily="34" charset="-120"/>
                <a:ea typeface="微軟正黑體" panose="020B0604030504040204" pitchFamily="34" charset="-120"/>
              </a:rPr>
              <a:t>如同前頁所述，我們可以選擇用簡單的</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或是</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來將這個句子轉化成數值</a:t>
            </a:r>
          </a:p>
          <a:p>
            <a:r>
              <a:rPr lang="zh-TW" altLang="en-US" dirty="0">
                <a:latin typeface="微軟正黑體" panose="020B0604030504040204" pitchFamily="34" charset="-120"/>
                <a:ea typeface="微軟正黑體" panose="020B0604030504040204" pitchFamily="34" charset="-120"/>
              </a:rPr>
              <a:t>上面句子中包含</a:t>
            </a:r>
            <a:r>
              <a:rPr lang="en-US" altLang="zh-TW" dirty="0">
                <a:latin typeface="微軟正黑體" panose="020B0604030504040204" pitchFamily="34" charset="-120"/>
                <a:ea typeface="微軟正黑體" panose="020B0604030504040204" pitchFamily="34" charset="-120"/>
              </a:rPr>
              <a:t>5</a:t>
            </a:r>
            <a:r>
              <a:rPr lang="zh-TW" altLang="en-US" dirty="0">
                <a:latin typeface="微軟正黑體" panose="020B0604030504040204" pitchFamily="34" charset="-120"/>
                <a:ea typeface="微軟正黑體" panose="020B0604030504040204" pitchFamily="34" charset="-120"/>
              </a:rPr>
              <a:t>個獨特的字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今、天、氣、很、好</a:t>
            </a:r>
          </a:p>
          <a:p>
            <a:r>
              <a:rPr lang="zh-TW" altLang="en-US" dirty="0">
                <a:latin typeface="微軟正黑體" panose="020B0604030504040204" pitchFamily="34" charset="-120"/>
                <a:ea typeface="微軟正黑體" panose="020B0604030504040204" pitchFamily="34" charset="-120"/>
              </a:rPr>
              <a:t>因此</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可以寫成</a:t>
            </a:r>
            <a:r>
              <a:rPr lang="en-US" altLang="zh-TW" dirty="0">
                <a:latin typeface="微軟正黑體" panose="020B0604030504040204" pitchFamily="34" charset="-120"/>
                <a:ea typeface="微軟正黑體" panose="020B0604030504040204" pitchFamily="34" charset="-120"/>
              </a:rPr>
              <a:t>: </a:t>
            </a:r>
          </a:p>
          <a:p>
            <a:r>
              <a:rPr lang="en-US" altLang="zh-TW" dirty="0">
                <a:latin typeface="微軟正黑體" panose="020B0604030504040204" pitchFamily="34" charset="-120"/>
                <a:ea typeface="微軟正黑體" panose="020B0604030504040204" pitchFamily="34" charset="-120"/>
              </a:rPr>
              <a:t>[ [(1,0,0,0,0)], [(0,1,0,0,0)], [(0,1,0,0,0)], [(0,0,1,0,0)], [(0,0,0,1,0)], [(0,0,0,0,1)]]</a:t>
            </a:r>
          </a:p>
          <a:p>
            <a:r>
              <a:rPr lang="zh-TW" altLang="en-US" dirty="0">
                <a:latin typeface="微軟正黑體" panose="020B0604030504040204" pitchFamily="34" charset="-120"/>
                <a:ea typeface="微軟正黑體" panose="020B0604030504040204" pitchFamily="34" charset="-120"/>
              </a:rPr>
              <a:t>每一個字元都是一個</a:t>
            </a:r>
            <a:r>
              <a:rPr lang="en-US" altLang="zh-TW" dirty="0">
                <a:latin typeface="微軟正黑體" panose="020B0604030504040204" pitchFamily="34" charset="-120"/>
                <a:ea typeface="微軟正黑體" panose="020B0604030504040204" pitchFamily="34" charset="-120"/>
              </a:rPr>
              <a:t>1x5</a:t>
            </a:r>
            <a:r>
              <a:rPr lang="zh-TW" altLang="en-US" dirty="0">
                <a:latin typeface="微軟正黑體" panose="020B0604030504040204" pitchFamily="34" charset="-120"/>
                <a:ea typeface="微軟正黑體" panose="020B0604030504040204" pitchFamily="34" charset="-120"/>
              </a:rPr>
              <a:t>的陣列；整個就是一個</a:t>
            </a:r>
            <a:r>
              <a:rPr lang="en-US" altLang="zh-TW" dirty="0">
                <a:latin typeface="微軟正黑體" panose="020B0604030504040204" pitchFamily="34" charset="-120"/>
                <a:ea typeface="微軟正黑體" panose="020B0604030504040204" pitchFamily="34" charset="-120"/>
              </a:rPr>
              <a:t>6x1x5</a:t>
            </a:r>
            <a:r>
              <a:rPr lang="zh-TW" altLang="en-US" dirty="0">
                <a:latin typeface="微軟正黑體" panose="020B0604030504040204" pitchFamily="34" charset="-120"/>
                <a:ea typeface="微軟正黑體" panose="020B0604030504040204" pitchFamily="34" charset="-120"/>
              </a:rPr>
              <a:t>的陣列</a:t>
            </a:r>
          </a:p>
          <a:p>
            <a:r>
              <a:rPr lang="zh-TW" altLang="en-US" dirty="0">
                <a:latin typeface="微軟正黑體" panose="020B0604030504040204" pitchFamily="34" charset="-120"/>
                <a:ea typeface="微軟正黑體" panose="020B0604030504040204" pitchFamily="34" charset="-120"/>
              </a:rPr>
              <a:t>若換成</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，按照上次所述，如果我們設置</a:t>
            </a:r>
            <a:r>
              <a:rPr lang="en-US" altLang="zh-TW" dirty="0" err="1">
                <a:latin typeface="微軟正黑體" panose="020B0604030504040204" pitchFamily="34" charset="-120"/>
                <a:ea typeface="微軟正黑體" panose="020B0604030504040204" pitchFamily="34" charset="-120"/>
              </a:rPr>
              <a:t>embedding_size</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300</a:t>
            </a:r>
            <a:r>
              <a:rPr lang="zh-TW" altLang="en-US" dirty="0">
                <a:latin typeface="微軟正黑體" panose="020B0604030504040204" pitchFamily="34" charset="-120"/>
                <a:ea typeface="微軟正黑體" panose="020B0604030504040204" pitchFamily="34" charset="-120"/>
              </a:rPr>
              <a:t>，那</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應該要長什麼樣子呢？又有什麼優點？</a:t>
            </a:r>
          </a:p>
          <a:p>
            <a:pPr marL="0" indent="0">
              <a:buNone/>
            </a:pP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41133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hidden</a:t>
            </a:r>
            <a:endParaRPr lang="zh-TW" altLang="en-US" sz="7200" b="1" dirty="0"/>
          </a:p>
        </p:txBody>
      </p:sp>
    </p:spTree>
    <p:extLst>
      <p:ext uri="{BB962C8B-B14F-4D97-AF65-F5344CB8AC3E}">
        <p14:creationId xmlns:p14="http://schemas.microsoft.com/office/powerpoint/2010/main" val="791558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502679"/>
            <a:ext cx="10515600" cy="5103219"/>
          </a:xfrm>
        </p:spPr>
        <p:txBody>
          <a:bodyPr>
            <a:normAutofit/>
          </a:bodyPr>
          <a:lstStyle/>
          <a:p>
            <a:pPr marL="0" indent="0">
              <a:buNone/>
            </a:pPr>
            <a:endParaRPr lang="zh-TW" altLang="en-US"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前面提到</a:t>
            </a:r>
            <a:r>
              <a:rPr lang="en-US" altLang="zh-TW" dirty="0">
                <a:latin typeface="微軟正黑體" panose="020B0604030504040204" pitchFamily="34" charset="-120"/>
                <a:ea typeface="微軟正黑體" panose="020B0604030504040204" pitchFamily="34" charset="-120"/>
              </a:rPr>
              <a:t>Neural Network</a:t>
            </a:r>
            <a:r>
              <a:rPr lang="zh-TW" altLang="en-US" dirty="0">
                <a:latin typeface="微軟正黑體" panose="020B0604030504040204" pitchFamily="34" charset="-120"/>
                <a:ea typeface="微軟正黑體" panose="020B0604030504040204" pitchFamily="34" charset="-120"/>
              </a:rPr>
              <a:t>透過神經元傳遞資訊，</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的神經元就是用來做此件事情</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我們可以設置一個</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的大小，因為</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就是用來壓縮傳遞資訊，通常會設置比</a:t>
            </a:r>
            <a:r>
              <a:rPr lang="en-US" altLang="zh-TW" dirty="0" err="1">
                <a:latin typeface="微軟正黑體" panose="020B0604030504040204" pitchFamily="34" charset="-120"/>
                <a:ea typeface="微軟正黑體" panose="020B0604030504040204" pitchFamily="34" charset="-120"/>
              </a:rPr>
              <a:t>input_size</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embedding_size</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還小的</a:t>
            </a:r>
            <a:r>
              <a:rPr lang="zh-TW" altLang="en-US" dirty="0" smtClean="0">
                <a:latin typeface="微軟正黑體" panose="020B0604030504040204" pitchFamily="34" charset="-120"/>
                <a:ea typeface="微軟正黑體" panose="020B0604030504040204" pitchFamily="34" charset="-120"/>
              </a:rPr>
              <a:t>數目</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smtClean="0">
                <a:latin typeface="微軟正黑體" panose="020B0604030504040204" pitchFamily="34" charset="-120"/>
                <a:ea typeface="微軟正黑體" panose="020B0604030504040204" pitchFamily="34" charset="-120"/>
              </a:rPr>
              <a:t>透過合併上一次出來的</a:t>
            </a:r>
            <a:r>
              <a:rPr lang="en-US" altLang="zh-TW" dirty="0" smtClean="0">
                <a:latin typeface="微軟正黑體" panose="020B0604030504040204" pitchFamily="34" charset="-120"/>
                <a:ea typeface="微軟正黑體" panose="020B0604030504040204" pitchFamily="34" charset="-120"/>
              </a:rPr>
              <a:t>hidden layer</a:t>
            </a:r>
            <a:r>
              <a:rPr lang="zh-TW" altLang="en-US" dirty="0" smtClean="0">
                <a:latin typeface="微軟正黑體" panose="020B0604030504040204" pitchFamily="34" charset="-120"/>
                <a:ea typeface="微軟正黑體" panose="020B0604030504040204" pitchFamily="34" charset="-120"/>
              </a:rPr>
              <a:t>達到考慮前後文的效果</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壓縮的方式我們稱作</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activation(</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激勵函數</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有許多種方式 </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en-US" altLang="zh-TW" dirty="0" err="1" smtClean="0">
                <a:latin typeface="微軟正黑體" panose="020B0604030504040204" pitchFamily="34" charset="-120"/>
                <a:ea typeface="微軟正黑體" panose="020B0604030504040204" pitchFamily="34" charset="-120"/>
                <a:sym typeface="Wingdings" panose="05000000000000000000" pitchFamily="2" charset="2"/>
              </a:rPr>
              <a:t>ex:</a:t>
            </a:r>
            <a:r>
              <a:rPr lang="en-US" altLang="zh-TW" dirty="0" err="1" smtClean="0">
                <a:ea typeface="微軟正黑體" panose="020B0604030504040204" pitchFamily="34" charset="-120"/>
                <a:sym typeface="Wingdings" panose="05000000000000000000" pitchFamily="2" charset="2"/>
              </a:rPr>
              <a:t>Linear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en-US" altLang="zh-TW" i="1" dirty="0"/>
              <a:t>sigmoid, </a:t>
            </a:r>
            <a:r>
              <a:rPr lang="en-US" altLang="zh-TW" i="1" dirty="0" err="1" smtClean="0"/>
              <a:t>tanh</a:t>
            </a:r>
            <a:r>
              <a:rPr lang="en-US" altLang="zh-TW" i="1" dirty="0" smtClean="0"/>
              <a:t> </a:t>
            </a:r>
            <a:r>
              <a:rPr lang="zh-TW" altLang="en-US" dirty="0" smtClean="0">
                <a:latin typeface="微軟正黑體" panose="020B0604030504040204" pitchFamily="34" charset="-120"/>
                <a:ea typeface="微軟正黑體" panose="020B0604030504040204" pitchFamily="34" charset="-120"/>
              </a:rPr>
              <a:t>等等 可以用來處理線性或非線性轉換</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34554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讓我們來舉個例子思考一下</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RNN</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的遞回方式</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首先今天我們的句子是</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我看見傑克，我們使用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word</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的切法</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切</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成為：我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看見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　傑</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克 ；任務目標是預測下一個字；另外</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hidden size</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設為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2</a:t>
            </a: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4505352"/>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4366852"/>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3846321"/>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9" name="加號 8"/>
          <p:cNvSpPr/>
          <p:nvPr/>
        </p:nvSpPr>
        <p:spPr>
          <a:xfrm>
            <a:off x="1897166" y="4365228"/>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384632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451573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4377236"/>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[2,3]</a:t>
            </a:r>
            <a:endParaRPr lang="zh-TW" altLang="en-US" dirty="0"/>
          </a:p>
        </p:txBody>
      </p:sp>
      <p:sp>
        <p:nvSpPr>
          <p:cNvPr id="13" name="向右箭號 12"/>
          <p:cNvSpPr/>
          <p:nvPr/>
        </p:nvSpPr>
        <p:spPr>
          <a:xfrm>
            <a:off x="6609105" y="4515735"/>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7526467" y="3846321"/>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8116303" y="4515735"/>
            <a:ext cx="680106" cy="369332"/>
          </a:xfrm>
          <a:prstGeom prst="rect">
            <a:avLst/>
          </a:prstGeom>
          <a:noFill/>
          <a:ln>
            <a:solidFill>
              <a:schemeClr val="tx1"/>
            </a:solidFill>
          </a:ln>
        </p:spPr>
        <p:txBody>
          <a:bodyPr wrap="square" rtlCol="0">
            <a:spAutoFit/>
          </a:bodyPr>
          <a:lstStyle/>
          <a:p>
            <a:r>
              <a:rPr lang="zh-TW" altLang="en-US" dirty="0" smtClean="0"/>
              <a:t>看</a:t>
            </a:r>
            <a:r>
              <a:rPr lang="zh-TW" altLang="en-US" dirty="0"/>
              <a:t>見</a:t>
            </a:r>
          </a:p>
        </p:txBody>
      </p:sp>
      <p:sp>
        <p:nvSpPr>
          <p:cNvPr id="16" name="文字方塊 15"/>
          <p:cNvSpPr txBox="1"/>
          <p:nvPr/>
        </p:nvSpPr>
        <p:spPr>
          <a:xfrm>
            <a:off x="575650" y="6158299"/>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5916880"/>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5499268"/>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19" name="加號 18"/>
          <p:cNvSpPr/>
          <p:nvPr/>
        </p:nvSpPr>
        <p:spPr>
          <a:xfrm>
            <a:off x="1939661" y="6040567"/>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5499268"/>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6168683"/>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6030183"/>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[4,7]</a:t>
            </a:r>
            <a:endParaRPr lang="zh-TW" altLang="en-US" dirty="0"/>
          </a:p>
        </p:txBody>
      </p:sp>
      <p:sp>
        <p:nvSpPr>
          <p:cNvPr id="23" name="向右箭號 22"/>
          <p:cNvSpPr/>
          <p:nvPr/>
        </p:nvSpPr>
        <p:spPr>
          <a:xfrm>
            <a:off x="6609105" y="6168682"/>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7526467" y="5499268"/>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25" name="文字方塊 24"/>
          <p:cNvSpPr txBox="1"/>
          <p:nvPr/>
        </p:nvSpPr>
        <p:spPr>
          <a:xfrm>
            <a:off x="8116303" y="6168682"/>
            <a:ext cx="680106" cy="369332"/>
          </a:xfrm>
          <a:prstGeom prst="rect">
            <a:avLst/>
          </a:prstGeom>
          <a:noFill/>
          <a:ln>
            <a:solidFill>
              <a:schemeClr val="tx1"/>
            </a:solidFill>
          </a:ln>
        </p:spPr>
        <p:txBody>
          <a:bodyPr wrap="square" rtlCol="0">
            <a:spAutoFit/>
          </a:bodyPr>
          <a:lstStyle/>
          <a:p>
            <a:r>
              <a:rPr lang="zh-TW" altLang="en-US" dirty="0" smtClean="0"/>
              <a:t>傑克</a:t>
            </a:r>
            <a:endParaRPr lang="zh-TW" altLang="en-US" dirty="0"/>
          </a:p>
        </p:txBody>
      </p:sp>
      <p:cxnSp>
        <p:nvCxnSpPr>
          <p:cNvPr id="27" name="肘形接點 26"/>
          <p:cNvCxnSpPr/>
          <p:nvPr/>
        </p:nvCxnSpPr>
        <p:spPr>
          <a:xfrm rot="5400000">
            <a:off x="3664636" y="4200064"/>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509653" y="4139576"/>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2" name="文字方塊 31"/>
          <p:cNvSpPr txBox="1"/>
          <p:nvPr/>
        </p:nvSpPr>
        <p:spPr>
          <a:xfrm>
            <a:off x="3509652" y="5824750"/>
            <a:ext cx="1167571" cy="369332"/>
          </a:xfrm>
          <a:prstGeom prst="rect">
            <a:avLst/>
          </a:prstGeom>
          <a:noFill/>
        </p:spPr>
        <p:txBody>
          <a:bodyPr wrap="square" rtlCol="0">
            <a:spAutoFit/>
          </a:bodyPr>
          <a:lstStyle/>
          <a:p>
            <a:r>
              <a:rPr lang="en-US" altLang="zh-TW" b="1" dirty="0" smtClean="0"/>
              <a:t>activation</a:t>
            </a:r>
            <a:endParaRPr lang="zh-TW" altLang="en-US" b="1" dirty="0"/>
          </a:p>
        </p:txBody>
      </p:sp>
    </p:spTree>
    <p:extLst>
      <p:ext uri="{BB962C8B-B14F-4D97-AF65-F5344CB8AC3E}">
        <p14:creationId xmlns:p14="http://schemas.microsoft.com/office/powerpoint/2010/main" val="1951280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Output</a:t>
            </a:r>
            <a:endParaRPr lang="zh-TW" altLang="en-US" sz="7200" b="1" dirty="0"/>
          </a:p>
        </p:txBody>
      </p:sp>
    </p:spTree>
    <p:extLst>
      <p:ext uri="{BB962C8B-B14F-4D97-AF65-F5344CB8AC3E}">
        <p14:creationId xmlns:p14="http://schemas.microsoft.com/office/powerpoint/2010/main" val="1459335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 Layer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顧名思義就是輸出層，按照剛剛的例子，我們的任務是預測字，因此輸出就是文字</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而文字這邊我們可以用</a:t>
            </a:r>
            <a:r>
              <a:rPr lang="en-US" altLang="zh-TW" dirty="0" smtClean="0">
                <a:latin typeface="微軟正黑體" panose="020B0604030504040204" pitchFamily="34" charset="-120"/>
                <a:ea typeface="微軟正黑體" panose="020B0604030504040204" pitchFamily="34" charset="-120"/>
              </a:rPr>
              <a:t>one</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hot</a:t>
            </a:r>
            <a:r>
              <a:rPr lang="zh-TW" altLang="en-US" dirty="0" smtClean="0">
                <a:latin typeface="微軟正黑體" panose="020B0604030504040204" pitchFamily="34" charset="-120"/>
                <a:ea typeface="微軟正黑體" panose="020B0604030504040204" pitchFamily="34" charset="-120"/>
              </a:rPr>
              <a:t>來表達他的數值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有了對應的目標，剛剛提到的</a:t>
            </a:r>
            <a:r>
              <a:rPr lang="en-US" altLang="zh-TW" dirty="0" smtClean="0">
                <a:latin typeface="微軟正黑體" panose="020B0604030504040204" pitchFamily="34" charset="-120"/>
                <a:ea typeface="微軟正黑體" panose="020B0604030504040204" pitchFamily="34" charset="-120"/>
              </a:rPr>
              <a:t>input</a:t>
            </a:r>
            <a:r>
              <a:rPr lang="zh-TW" altLang="en-US" dirty="0" smtClean="0">
                <a:latin typeface="微軟正黑體" panose="020B0604030504040204" pitchFamily="34" charset="-120"/>
                <a:ea typeface="微軟正黑體" panose="020B0604030504040204" pitchFamily="34" charset="-120"/>
              </a:rPr>
              <a:t>的數量是</a:t>
            </a:r>
            <a:r>
              <a:rPr lang="en-US" altLang="zh-TW" dirty="0" err="1" smtClean="0">
                <a:latin typeface="微軟正黑體" panose="020B0604030504040204" pitchFamily="34" charset="-120"/>
                <a:ea typeface="微軟正黑體" panose="020B0604030504040204" pitchFamily="34" charset="-120"/>
              </a:rPr>
              <a:t>char_size+hidden</a:t>
            </a:r>
            <a:r>
              <a:rPr lang="en-US" altLang="zh-TW" dirty="0" smtClean="0">
                <a:latin typeface="微軟正黑體" panose="020B0604030504040204" pitchFamily="34" charset="-120"/>
                <a:ea typeface="微軟正黑體" panose="020B0604030504040204" pitchFamily="34" charset="-120"/>
              </a:rPr>
              <a:t> size</a:t>
            </a:r>
            <a:r>
              <a:rPr lang="zh-TW" altLang="en-US" dirty="0" smtClean="0">
                <a:latin typeface="微軟正黑體" panose="020B0604030504040204" pitchFamily="34" charset="-120"/>
                <a:ea typeface="微軟正黑體" panose="020B0604030504040204" pitchFamily="34" charset="-120"/>
              </a:rPr>
              <a:t>，沒辦法對應到</a:t>
            </a:r>
            <a:r>
              <a:rPr lang="en-US" altLang="zh-TW" dirty="0" smtClean="0">
                <a:latin typeface="微軟正黑體" panose="020B0604030504040204" pitchFamily="34" charset="-120"/>
                <a:ea typeface="微軟正黑體" panose="020B0604030504040204" pitchFamily="34" charset="-120"/>
              </a:rPr>
              <a:t>output size</a:t>
            </a:r>
          </a:p>
          <a:p>
            <a:r>
              <a:rPr lang="zh-TW" altLang="en-US" dirty="0" smtClean="0">
                <a:latin typeface="微軟正黑體" panose="020B0604030504040204" pitchFamily="34" charset="-120"/>
                <a:ea typeface="微軟正黑體" panose="020B0604030504040204" pitchFamily="34" charset="-120"/>
              </a:rPr>
              <a:t>因此這邊我們同樣會使用</a:t>
            </a:r>
            <a:r>
              <a:rPr lang="en-US" altLang="zh-TW" dirty="0" smtClean="0">
                <a:latin typeface="微軟正黑體" panose="020B0604030504040204" pitchFamily="34" charset="-120"/>
                <a:ea typeface="微軟正黑體" panose="020B0604030504040204" pitchFamily="34" charset="-120"/>
              </a:rPr>
              <a:t>activation</a:t>
            </a:r>
            <a:r>
              <a:rPr lang="zh-TW" altLang="en-US" dirty="0" smtClean="0">
                <a:latin typeface="微軟正黑體" panose="020B0604030504040204" pitchFamily="34" charset="-120"/>
                <a:ea typeface="微軟正黑體" panose="020B0604030504040204" pitchFamily="34" charset="-120"/>
              </a:rPr>
              <a:t>，將我們</a:t>
            </a:r>
            <a:r>
              <a:rPr lang="en-US" altLang="zh-TW" dirty="0" smtClean="0">
                <a:latin typeface="微軟正黑體" panose="020B0604030504040204" pitchFamily="34" charset="-120"/>
                <a:ea typeface="微軟正黑體" panose="020B0604030504040204" pitchFamily="34" charset="-120"/>
              </a:rPr>
              <a:t>output</a:t>
            </a:r>
            <a:r>
              <a:rPr lang="zh-TW" altLang="en-US" dirty="0" smtClean="0">
                <a:latin typeface="微軟正黑體" panose="020B0604030504040204" pitchFamily="34" charset="-120"/>
                <a:ea typeface="微軟正黑體" panose="020B0604030504040204" pitchFamily="34" charset="-120"/>
              </a:rPr>
              <a:t>結果轉換平面</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最後再用</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將結果差距拉開，並且計算與答案之間的</a:t>
            </a:r>
            <a:r>
              <a:rPr lang="en-US" altLang="zh-TW" dirty="0" smtClean="0">
                <a:latin typeface="微軟正黑體" panose="020B0604030504040204" pitchFamily="34" charset="-120"/>
                <a:ea typeface="微軟正黑體" panose="020B0604030504040204" pitchFamily="34" charset="-120"/>
              </a:rPr>
              <a:t>loss</a:t>
            </a:r>
          </a:p>
          <a:p>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2201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使用上面提過的案例來看一下</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的方式</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3410265"/>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3271765"/>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2751234"/>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9" name="加號 8"/>
          <p:cNvSpPr/>
          <p:nvPr/>
        </p:nvSpPr>
        <p:spPr>
          <a:xfrm>
            <a:off x="1897166" y="3270141"/>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2751234"/>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3420649"/>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3282149"/>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[2,3]</a:t>
            </a:r>
            <a:endParaRPr lang="zh-TW" altLang="en-US" dirty="0"/>
          </a:p>
        </p:txBody>
      </p:sp>
      <p:sp>
        <p:nvSpPr>
          <p:cNvPr id="14" name="文字方塊 13"/>
          <p:cNvSpPr txBox="1"/>
          <p:nvPr/>
        </p:nvSpPr>
        <p:spPr>
          <a:xfrm>
            <a:off x="7526467" y="2751234"/>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10409959" y="3344667"/>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16" name="文字方塊 15"/>
          <p:cNvSpPr txBox="1"/>
          <p:nvPr/>
        </p:nvSpPr>
        <p:spPr>
          <a:xfrm>
            <a:off x="575650" y="5063212"/>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4821793"/>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4404181"/>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19" name="加號 18"/>
          <p:cNvSpPr/>
          <p:nvPr/>
        </p:nvSpPr>
        <p:spPr>
          <a:xfrm>
            <a:off x="1939661" y="4945480"/>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440418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507359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4935096"/>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[4,7]</a:t>
            </a:r>
            <a:endParaRPr lang="zh-TW" altLang="en-US" dirty="0"/>
          </a:p>
        </p:txBody>
      </p:sp>
      <p:cxnSp>
        <p:nvCxnSpPr>
          <p:cNvPr id="27" name="肘形接點 26"/>
          <p:cNvCxnSpPr/>
          <p:nvPr/>
        </p:nvCxnSpPr>
        <p:spPr>
          <a:xfrm rot="5400000">
            <a:off x="3664636" y="3104977"/>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3509653" y="3108923"/>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29" name="文字方塊 28"/>
          <p:cNvSpPr txBox="1"/>
          <p:nvPr/>
        </p:nvSpPr>
        <p:spPr>
          <a:xfrm>
            <a:off x="3515703" y="4750430"/>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1" name="文字方塊 30"/>
          <p:cNvSpPr txBox="1"/>
          <p:nvPr/>
        </p:nvSpPr>
        <p:spPr>
          <a:xfrm>
            <a:off x="3647389" y="3990998"/>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6" name="肘形接點 5"/>
          <p:cNvCxnSpPr/>
          <p:nvPr/>
        </p:nvCxnSpPr>
        <p:spPr>
          <a:xfrm>
            <a:off x="2245440" y="2760068"/>
            <a:ext cx="4688054" cy="837712"/>
          </a:xfrm>
          <a:prstGeom prst="bentConnector3">
            <a:avLst>
              <a:gd name="adj1" fmla="val 9065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3647389" y="2462989"/>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58" name="肘形接點 57"/>
          <p:cNvCxnSpPr/>
          <p:nvPr/>
        </p:nvCxnSpPr>
        <p:spPr>
          <a:xfrm>
            <a:off x="2191168" y="4467805"/>
            <a:ext cx="4876945" cy="815653"/>
          </a:xfrm>
          <a:prstGeom prst="bentConnector3">
            <a:avLst>
              <a:gd name="adj1" fmla="val 8749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138033" y="3212899"/>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66" name="向右箭號 65"/>
          <p:cNvSpPr/>
          <p:nvPr/>
        </p:nvSpPr>
        <p:spPr>
          <a:xfrm>
            <a:off x="8258020" y="3478255"/>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文字方塊 66"/>
          <p:cNvSpPr txBox="1"/>
          <p:nvPr/>
        </p:nvSpPr>
        <p:spPr>
          <a:xfrm>
            <a:off x="8918905" y="3212899"/>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68" name="文字方塊 67"/>
          <p:cNvSpPr txBox="1"/>
          <p:nvPr/>
        </p:nvSpPr>
        <p:spPr>
          <a:xfrm>
            <a:off x="7993026" y="3733362"/>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69" name="向右箭號 68"/>
          <p:cNvSpPr/>
          <p:nvPr/>
        </p:nvSpPr>
        <p:spPr>
          <a:xfrm>
            <a:off x="9878237" y="33981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9766647" y="3647898"/>
            <a:ext cx="571554" cy="369332"/>
          </a:xfrm>
          <a:prstGeom prst="rect">
            <a:avLst/>
          </a:prstGeom>
          <a:noFill/>
        </p:spPr>
        <p:txBody>
          <a:bodyPr wrap="square" rtlCol="0">
            <a:spAutoFit/>
          </a:bodyPr>
          <a:lstStyle/>
          <a:p>
            <a:r>
              <a:rPr lang="en-US" altLang="zh-TW" b="1" dirty="0" smtClean="0"/>
              <a:t>loss</a:t>
            </a:r>
            <a:endParaRPr lang="zh-TW" altLang="en-US" b="1" dirty="0"/>
          </a:p>
        </p:txBody>
      </p:sp>
      <p:sp>
        <p:nvSpPr>
          <p:cNvPr id="79" name="文字方塊 78"/>
          <p:cNvSpPr txBox="1"/>
          <p:nvPr/>
        </p:nvSpPr>
        <p:spPr>
          <a:xfrm>
            <a:off x="7579743" y="4511053"/>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80" name="文字方塊 79"/>
          <p:cNvSpPr txBox="1"/>
          <p:nvPr/>
        </p:nvSpPr>
        <p:spPr>
          <a:xfrm>
            <a:off x="10463235" y="5104486"/>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81" name="文字方塊 80"/>
          <p:cNvSpPr txBox="1"/>
          <p:nvPr/>
        </p:nvSpPr>
        <p:spPr>
          <a:xfrm>
            <a:off x="7191309" y="4972718"/>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82" name="向右箭號 81"/>
          <p:cNvSpPr/>
          <p:nvPr/>
        </p:nvSpPr>
        <p:spPr>
          <a:xfrm>
            <a:off x="8311296" y="52380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8972181" y="4972718"/>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84" name="文字方塊 83"/>
          <p:cNvSpPr txBox="1"/>
          <p:nvPr/>
        </p:nvSpPr>
        <p:spPr>
          <a:xfrm>
            <a:off x="8046302" y="5493181"/>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85" name="向右箭號 84"/>
          <p:cNvSpPr/>
          <p:nvPr/>
        </p:nvSpPr>
        <p:spPr>
          <a:xfrm>
            <a:off x="9931513" y="5157993"/>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文字方塊 85"/>
          <p:cNvSpPr txBox="1"/>
          <p:nvPr/>
        </p:nvSpPr>
        <p:spPr>
          <a:xfrm>
            <a:off x="9819923" y="5407717"/>
            <a:ext cx="571554" cy="369332"/>
          </a:xfrm>
          <a:prstGeom prst="rect">
            <a:avLst/>
          </a:prstGeom>
          <a:noFill/>
        </p:spPr>
        <p:txBody>
          <a:bodyPr wrap="square" rtlCol="0">
            <a:spAutoFit/>
          </a:bodyPr>
          <a:lstStyle/>
          <a:p>
            <a:r>
              <a:rPr lang="en-US" altLang="zh-TW" b="1" dirty="0" smtClean="0"/>
              <a:t>loss</a:t>
            </a:r>
            <a:endParaRPr lang="zh-TW" altLang="en-US" b="1" dirty="0"/>
          </a:p>
        </p:txBody>
      </p:sp>
      <p:cxnSp>
        <p:nvCxnSpPr>
          <p:cNvPr id="90" name="肘形接點 89"/>
          <p:cNvCxnSpPr>
            <a:stCxn id="86" idx="2"/>
            <a:endCxn id="22" idx="2"/>
          </p:cNvCxnSpPr>
          <p:nvPr/>
        </p:nvCxnSpPr>
        <p:spPr>
          <a:xfrm rot="5400000" flipH="1">
            <a:off x="7683487" y="3354836"/>
            <a:ext cx="195622" cy="4648804"/>
          </a:xfrm>
          <a:prstGeom prst="bentConnector3">
            <a:avLst>
              <a:gd name="adj1" fmla="val -26538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肘形接點 92"/>
          <p:cNvCxnSpPr>
            <a:stCxn id="70" idx="2"/>
            <a:endCxn id="12" idx="2"/>
          </p:cNvCxnSpPr>
          <p:nvPr/>
        </p:nvCxnSpPr>
        <p:spPr>
          <a:xfrm rot="5400000" flipH="1">
            <a:off x="7710285" y="1675091"/>
            <a:ext cx="88750" cy="4595528"/>
          </a:xfrm>
          <a:prstGeom prst="bentConnector3">
            <a:avLst>
              <a:gd name="adj1" fmla="val -30572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8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Basic Introduction</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15948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Elmo(</a:t>
            </a:r>
            <a:r>
              <a:rPr lang="en-US" altLang="zh-TW" dirty="0" err="1"/>
              <a:t>Embeddings</a:t>
            </a:r>
            <a:r>
              <a:rPr lang="en-US" altLang="zh-TW" dirty="0"/>
              <a:t> from Language Models</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a:t>
            </a:r>
            <a:r>
              <a:rPr lang="en-US" altLang="zh-TW" dirty="0" smtClean="0">
                <a:latin typeface="微軟正黑體" panose="020B0604030504040204" pitchFamily="34" charset="-120"/>
                <a:ea typeface="微軟正黑體" panose="020B0604030504040204" pitchFamily="34" charset="-120"/>
              </a:rPr>
              <a:t>BILSTM</a:t>
            </a:r>
            <a:r>
              <a:rPr lang="zh-TW" altLang="en-US" dirty="0" smtClean="0">
                <a:latin typeface="微軟正黑體" panose="020B0604030504040204" pitchFamily="34" charset="-120"/>
                <a:ea typeface="微軟正黑體" panose="020B0604030504040204" pitchFamily="34" charset="-120"/>
              </a:rPr>
              <a:t>作為預訓練語言模型的網絡架構，其中使用下一個字詞的預測，作為習得語言知識的預訓練任務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透過該項任務，可以得到</a:t>
            </a:r>
            <a:r>
              <a:rPr lang="en-US" altLang="zh-TW" dirty="0" smtClean="0">
                <a:latin typeface="微軟正黑體" panose="020B0604030504040204" pitchFamily="34" charset="-120"/>
                <a:ea typeface="微軟正黑體" panose="020B0604030504040204" pitchFamily="34" charset="-120"/>
              </a:rPr>
              <a:t>Sequence</a:t>
            </a:r>
            <a:r>
              <a:rPr lang="zh-TW" altLang="en-US" dirty="0" smtClean="0">
                <a:latin typeface="微軟正黑體" panose="020B0604030504040204" pitchFamily="34" charset="-120"/>
                <a:ea typeface="微軟正黑體" panose="020B0604030504040204" pitchFamily="34" charset="-120"/>
              </a:rPr>
              <a:t>層次的向量輸出，再做為其他任務的輸入</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46794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Language Model Based Prediction</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LM</a:t>
            </a:r>
            <a:r>
              <a:rPr lang="zh-TW" altLang="en-US" dirty="0" smtClean="0">
                <a:latin typeface="微軟正黑體" panose="020B0604030504040204" pitchFamily="34" charset="-120"/>
                <a:ea typeface="微軟正黑體" panose="020B0604030504040204" pitchFamily="34" charset="-120"/>
              </a:rPr>
              <a:t>的出現，主要是在於認為語言學的資訊可以透過神經網絡的學習透過數值表達出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透過預訓練的語言模型，所輸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出的文字向量，可以作為後續任</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何ＮＬＰ任務的基礎</a:t>
            </a:r>
            <a:endParaRPr lang="en-US" altLang="zh-TW" dirty="0" smtClean="0">
              <a:latin typeface="微軟正黑體" panose="020B0604030504040204" pitchFamily="34" charset="-120"/>
              <a:ea typeface="微軟正黑體" panose="020B0604030504040204" pitchFamily="34" charset="-120"/>
            </a:endParaRPr>
          </a:p>
        </p:txBody>
      </p:sp>
      <p:pic>
        <p:nvPicPr>
          <p:cNvPr id="6146" name="Picture 2" descr="LM.2 What is a language model?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836" y="3112477"/>
            <a:ext cx="4911968" cy="368397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oogle AI Blog: Open Sourcing BERT: State-of-the-Art Pre-train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96" y="5016011"/>
            <a:ext cx="7356848" cy="170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000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GPT2</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7560391" y="2495918"/>
            <a:ext cx="4631609" cy="4362082"/>
          </a:xfrm>
          <a:prstGeom prst="rect">
            <a:avLst/>
          </a:prstGeom>
        </p:spPr>
      </p:pic>
      <p:pic>
        <p:nvPicPr>
          <p:cNvPr id="4104" name="Picture 8" descr="GPT及GPT-2论文笔记– 蓝林鸟的博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97" y="2989385"/>
            <a:ext cx="7261494" cy="371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9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BERT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170" name="Picture 2" descr="BERT – State of the Art Language Model for NLP | Lyrn.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458" y="4001294"/>
            <a:ext cx="8556381" cy="268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23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122" name="Picture 2" descr="The Illustrated GPT-2 (Visualizing Transformer Language Mode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405" y="2258291"/>
            <a:ext cx="10316064" cy="391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7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292B6-4F83-4F2A-8DB5-EE7C73A3314E}"/>
              </a:ext>
            </a:extLst>
          </p:cNvPr>
          <p:cNvSpPr>
            <a:spLocks noGrp="1"/>
          </p:cNvSpPr>
          <p:nvPr>
            <p:ph type="title"/>
          </p:nvPr>
        </p:nvSpPr>
        <p:spPr/>
        <p:txBody>
          <a:bodyPr/>
          <a:lstStyle/>
          <a:p>
            <a:r>
              <a:rPr lang="en-US" altLang="zh-TW" b="1" dirty="0"/>
              <a:t>What is </a:t>
            </a:r>
            <a:r>
              <a:rPr lang="en-US" altLang="zh-TW" b="1" dirty="0" smtClean="0"/>
              <a:t>NLP For?</a:t>
            </a:r>
            <a:endParaRPr lang="zh-TW" altLang="en-US" b="1" dirty="0"/>
          </a:p>
        </p:txBody>
      </p:sp>
      <p:sp>
        <p:nvSpPr>
          <p:cNvPr id="3" name="內容版面配置區 2">
            <a:extLst>
              <a:ext uri="{FF2B5EF4-FFF2-40B4-BE49-F238E27FC236}">
                <a16:creationId xmlns:a16="http://schemas.microsoft.com/office/drawing/2014/main" id="{FDDDE1FD-8015-4A75-B9A7-CC593E253F40}"/>
              </a:ext>
            </a:extLst>
          </p:cNvPr>
          <p:cNvSpPr>
            <a:spLocks noGrp="1"/>
          </p:cNvSpPr>
          <p:nvPr>
            <p:ph idx="1"/>
          </p:nvPr>
        </p:nvSpPr>
        <p:spPr/>
        <p:txBody>
          <a:bodyPr/>
          <a:lstStyle/>
          <a:p>
            <a:r>
              <a:rPr lang="en-US" altLang="zh-TW" dirty="0"/>
              <a:t>Natural Language Processing</a:t>
            </a:r>
            <a:r>
              <a:rPr lang="zh-TW" altLang="en-US" dirty="0"/>
              <a:t> </a:t>
            </a:r>
            <a:r>
              <a:rPr lang="en-US" altLang="zh-TW" dirty="0"/>
              <a:t>(</a:t>
            </a:r>
            <a:r>
              <a:rPr lang="zh-TW" altLang="en-US" dirty="0">
                <a:latin typeface="微軟正黑體" panose="020B0604030504040204" pitchFamily="34" charset="-120"/>
                <a:ea typeface="微軟正黑體" panose="020B0604030504040204" pitchFamily="34" charset="-120"/>
              </a:rPr>
              <a:t>自然語言處理</a:t>
            </a:r>
            <a:r>
              <a:rPr lang="en-US" altLang="zh-TW" dirty="0"/>
              <a:t>)</a:t>
            </a:r>
          </a:p>
          <a:p>
            <a:endParaRPr lang="en-US" altLang="zh-TW" dirty="0"/>
          </a:p>
          <a:p>
            <a:r>
              <a:rPr lang="zh-TW" altLang="en-US" dirty="0">
                <a:latin typeface="微軟正黑體" panose="020B0604030504040204" pitchFamily="34" charset="-120"/>
                <a:ea typeface="微軟正黑體" panose="020B0604030504040204" pitchFamily="34" charset="-120"/>
              </a:rPr>
              <a:t>各種語言轉換成電腦能辨識的訊號的過程</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簡言之是使電腦能理解人類語言的過程</a:t>
            </a:r>
          </a:p>
        </p:txBody>
      </p:sp>
      <p:pic>
        <p:nvPicPr>
          <p:cNvPr id="1026" name="Picture 2" descr="ãé»è¦çè§£äººãçåçæå°çµæ">
            <a:extLst>
              <a:ext uri="{FF2B5EF4-FFF2-40B4-BE49-F238E27FC236}">
                <a16:creationId xmlns:a16="http://schemas.microsoft.com/office/drawing/2014/main" id="{0772EAA6-0E79-485E-9D64-B0E4F52E1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956" y="3817737"/>
            <a:ext cx="4280221" cy="26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2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AB14AA-A1AC-4324-BA4C-66121F59D153}"/>
              </a:ext>
            </a:extLst>
          </p:cNvPr>
          <p:cNvSpPr>
            <a:spLocks noGrp="1"/>
          </p:cNvSpPr>
          <p:nvPr>
            <p:ph type="title"/>
          </p:nvPr>
        </p:nvSpPr>
        <p:spPr/>
        <p:txBody>
          <a:bodyPr/>
          <a:lstStyle/>
          <a:p>
            <a:r>
              <a:rPr lang="en-US" altLang="zh-TW" b="1" dirty="0"/>
              <a:t>Why NLP?</a:t>
            </a:r>
            <a:endParaRPr lang="zh-TW" altLang="en-US" b="1" dirty="0"/>
          </a:p>
        </p:txBody>
      </p:sp>
      <p:sp>
        <p:nvSpPr>
          <p:cNvPr id="3" name="內容版面配置區 2">
            <a:extLst>
              <a:ext uri="{FF2B5EF4-FFF2-40B4-BE49-F238E27FC236}">
                <a16:creationId xmlns:a16="http://schemas.microsoft.com/office/drawing/2014/main" id="{70EDDB69-D431-4D88-A5FF-C6EAF78C5916}"/>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人類對於不同語言需要透過學習去理解，電腦同樣需要</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自然語言分成許多不同的字、詞、句；程式語言中字元就是字元，只分成單個字或是多個字</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若是單純以整句話、整個詞、或是以字作為輸入，並不能使電腦完整理解語言</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686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B05F3-0F27-400E-A546-E81AFBAC148E}"/>
              </a:ext>
            </a:extLst>
          </p:cNvPr>
          <p:cNvSpPr>
            <a:spLocks noGrp="1"/>
          </p:cNvSpPr>
          <p:nvPr>
            <p:ph type="title"/>
          </p:nvPr>
        </p:nvSpPr>
        <p:spPr/>
        <p:txBody>
          <a:bodyPr/>
          <a:lstStyle/>
          <a:p>
            <a:r>
              <a:rPr lang="en-US" altLang="zh-TW" b="1" dirty="0"/>
              <a:t>How</a:t>
            </a:r>
            <a:r>
              <a:rPr lang="zh-TW" altLang="en-US" b="1" dirty="0"/>
              <a:t> </a:t>
            </a:r>
            <a:r>
              <a:rPr lang="en-US" altLang="zh-TW" b="1" dirty="0"/>
              <a:t>NLP?</a:t>
            </a:r>
            <a:endParaRPr lang="zh-TW" altLang="en-US" b="1" dirty="0"/>
          </a:p>
        </p:txBody>
      </p:sp>
      <p:sp>
        <p:nvSpPr>
          <p:cNvPr id="3" name="內容版面配置區 2">
            <a:extLst>
              <a:ext uri="{FF2B5EF4-FFF2-40B4-BE49-F238E27FC236}">
                <a16:creationId xmlns:a16="http://schemas.microsoft.com/office/drawing/2014/main" id="{FC28C148-8F30-4C3E-A80E-00251CF89D3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第一步是將剛剛提到語言的字元，轉化成機器能理解的，像是數值。</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最簡單的當然就是每一個不同的字就當成是一個類別，舉個例子：今天天氣很好，包含五個字，每個字各自就是一類。</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而有許多可以讓文字轉化為數值的方式，像是：</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ea typeface="微軟正黑體" panose="020B0604030504040204" pitchFamily="34" charset="-120"/>
              </a:rPr>
              <a:t>One Hot Encoding</a:t>
            </a:r>
          </a:p>
          <a:p>
            <a:pPr marL="514350" indent="-514350">
              <a:buFont typeface="+mj-lt"/>
              <a:buAutoNum type="arabicPeriod"/>
            </a:pPr>
            <a:r>
              <a:rPr lang="en-US" altLang="zh-TW" dirty="0">
                <a:ea typeface="微軟正黑體" panose="020B0604030504040204" pitchFamily="34" charset="-120"/>
              </a:rPr>
              <a:t>Distributed </a:t>
            </a:r>
            <a:r>
              <a:rPr lang="en-US" altLang="zh-TW" dirty="0"/>
              <a:t>Representation </a:t>
            </a:r>
          </a:p>
          <a:p>
            <a:pPr marL="514350" indent="-514350">
              <a:buFont typeface="+mj-lt"/>
              <a:buAutoNum type="arabicPeriod"/>
            </a:pPr>
            <a:r>
              <a:rPr lang="en-US" altLang="zh-TW" dirty="0">
                <a:ea typeface="微軟正黑體" panose="020B0604030504040204" pitchFamily="34" charset="-120"/>
              </a:rPr>
              <a:t>Word</a:t>
            </a:r>
            <a:r>
              <a:rPr lang="zh-TW" altLang="en-US" dirty="0">
                <a:ea typeface="微軟正黑體" panose="020B0604030504040204" pitchFamily="34" charset="-120"/>
              </a:rPr>
              <a:t> </a:t>
            </a:r>
            <a:r>
              <a:rPr lang="en-US" altLang="zh-TW" dirty="0">
                <a:ea typeface="微軟正黑體" panose="020B0604030504040204" pitchFamily="34" charset="-120"/>
              </a:rPr>
              <a:t>Vectors</a:t>
            </a:r>
          </a:p>
        </p:txBody>
      </p:sp>
    </p:spTree>
    <p:extLst>
      <p:ext uri="{BB962C8B-B14F-4D97-AF65-F5344CB8AC3E}">
        <p14:creationId xmlns:p14="http://schemas.microsoft.com/office/powerpoint/2010/main" val="17055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Word Encoding</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0954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dirty="0"/>
              <a:t>One Hot Encoding</a:t>
            </a:r>
          </a:p>
          <a:p>
            <a:pPr marL="0" indent="0">
              <a:buNone/>
            </a:pPr>
            <a:r>
              <a:rPr lang="zh-TW" altLang="en-US" dirty="0">
                <a:latin typeface="微軟正黑體" panose="020B0604030504040204" pitchFamily="34" charset="-120"/>
                <a:ea typeface="微軟正黑體" panose="020B0604030504040204" pitchFamily="34" charset="-120"/>
              </a:rPr>
              <a:t>假設今天有一段文字是：</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「今天天氣很好」斷詞後有三個詞，今天、天氣、很好</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轉成向量會變成</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a:t>
            </a:r>
            <a:r>
              <a:rPr lang="en-US" altLang="zh-TW" dirty="0">
                <a:latin typeface="微軟正黑體" panose="020B0604030504040204" pitchFamily="34" charset="-120"/>
                <a:ea typeface="微軟正黑體" panose="020B0604030504040204" pitchFamily="34" charset="-120"/>
              </a:rPr>
              <a:t>[1,0,0]</a:t>
            </a:r>
            <a:r>
              <a:rPr lang="zh-TW" altLang="en-US" dirty="0">
                <a:latin typeface="微軟正黑體" panose="020B0604030504040204" pitchFamily="34" charset="-120"/>
                <a:ea typeface="微軟正黑體" panose="020B0604030504040204" pitchFamily="34" charset="-120"/>
              </a:rPr>
              <a:t>、天氣－</a:t>
            </a:r>
            <a:r>
              <a:rPr lang="en-US" altLang="zh-TW" dirty="0">
                <a:latin typeface="微軟正黑體" panose="020B0604030504040204" pitchFamily="34" charset="-120"/>
                <a:ea typeface="微軟正黑體" panose="020B0604030504040204" pitchFamily="34" charset="-120"/>
              </a:rPr>
              <a:t>[0,1,0]</a:t>
            </a:r>
            <a:r>
              <a:rPr lang="zh-TW" altLang="en-US" dirty="0">
                <a:latin typeface="微軟正黑體" panose="020B0604030504040204" pitchFamily="34" charset="-120"/>
                <a:ea typeface="微軟正黑體" panose="020B0604030504040204" pitchFamily="34" charset="-120"/>
              </a:rPr>
              <a:t>、很好－</a:t>
            </a:r>
            <a:r>
              <a:rPr lang="en-US" altLang="zh-TW" dirty="0">
                <a:latin typeface="微軟正黑體" panose="020B0604030504040204" pitchFamily="34" charset="-120"/>
                <a:ea typeface="微軟正黑體" panose="020B0604030504040204" pitchFamily="34" charset="-120"/>
              </a:rPr>
              <a:t>[0,0,1]</a:t>
            </a:r>
          </a:p>
          <a:p>
            <a:pPr marL="0" indent="0">
              <a:buNone/>
            </a:pPr>
            <a:r>
              <a:rPr lang="zh-TW" altLang="en-US" dirty="0">
                <a:latin typeface="微軟正黑體" panose="020B0604030504040204" pitchFamily="34" charset="-120"/>
                <a:ea typeface="微軟正黑體" panose="020B0604030504040204" pitchFamily="34" charset="-120"/>
              </a:rPr>
              <a:t>這種作法我們稱為</a:t>
            </a:r>
            <a:r>
              <a:rPr lang="en-US" altLang="zh-TW" dirty="0">
                <a:latin typeface="微軟正黑體" panose="020B0604030504040204" pitchFamily="34" charset="-120"/>
                <a:ea typeface="微軟正黑體" panose="020B0604030504040204" pitchFamily="34" charset="-120"/>
              </a:rPr>
              <a:t>One hot Encoding</a:t>
            </a:r>
          </a:p>
          <a:p>
            <a:pPr marL="0" indent="0">
              <a:buNone/>
            </a:pPr>
            <a:r>
              <a:rPr lang="zh-TW" altLang="en-US" dirty="0">
                <a:latin typeface="微軟正黑體" panose="020B0604030504040204" pitchFamily="34" charset="-120"/>
                <a:ea typeface="微軟正黑體" panose="020B0604030504040204" pitchFamily="34" charset="-120"/>
              </a:rPr>
              <a:t>而在這個案例中，三個向量內積為零</a:t>
            </a:r>
            <a:r>
              <a:rPr lang="zh-TW" altLang="en-US" sz="2600" dirty="0">
                <a:latin typeface="微軟正黑體" panose="020B0604030504040204" pitchFamily="34" charset="-120"/>
                <a:ea typeface="微軟正黑體" panose="020B0604030504040204" pitchFamily="34" charset="-120"/>
              </a:rPr>
              <a:t>，代表他們為不相交之向量</a:t>
            </a:r>
            <a:endParaRPr lang="en-US" altLang="zh-TW" sz="2600" dirty="0">
              <a:latin typeface="微軟正黑體" panose="020B0604030504040204" pitchFamily="34" charset="-120"/>
              <a:ea typeface="微軟正黑體" panose="020B0604030504040204" pitchFamily="34" charset="-120"/>
            </a:endParaRPr>
          </a:p>
          <a:p>
            <a:pPr marL="0" indent="0">
              <a:buNone/>
            </a:pPr>
            <a:r>
              <a:rPr lang="en-US" altLang="zh-TW" sz="2600" dirty="0">
                <a:latin typeface="微軟正黑體" panose="020B0604030504040204" pitchFamily="34" charset="-120"/>
                <a:ea typeface="微軟正黑體" panose="020B0604030504040204" pitchFamily="34" charset="-120"/>
              </a:rPr>
              <a:t>Hint</a:t>
            </a:r>
            <a:r>
              <a:rPr lang="zh-TW" altLang="en-US" sz="2600" dirty="0">
                <a:latin typeface="微軟正黑體" panose="020B0604030504040204" pitchFamily="34" charset="-120"/>
                <a:ea typeface="微軟正黑體" panose="020B0604030504040204" pitchFamily="34" charset="-120"/>
              </a:rPr>
              <a:t>：想想看這種數值方式，會造成什麼問題？</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7186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Distributed Representation</a:t>
            </a:r>
          </a:p>
          <a:p>
            <a:endParaRPr lang="en-US" altLang="zh-TW" sz="3000" dirty="0"/>
          </a:p>
          <a:p>
            <a:pPr marL="0" indent="0">
              <a:buNone/>
            </a:pPr>
            <a:r>
              <a:rPr lang="zh-TW" altLang="en-US" dirty="0">
                <a:latin typeface="微軟正黑體" panose="020B0604030504040204" pitchFamily="34" charset="-120"/>
                <a:ea typeface="微軟正黑體" panose="020B0604030504040204" pitchFamily="34" charset="-120"/>
              </a:rPr>
              <a:t>前面所提到的表達方式，大家可以發現他解決了</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部分疏漏的問題，但是維度同樣會跟詞的數量相同，因此仍然十分耗費記憶體。因此有些實務上會透過 </a:t>
            </a:r>
            <a:r>
              <a:rPr lang="en-US" altLang="zh-TW" dirty="0">
                <a:latin typeface="微軟正黑體" panose="020B0604030504040204" pitchFamily="34" charset="-120"/>
                <a:ea typeface="微軟正黑體" panose="020B0604030504040204" pitchFamily="34" charset="-120"/>
              </a:rPr>
              <a:t>SVD(</a:t>
            </a:r>
            <a:r>
              <a:rPr lang="zh-TW" altLang="en-US" dirty="0">
                <a:latin typeface="微軟正黑體" panose="020B0604030504040204" pitchFamily="34" charset="-120"/>
                <a:ea typeface="微軟正黑體" panose="020B0604030504040204" pitchFamily="34" charset="-120"/>
              </a:rPr>
              <a:t>奇異值分解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或是其他降維的方式來使一個詞彙的向量維度不會那麼大。</a:t>
            </a:r>
            <a:br>
              <a:rPr lang="zh-TW" altLang="en-US" dirty="0">
                <a:latin typeface="微軟正黑體" panose="020B0604030504040204" pitchFamily="34" charset="-120"/>
                <a:ea typeface="微軟正黑體" panose="020B0604030504040204" pitchFamily="34" charset="-120"/>
              </a:rPr>
            </a:br>
            <a:endParaRPr lang="en-US" altLang="zh-TW"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42214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1554</Words>
  <Application>Microsoft Office PowerPoint</Application>
  <PresentationFormat>寬螢幕</PresentationFormat>
  <Paragraphs>236</Paragraphs>
  <Slides>34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34</vt:i4>
      </vt:variant>
    </vt:vector>
  </HeadingPairs>
  <TitlesOfParts>
    <vt:vector size="41" baseType="lpstr">
      <vt:lpstr>微軟正黑體</vt:lpstr>
      <vt:lpstr>新細明體</vt:lpstr>
      <vt:lpstr>Arial</vt:lpstr>
      <vt:lpstr>Calibri</vt:lpstr>
      <vt:lpstr>Calibri Light</vt:lpstr>
      <vt:lpstr>Wingdings</vt:lpstr>
      <vt:lpstr>Office 佈景主題</vt:lpstr>
      <vt:lpstr>From Embedding To Language Model</vt:lpstr>
      <vt:lpstr>Overview</vt:lpstr>
      <vt:lpstr>Basic Introduction</vt:lpstr>
      <vt:lpstr>What is NLP For?</vt:lpstr>
      <vt:lpstr>Why NLP?</vt:lpstr>
      <vt:lpstr>How NLP?</vt:lpstr>
      <vt:lpstr>Word Encoding</vt:lpstr>
      <vt:lpstr>將文字轉化成數值</vt:lpstr>
      <vt:lpstr>將文字轉化成數值</vt:lpstr>
      <vt:lpstr>將文字轉化成數值-字詞前後關係</vt:lpstr>
      <vt:lpstr>TF-Idf</vt:lpstr>
      <vt:lpstr>Why not use one hot or tf-idf encode?</vt:lpstr>
      <vt:lpstr>Word Embedding - Word2Vec</vt:lpstr>
      <vt:lpstr>Word Embedding - GloVe</vt:lpstr>
      <vt:lpstr>Word Embedding - FastText</vt:lpstr>
      <vt:lpstr>Why not pure word embedding?</vt:lpstr>
      <vt:lpstr>Neural Network (RNN LSTM)</vt:lpstr>
      <vt:lpstr>Neural Network</vt:lpstr>
      <vt:lpstr>Neural Network Types</vt:lpstr>
      <vt:lpstr>Neural Network &amp; NLP</vt:lpstr>
      <vt:lpstr>NLP Task &amp; RNN</vt:lpstr>
      <vt:lpstr>Why RNN</vt:lpstr>
      <vt:lpstr>Input Array</vt:lpstr>
      <vt:lpstr>Rnn Process hidden</vt:lpstr>
      <vt:lpstr>Hidden Layer</vt:lpstr>
      <vt:lpstr>Hidden Layer</vt:lpstr>
      <vt:lpstr>Rnn Process Output</vt:lpstr>
      <vt:lpstr>Output Layer</vt:lpstr>
      <vt:lpstr>Output Layer</vt:lpstr>
      <vt:lpstr>Elmo(Embeddings from Language Models)</vt:lpstr>
      <vt:lpstr>Language Model Based Prediction</vt:lpstr>
      <vt:lpstr>GPT2</vt:lpstr>
      <vt:lpstr>BERT</vt:lpstr>
      <vt:lpstr>Compare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Embedding To Language Model</dc:title>
  <dc:creator>user</dc:creator>
  <cp:lastModifiedBy>user</cp:lastModifiedBy>
  <cp:revision>42</cp:revision>
  <dcterms:created xsi:type="dcterms:W3CDTF">2020-06-12T02:36:26Z</dcterms:created>
  <dcterms:modified xsi:type="dcterms:W3CDTF">2020-06-13T19:12:18Z</dcterms:modified>
</cp:coreProperties>
</file>