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4"/>
  </p:sldMasterIdLst>
  <p:notesMasterIdLst>
    <p:notesMasterId r:id="rId58"/>
  </p:notesMasterIdLst>
  <p:handoutMasterIdLst>
    <p:handoutMasterId r:id="rId59"/>
  </p:handoutMasterIdLst>
  <p:sldIdLst>
    <p:sldId id="755" r:id="rId5"/>
    <p:sldId id="766" r:id="rId6"/>
    <p:sldId id="762" r:id="rId7"/>
    <p:sldId id="763" r:id="rId8"/>
    <p:sldId id="764" r:id="rId9"/>
    <p:sldId id="747" r:id="rId10"/>
    <p:sldId id="748" r:id="rId11"/>
    <p:sldId id="767" r:id="rId12"/>
    <p:sldId id="749" r:id="rId13"/>
    <p:sldId id="750" r:id="rId14"/>
    <p:sldId id="751" r:id="rId15"/>
    <p:sldId id="769" r:id="rId16"/>
    <p:sldId id="752" r:id="rId17"/>
    <p:sldId id="761" r:id="rId18"/>
    <p:sldId id="754" r:id="rId19"/>
    <p:sldId id="679" r:id="rId20"/>
    <p:sldId id="682" r:id="rId21"/>
    <p:sldId id="718" r:id="rId22"/>
    <p:sldId id="736" r:id="rId23"/>
    <p:sldId id="738" r:id="rId24"/>
    <p:sldId id="737" r:id="rId25"/>
    <p:sldId id="680" r:id="rId26"/>
    <p:sldId id="683" r:id="rId27"/>
    <p:sldId id="684" r:id="rId28"/>
    <p:sldId id="270" r:id="rId29"/>
    <p:sldId id="616" r:id="rId30"/>
    <p:sldId id="618" r:id="rId31"/>
    <p:sldId id="720" r:id="rId32"/>
    <p:sldId id="721" r:id="rId33"/>
    <p:sldId id="719" r:id="rId34"/>
    <p:sldId id="723" r:id="rId35"/>
    <p:sldId id="728" r:id="rId36"/>
    <p:sldId id="729" r:id="rId37"/>
    <p:sldId id="731" r:id="rId38"/>
    <p:sldId id="734" r:id="rId39"/>
    <p:sldId id="735" r:id="rId40"/>
    <p:sldId id="770" r:id="rId41"/>
    <p:sldId id="730" r:id="rId42"/>
    <p:sldId id="691" r:id="rId43"/>
    <p:sldId id="692" r:id="rId44"/>
    <p:sldId id="693" r:id="rId45"/>
    <p:sldId id="694" r:id="rId46"/>
    <p:sldId id="695" r:id="rId47"/>
    <p:sldId id="696" r:id="rId48"/>
    <p:sldId id="697" r:id="rId49"/>
    <p:sldId id="698" r:id="rId50"/>
    <p:sldId id="699" r:id="rId51"/>
    <p:sldId id="700" r:id="rId52"/>
    <p:sldId id="701" r:id="rId53"/>
    <p:sldId id="725" r:id="rId54"/>
    <p:sldId id="703" r:id="rId55"/>
    <p:sldId id="717" r:id="rId56"/>
    <p:sldId id="685" r:id="rId57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00FF"/>
    <a:srgbClr val="FFCCCC"/>
    <a:srgbClr val="FFCCFF"/>
    <a:srgbClr val="FFFF00"/>
    <a:srgbClr val="3366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09" autoAdjust="0"/>
  </p:normalViewPr>
  <p:slideViewPr>
    <p:cSldViewPr snapToGrid="0">
      <p:cViewPr>
        <p:scale>
          <a:sx n="108" d="100"/>
          <a:sy n="108" d="100"/>
        </p:scale>
        <p:origin x="-1560" y="-176"/>
      </p:cViewPr>
      <p:guideLst>
        <p:guide orient="horz" pos="4251"/>
        <p:guide pos="1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Relationship Id="rId3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wmf"/><Relationship Id="rId3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8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3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60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3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fld id="{3C32521E-4158-4FEB-AB62-14D3121BD3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Times New Roman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15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25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39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1BA-C0A1-4A3D-9374-6B78C99B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B102-E22C-4DA0-A130-91B64DFDE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5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5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E36-9BE5-4ACB-AA3A-85E62EB96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SOFT221:  Server-Side Programming and Development 2006 - 07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F866-5DA6-446D-817F-2EA09839C1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A44D-B48C-44A9-9C08-7E0732E09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4DD2-093D-4BCC-A9E4-CBDAA79BC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191-3648-4CD3-9109-FFA13344E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DB-5C40-4318-9D69-0BFF83BF3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A726-27C4-49DC-B409-CAA930FED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692C-860E-467F-8A2B-9AADAE3A7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1D83-DF40-4799-80E2-778CE4AB1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3.emf"/><Relationship Id="rId5" Type="http://schemas.openxmlformats.org/officeDocument/2006/relationships/image" Target="../media/image24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oleObject" Target="../embeddings/oleObject14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4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oleObject" Target="../embeddings/oleObject20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63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6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hyperlink" Target="http://nucinkis-lab.cc.ic.ac.uk/HELM/helm_workbook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5.emf"/><Relationship Id="rId6" Type="http://schemas.openxmlformats.org/officeDocument/2006/relationships/image" Target="../media/image1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2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More on distributions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1320800"/>
            <a:ext cx="75692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5" y="2328333"/>
            <a:ext cx="4572000" cy="3657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6716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7333" y="2065867"/>
            <a:ext cx="3276600" cy="2525713"/>
            <a:chOff x="2400" y="1728"/>
            <a:chExt cx="2064" cy="1591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400" y="1728"/>
              <a:ext cx="2064" cy="1591"/>
              <a:chOff x="2400" y="1728"/>
              <a:chExt cx="2064" cy="1591"/>
            </a:xfrm>
          </p:grpSpPr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2400" y="1728"/>
                <a:ext cx="2064" cy="1584"/>
                <a:chOff x="2400" y="1728"/>
                <a:chExt cx="2064" cy="1584"/>
              </a:xfrm>
            </p:grpSpPr>
            <p:grpSp>
              <p:nvGrpSpPr>
                <p:cNvPr id="17" name="Group 24"/>
                <p:cNvGrpSpPr>
                  <a:grpSpLocks/>
                </p:cNvGrpSpPr>
                <p:nvPr/>
              </p:nvGrpSpPr>
              <p:grpSpPr bwMode="auto">
                <a:xfrm>
                  <a:off x="2400" y="1728"/>
                  <a:ext cx="2064" cy="1584"/>
                  <a:chOff x="2400" y="1728"/>
                  <a:chExt cx="2064" cy="1584"/>
                </a:xfrm>
              </p:grpSpPr>
              <p:sp>
                <p:nvSpPr>
                  <p:cNvPr id="2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610" y="1728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0" y="2910"/>
                    <a:ext cx="1751" cy="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872"/>
                    <a:ext cx="29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sz="2000" b="1" i="1">
                        <a:latin typeface="Times New Roman" charset="0"/>
                      </a:rPr>
                      <a:t>x</a:t>
                    </a:r>
                  </a:p>
                </p:txBody>
              </p:sp>
              <p:sp>
                <p:nvSpPr>
                  <p:cNvPr id="23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13" y="1835"/>
                    <a:ext cx="1499" cy="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sz="4000" b="1" i="1" dirty="0">
                        <a:latin typeface="Times New Roman" charset="0"/>
                      </a:rPr>
                      <a:t>p(x)=e</a:t>
                    </a:r>
                    <a:r>
                      <a:rPr lang="en-US" sz="4000" b="1" i="1" baseline="30000" dirty="0">
                        <a:latin typeface="Times New Roman" charset="0"/>
                      </a:rPr>
                      <a:t>-x</a:t>
                    </a:r>
                  </a:p>
                </p:txBody>
              </p:sp>
            </p:grpSp>
            <p:sp>
              <p:nvSpPr>
                <p:cNvPr id="18" name="Arc 14"/>
                <p:cNvSpPr>
                  <a:spLocks/>
                </p:cNvSpPr>
                <p:nvPr/>
              </p:nvSpPr>
              <p:spPr bwMode="auto">
                <a:xfrm rot="-10800000">
                  <a:off x="2608" y="2272"/>
                  <a:ext cx="1495" cy="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pPr eaLnBrk="1" hangingPunct="1"/>
                  <a:endParaRPr lang="en-US" sz="2400" b="1">
                    <a:solidFill>
                      <a:schemeClr val="accent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01" y="2222"/>
                  <a:ext cx="8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sz="2000" b="1">
                      <a:latin typeface="Times New Roman" charset="0"/>
                    </a:rPr>
                    <a:t>1</a:t>
                  </a:r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832" y="2592"/>
                <a:ext cx="472" cy="727"/>
                <a:chOff x="2832" y="2592"/>
                <a:chExt cx="472" cy="727"/>
              </a:xfrm>
            </p:grpSpPr>
            <p:sp>
              <p:nvSpPr>
                <p:cNvPr id="11" name="AutoShape 17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88" cy="144"/>
                </a:xfrm>
                <a:prstGeom prst="rtTriangle">
                  <a:avLst/>
                </a:prstGeom>
                <a:solidFill>
                  <a:schemeClr val="accent1"/>
                </a:solidFill>
                <a:ln w="349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2880" y="2738"/>
                  <a:ext cx="384" cy="19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29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264" y="29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32" y="3120"/>
                  <a:ext cx="8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sz="2000" b="1">
                      <a:latin typeface="Times New Roman" charset="0"/>
                    </a:rPr>
                    <a:t>1</a:t>
                  </a:r>
                </a:p>
              </p:txBody>
            </p:sp>
            <p:sp>
              <p:nvSpPr>
                <p:cNvPr id="1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216" y="3120"/>
                  <a:ext cx="88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sz="2000" b="1">
                      <a:latin typeface="Times New Roman" charset="0"/>
                    </a:rPr>
                    <a:t>2</a:t>
                  </a:r>
                </a:p>
              </p:txBody>
            </p:sp>
          </p:grpSp>
        </p:grp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2880" y="2592"/>
              <a:ext cx="0" cy="336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528100" y="941401"/>
            <a:ext cx="89715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defTabSz="457200"/>
            <a:r>
              <a:rPr lang="en-US" sz="2400" dirty="0">
                <a:latin typeface="Arial"/>
                <a:ea typeface="+mj-ea"/>
                <a:cs typeface="Arial"/>
              </a:rPr>
              <a:t>Given P(x) = e</a:t>
            </a:r>
            <a:r>
              <a:rPr lang="en-US" sz="2400" baseline="30000" dirty="0">
                <a:latin typeface="Arial"/>
                <a:ea typeface="+mj-ea"/>
                <a:cs typeface="Arial"/>
              </a:rPr>
              <a:t>-x </a:t>
            </a:r>
          </a:p>
          <a:p>
            <a:pPr algn="l" defTabSz="457200"/>
            <a:r>
              <a:rPr lang="en-US" sz="2400" dirty="0" smtClean="0">
                <a:latin typeface="Arial"/>
                <a:ea typeface="+mj-ea"/>
                <a:cs typeface="Arial"/>
              </a:rPr>
              <a:t>What </a:t>
            </a:r>
            <a:r>
              <a:rPr lang="en-US" sz="2400" dirty="0">
                <a:latin typeface="Arial"/>
                <a:ea typeface="+mj-ea"/>
                <a:cs typeface="Arial"/>
              </a:rPr>
              <a:t>is the probability of x falling within 1 to 2 ?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Exponential distribution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05300" y="2527067"/>
            <a:ext cx="4770968" cy="1200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defTabSz="457200"/>
            <a:r>
              <a:rPr lang="en-US" sz="2400" dirty="0">
                <a:latin typeface="Arial"/>
                <a:ea typeface="+mj-ea"/>
                <a:cs typeface="Arial"/>
              </a:rPr>
              <a:t>P(1 &lt;= x &lt;=2</a:t>
            </a:r>
            <a:r>
              <a:rPr lang="en-US" sz="2400" dirty="0">
                <a:latin typeface="Arial"/>
                <a:ea typeface="+mj-ea"/>
                <a:cs typeface="Arial"/>
                <a:sym typeface="Symbol" charset="0"/>
              </a:rPr>
              <a:t>) corresponds to area under distribution between 1 and </a:t>
            </a:r>
            <a:r>
              <a:rPr lang="en-US" sz="2400" dirty="0" smtClean="0">
                <a:latin typeface="Arial"/>
                <a:ea typeface="+mj-ea"/>
                <a:cs typeface="Arial"/>
                <a:sym typeface="Symbol" charset="0"/>
              </a:rPr>
              <a:t>2</a:t>
            </a:r>
            <a:endParaRPr lang="en-US" sz="2400" dirty="0">
              <a:latin typeface="Arial"/>
              <a:ea typeface="+mj-ea"/>
              <a:cs typeface="Arial"/>
              <a:sym typeface="Symbo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3200" y="6231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30798"/>
              </p:ext>
            </p:extLst>
          </p:nvPr>
        </p:nvGraphicFramePr>
        <p:xfrm>
          <a:off x="4568825" y="4521200"/>
          <a:ext cx="37147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3" imgW="1701800" imgH="787400" progId="Equation.3">
                  <p:embed/>
                </p:oleObj>
              </mc:Choice>
              <mc:Fallback>
                <p:oleObj name="Equation" r:id="rId3" imgW="17018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4521200"/>
                        <a:ext cx="3714750" cy="170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38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2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8186" y="1106016"/>
            <a:ext cx="89715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defTabSz="457200"/>
            <a:r>
              <a:rPr lang="en-US" sz="2400" dirty="0"/>
              <a:t> </a:t>
            </a:r>
            <a:r>
              <a:rPr lang="en-US" sz="2400" dirty="0" smtClean="0"/>
              <a:t>The von </a:t>
            </a:r>
            <a:r>
              <a:rPr lang="en-US" sz="2400" dirty="0" err="1"/>
              <a:t>Mises</a:t>
            </a:r>
            <a:r>
              <a:rPr lang="en-US" sz="2400" dirty="0"/>
              <a:t>  </a:t>
            </a:r>
            <a:r>
              <a:rPr lang="en-US" sz="2400" dirty="0" smtClean="0"/>
              <a:t>function is a circular continuous probability distribution. It is given by </a:t>
            </a:r>
            <a:endParaRPr lang="en-US" sz="2400" dirty="0">
              <a:latin typeface="Arial"/>
              <a:ea typeface="+mj-ea"/>
              <a:cs typeface="Arial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Von </a:t>
            </a:r>
            <a:r>
              <a:rPr lang="en-US" sz="3200" b="1" dirty="0" err="1" smtClean="0"/>
              <a:t>Mises</a:t>
            </a:r>
            <a:r>
              <a:rPr lang="en-US" sz="3200" b="1" dirty="0" smtClean="0"/>
              <a:t> distribution</a:t>
            </a:r>
            <a:endParaRPr 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13200" y="6231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45028"/>
              </p:ext>
            </p:extLst>
          </p:nvPr>
        </p:nvGraphicFramePr>
        <p:xfrm>
          <a:off x="1399393" y="1786934"/>
          <a:ext cx="6461706" cy="128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3" imgW="2171700" imgH="431800" progId="Equation.3">
                  <p:embed/>
                </p:oleObj>
              </mc:Choice>
              <mc:Fallback>
                <p:oleObj name="Equation" r:id="rId3" imgW="2171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9393" y="1786934"/>
                        <a:ext cx="6461706" cy="1285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00972" y="3072348"/>
            <a:ext cx="46851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where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θ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angle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μ </a:t>
            </a:r>
            <a:r>
              <a:rPr lang="en-US" sz="2000" dirty="0"/>
              <a:t>and </a:t>
            </a:r>
            <a:r>
              <a:rPr lang="en-US" sz="2000" i="1" dirty="0"/>
              <a:t>k</a:t>
            </a:r>
            <a:r>
              <a:rPr lang="en-US" sz="2000" dirty="0"/>
              <a:t> are the mean and width parameters of the von </a:t>
            </a:r>
            <a:r>
              <a:rPr lang="en-US" sz="2000" dirty="0" err="1"/>
              <a:t>Mises</a:t>
            </a:r>
            <a:r>
              <a:rPr lang="en-US" sz="2000" dirty="0"/>
              <a:t> function respectively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(k)</a:t>
            </a:r>
            <a:r>
              <a:rPr lang="en-US" sz="2000" dirty="0"/>
              <a:t> is a Bessel function of order </a:t>
            </a:r>
            <a:r>
              <a:rPr lang="en-US" sz="2000" dirty="0" smtClean="0"/>
              <a:t>zero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Note that </a:t>
            </a:r>
            <a:r>
              <a:rPr lang="en-US" sz="2000" dirty="0"/>
              <a:t> 1/</a:t>
            </a:r>
            <a:r>
              <a:rPr lang="en-US" sz="2000" i="1" dirty="0"/>
              <a:t>k</a:t>
            </a:r>
            <a:r>
              <a:rPr lang="en-US" sz="2000" dirty="0"/>
              <a:t> is analogous to the </a:t>
            </a:r>
            <a:r>
              <a:rPr lang="en-US" sz="2000" dirty="0" smtClean="0"/>
              <a:t>Gaussian </a:t>
            </a:r>
            <a:r>
              <a:rPr lang="en-US" sz="2000" dirty="0"/>
              <a:t>distribution variance </a:t>
            </a:r>
            <a:r>
              <a:rPr lang="en-US" sz="2000" dirty="0" smtClean="0"/>
              <a:t>σ</a:t>
            </a:r>
            <a:r>
              <a:rPr lang="en-US" sz="2000" baseline="30000" dirty="0" smtClean="0"/>
              <a:t>2</a:t>
            </a:r>
            <a:endParaRPr lang="en-US" sz="2000" baseline="30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Useful for modeling </a:t>
            </a:r>
            <a:r>
              <a:rPr lang="en-US" sz="2000" dirty="0"/>
              <a:t>circular data – e.g. angular tuning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3459" y="940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580" y="3327585"/>
            <a:ext cx="4472053" cy="33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1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2"/>
      <p:bldP spid="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5300" y="1151467"/>
            <a:ext cx="8915400" cy="5443007"/>
          </a:xfrm>
        </p:spPr>
        <p:txBody>
          <a:bodyPr>
            <a:normAutofit/>
          </a:bodyPr>
          <a:lstStyle/>
          <a:p>
            <a:r>
              <a:rPr lang="en-US" dirty="0" smtClean="0"/>
              <a:t>Can have N dimensional distributions </a:t>
            </a:r>
          </a:p>
          <a:p>
            <a:r>
              <a:rPr lang="en-US" dirty="0" smtClean="0"/>
              <a:t>for Normal case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3" y="2353734"/>
            <a:ext cx="6565900" cy="66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3630083"/>
            <a:ext cx="5164667" cy="3227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3" y="4199466"/>
            <a:ext cx="3136900" cy="25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" y="3255433"/>
            <a:ext cx="5092700" cy="2667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 dimensional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2719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4098" y="1087116"/>
            <a:ext cx="916305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If we </a:t>
            </a:r>
            <a:r>
              <a:rPr lang="en-US" sz="2400" dirty="0" smtClean="0"/>
              <a:t>calculate </a:t>
            </a:r>
            <a:r>
              <a:rPr lang="en-US" sz="2400" dirty="0"/>
              <a:t>the covariance between two random </a:t>
            </a:r>
            <a:r>
              <a:rPr lang="en-US" sz="2400" dirty="0" smtClean="0"/>
              <a:t>variables</a:t>
            </a:r>
            <a:endParaRPr lang="en-US" dirty="0"/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charset="0"/>
              <a:buNone/>
            </a:pPr>
            <a:r>
              <a:rPr lang="en-US" sz="2400" dirty="0" smtClean="0">
                <a:sym typeface="Symbol" charset="0"/>
              </a:rPr>
              <a:t>If </a:t>
            </a:r>
            <a:r>
              <a:rPr lang="en-US" sz="2400" dirty="0" err="1" smtClean="0">
                <a:sym typeface="Symbol" charset="0"/>
              </a:rPr>
              <a:t>cov</a:t>
            </a:r>
            <a:r>
              <a:rPr lang="en-US" sz="2400" dirty="0">
                <a:sym typeface="Symbol" charset="0"/>
              </a:rPr>
              <a:t>(X,Y) &gt; 0    </a:t>
            </a:r>
            <a:r>
              <a:rPr lang="en-US" sz="2400" dirty="0" smtClean="0">
                <a:sym typeface="Symbol" charset="0"/>
              </a:rPr>
              <a:t>-&gt;    </a:t>
            </a:r>
            <a:r>
              <a:rPr lang="en-US" sz="2400" dirty="0" smtClean="0">
                <a:sym typeface="Symbol" charset="0"/>
              </a:rPr>
              <a:t>X </a:t>
            </a:r>
            <a:r>
              <a:rPr lang="en-US" sz="2400" dirty="0">
                <a:sym typeface="Symbol" charset="0"/>
              </a:rPr>
              <a:t>and Y are positively correlated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charset="0"/>
              <a:buNone/>
            </a:pPr>
            <a:r>
              <a:rPr lang="en-US" sz="2400" dirty="0" smtClean="0">
                <a:sym typeface="Symbol" charset="0"/>
              </a:rPr>
              <a:t>If </a:t>
            </a:r>
            <a:r>
              <a:rPr lang="en-US" sz="2400" dirty="0" err="1" smtClean="0">
                <a:sym typeface="Symbol" charset="0"/>
              </a:rPr>
              <a:t>cov</a:t>
            </a:r>
            <a:r>
              <a:rPr lang="en-US" sz="2400" dirty="0">
                <a:sym typeface="Symbol" charset="0"/>
              </a:rPr>
              <a:t>(X,Y) &lt; 0    -&gt; </a:t>
            </a:r>
            <a:r>
              <a:rPr lang="en-US" sz="2400" dirty="0" smtClean="0">
                <a:sym typeface="Symbol" charset="0"/>
              </a:rPr>
              <a:t>   X </a:t>
            </a:r>
            <a:r>
              <a:rPr lang="en-US" sz="2400" dirty="0">
                <a:sym typeface="Symbol" charset="0"/>
              </a:rPr>
              <a:t>and Y are inversely correlated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charset="0"/>
              <a:buNone/>
            </a:pPr>
            <a:r>
              <a:rPr lang="en-US" sz="2400" dirty="0" smtClean="0">
                <a:sym typeface="Symbol" charset="0"/>
              </a:rPr>
              <a:t>If </a:t>
            </a:r>
            <a:r>
              <a:rPr lang="en-US" sz="2400" dirty="0" err="1" smtClean="0">
                <a:sym typeface="Symbol" charset="0"/>
              </a:rPr>
              <a:t>cov</a:t>
            </a:r>
            <a:r>
              <a:rPr lang="en-US" sz="2400" dirty="0">
                <a:sym typeface="Symbol" charset="0"/>
              </a:rPr>
              <a:t>(X,Y) = 0    -&gt; </a:t>
            </a:r>
            <a:r>
              <a:rPr lang="en-US" sz="2400" dirty="0" smtClean="0">
                <a:sym typeface="Symbol" charset="0"/>
              </a:rPr>
              <a:t>   X </a:t>
            </a:r>
            <a:r>
              <a:rPr lang="en-US" sz="2400" dirty="0">
                <a:sym typeface="Symbol" charset="0"/>
              </a:rPr>
              <a:t>and Y are </a:t>
            </a:r>
            <a:r>
              <a:rPr lang="en-US" sz="2400" dirty="0" smtClean="0">
                <a:sym typeface="Symbol" charset="0"/>
              </a:rPr>
              <a:t>independent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charset="0"/>
              <a:buNone/>
            </a:pPr>
            <a:endParaRPr lang="en-US" sz="2400" dirty="0"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charset="0"/>
              <a:buNone/>
            </a:pPr>
            <a:r>
              <a:rPr lang="en-US" sz="2400" dirty="0" smtClean="0">
                <a:sym typeface="Symbol" charset="0"/>
              </a:rPr>
              <a:t>For example</a:t>
            </a:r>
            <a:endParaRPr lang="en-US" sz="2400" dirty="0">
              <a:sym typeface="Symbo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Interpreting </a:t>
            </a:r>
            <a:r>
              <a:rPr lang="en-US" sz="3200" b="1" dirty="0" smtClean="0"/>
              <a:t>covariance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3874576"/>
            <a:ext cx="5221668" cy="25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2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Some more probability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8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7"/>
            <a:ext cx="8915400" cy="320891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Sum </a:t>
            </a:r>
            <a:r>
              <a:rPr lang="en-US" dirty="0"/>
              <a:t>rule states </a:t>
            </a:r>
            <a:r>
              <a:rPr lang="en-US" dirty="0" smtClean="0"/>
              <a:t>that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2188634"/>
            <a:ext cx="39497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7" y="3718456"/>
            <a:ext cx="4140200" cy="1638300"/>
          </a:xfrm>
          <a:prstGeom prst="rect">
            <a:avLst/>
          </a:prstGeom>
        </p:spPr>
      </p:pic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639733" y="1278466"/>
            <a:ext cx="4995334" cy="2836333"/>
            <a:chOff x="1963554" y="1511166"/>
            <a:chExt cx="4208646" cy="2079057"/>
          </a:xfrm>
        </p:grpSpPr>
        <p:sp>
          <p:nvSpPr>
            <p:cNvPr id="9" name="Rectangle 8"/>
            <p:cNvSpPr/>
            <p:nvPr/>
          </p:nvSpPr>
          <p:spPr>
            <a:xfrm>
              <a:off x="1981734" y="1523541"/>
              <a:ext cx="4190466" cy="20584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850521" y="1511166"/>
              <a:ext cx="1308952" cy="1107594"/>
            </a:xfrm>
            <a:custGeom>
              <a:avLst/>
              <a:gdLst>
                <a:gd name="connsiteX0" fmla="*/ 0 w 1309035"/>
                <a:gd name="connsiteY0" fmla="*/ 0 h 1106906"/>
                <a:gd name="connsiteX1" fmla="*/ 365760 w 1309035"/>
                <a:gd name="connsiteY1" fmla="*/ 885525 h 1106906"/>
                <a:gd name="connsiteX2" fmla="*/ 1309035 w 1309035"/>
                <a:gd name="connsiteY2" fmla="*/ 1106906 h 1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035" h="1106906">
                  <a:moveTo>
                    <a:pt x="0" y="0"/>
                  </a:moveTo>
                  <a:cubicBezTo>
                    <a:pt x="73794" y="350520"/>
                    <a:pt x="147588" y="701041"/>
                    <a:pt x="365760" y="885525"/>
                  </a:cubicBezTo>
                  <a:cubicBezTo>
                    <a:pt x="583932" y="1070009"/>
                    <a:pt x="946483" y="1088457"/>
                    <a:pt x="1309035" y="110690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05114" y="2193873"/>
              <a:ext cx="658112" cy="1396350"/>
            </a:xfrm>
            <a:custGeom>
              <a:avLst/>
              <a:gdLst>
                <a:gd name="connsiteX0" fmla="*/ 657726 w 657726"/>
                <a:gd name="connsiteY0" fmla="*/ 0 h 1395663"/>
                <a:gd name="connsiteX1" fmla="*/ 109086 w 657726"/>
                <a:gd name="connsiteY1" fmla="*/ 644893 h 1395663"/>
                <a:gd name="connsiteX2" fmla="*/ 3209 w 657726"/>
                <a:gd name="connsiteY2" fmla="*/ 1395663 h 139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726" h="1395663">
                  <a:moveTo>
                    <a:pt x="657726" y="0"/>
                  </a:moveTo>
                  <a:cubicBezTo>
                    <a:pt x="437949" y="206141"/>
                    <a:pt x="218172" y="412283"/>
                    <a:pt x="109086" y="644893"/>
                  </a:cubicBezTo>
                  <a:cubicBezTo>
                    <a:pt x="0" y="877503"/>
                    <a:pt x="20855" y="1270535"/>
                    <a:pt x="3209" y="139566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90740" y="1511166"/>
              <a:ext cx="1685276" cy="1404602"/>
            </a:xfrm>
            <a:custGeom>
              <a:avLst/>
              <a:gdLst>
                <a:gd name="connsiteX0" fmla="*/ 1684421 w 1684421"/>
                <a:gd name="connsiteY0" fmla="*/ 1405289 h 1405289"/>
                <a:gd name="connsiteX1" fmla="*/ 462013 w 1684421"/>
                <a:gd name="connsiteY1" fmla="*/ 1058779 h 1405289"/>
                <a:gd name="connsiteX2" fmla="*/ 0 w 1684421"/>
                <a:gd name="connsiteY2" fmla="*/ 0 h 1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4421" h="1405289">
                  <a:moveTo>
                    <a:pt x="1684421" y="1405289"/>
                  </a:moveTo>
                  <a:cubicBezTo>
                    <a:pt x="1213585" y="1349141"/>
                    <a:pt x="742750" y="1292994"/>
                    <a:pt x="462013" y="1058779"/>
                  </a:cubicBezTo>
                  <a:cubicBezTo>
                    <a:pt x="181276" y="824564"/>
                    <a:pt x="77002" y="173255"/>
                    <a:pt x="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63554" y="2406316"/>
              <a:ext cx="1136244" cy="674457"/>
            </a:xfrm>
            <a:custGeom>
              <a:avLst/>
              <a:gdLst>
                <a:gd name="connsiteX0" fmla="*/ 1135781 w 1135781"/>
                <a:gd name="connsiteY0" fmla="*/ 0 h 673768"/>
                <a:gd name="connsiteX1" fmla="*/ 702644 w 1135781"/>
                <a:gd name="connsiteY1" fmla="*/ 529389 h 673768"/>
                <a:gd name="connsiteX2" fmla="*/ 0 w 1135781"/>
                <a:gd name="connsiteY2" fmla="*/ 673768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781" h="673768">
                  <a:moveTo>
                    <a:pt x="1135781" y="0"/>
                  </a:moveTo>
                  <a:cubicBezTo>
                    <a:pt x="1013861" y="208547"/>
                    <a:pt x="891941" y="417094"/>
                    <a:pt x="702644" y="529389"/>
                  </a:cubicBezTo>
                  <a:cubicBezTo>
                    <a:pt x="513347" y="641684"/>
                    <a:pt x="256673" y="657726"/>
                    <a:pt x="0" y="67376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276142" y="2210373"/>
              <a:ext cx="1448938" cy="1142656"/>
            </a:xfrm>
            <a:prstGeom prst="ellipse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812450" y="1511166"/>
              <a:ext cx="503582" cy="1299411"/>
            </a:xfrm>
            <a:custGeom>
              <a:avLst/>
              <a:gdLst>
                <a:gd name="connsiteX0" fmla="*/ 0 w 503723"/>
                <a:gd name="connsiteY0" fmla="*/ 1299411 h 1299411"/>
                <a:gd name="connsiteX1" fmla="*/ 462013 w 503723"/>
                <a:gd name="connsiteY1" fmla="*/ 442762 h 1299411"/>
                <a:gd name="connsiteX2" fmla="*/ 250257 w 503723"/>
                <a:gd name="connsiteY2" fmla="*/ 0 h 12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723" h="1299411">
                  <a:moveTo>
                    <a:pt x="0" y="1299411"/>
                  </a:moveTo>
                  <a:cubicBezTo>
                    <a:pt x="210152" y="979371"/>
                    <a:pt x="420304" y="659331"/>
                    <a:pt x="462013" y="442762"/>
                  </a:cubicBezTo>
                  <a:cubicBezTo>
                    <a:pt x="503723" y="226194"/>
                    <a:pt x="290362" y="72189"/>
                    <a:pt x="250257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570762" y="2973519"/>
              <a:ext cx="672656" cy="606392"/>
            </a:xfrm>
            <a:custGeom>
              <a:avLst/>
              <a:gdLst>
                <a:gd name="connsiteX0" fmla="*/ 0 w 673769"/>
                <a:gd name="connsiteY0" fmla="*/ 0 h 606392"/>
                <a:gd name="connsiteX1" fmla="*/ 548640 w 673769"/>
                <a:gd name="connsiteY1" fmla="*/ 269508 h 606392"/>
                <a:gd name="connsiteX2" fmla="*/ 673769 w 673769"/>
                <a:gd name="connsiteY2" fmla="*/ 606392 h 60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69" h="606392">
                  <a:moveTo>
                    <a:pt x="0" y="0"/>
                  </a:moveTo>
                  <a:cubicBezTo>
                    <a:pt x="218172" y="84221"/>
                    <a:pt x="436345" y="168443"/>
                    <a:pt x="548640" y="269508"/>
                  </a:cubicBezTo>
                  <a:cubicBezTo>
                    <a:pt x="660935" y="370573"/>
                    <a:pt x="667352" y="488482"/>
                    <a:pt x="673769" y="606392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TextBox 26"/>
            <p:cNvSpPr txBox="1">
              <a:spLocks noChangeArrowheads="1"/>
            </p:cNvSpPr>
            <p:nvPr/>
          </p:nvSpPr>
          <p:spPr bwMode="auto">
            <a:xfrm flipH="1">
              <a:off x="5105400" y="3047999"/>
              <a:ext cx="563882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B</a:t>
              </a:r>
              <a:r>
                <a:rPr lang="en-US" baseline="-25000">
                  <a:latin typeface="Calibri" charset="0"/>
                </a:rPr>
                <a:t>1</a:t>
              </a:r>
              <a:endParaRPr lang="en-US">
                <a:latin typeface="Calibri" charset="0"/>
              </a:endParaRPr>
            </a:p>
          </p:txBody>
        </p:sp>
        <p:sp>
          <p:nvSpPr>
            <p:cNvPr id="18" name="TextBox 27"/>
            <p:cNvSpPr txBox="1">
              <a:spLocks noChangeArrowheads="1"/>
            </p:cNvSpPr>
            <p:nvPr/>
          </p:nvSpPr>
          <p:spPr bwMode="auto">
            <a:xfrm flipH="1">
              <a:off x="5379720" y="1688069"/>
              <a:ext cx="563882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B</a:t>
              </a:r>
              <a:r>
                <a:rPr lang="en-US" baseline="-25000">
                  <a:latin typeface="Calibri" charset="0"/>
                </a:rPr>
                <a:t>2</a:t>
              </a:r>
              <a:endParaRPr lang="en-US">
                <a:latin typeface="Calibri" charset="0"/>
              </a:endParaRPr>
            </a:p>
          </p:txBody>
        </p:sp>
        <p:sp>
          <p:nvSpPr>
            <p:cNvPr id="19" name="TextBox 28"/>
            <p:cNvSpPr txBox="1">
              <a:spLocks noChangeArrowheads="1"/>
            </p:cNvSpPr>
            <p:nvPr/>
          </p:nvSpPr>
          <p:spPr bwMode="auto">
            <a:xfrm flipH="1">
              <a:off x="4312920" y="1752599"/>
              <a:ext cx="563882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B</a:t>
              </a:r>
              <a:r>
                <a:rPr lang="en-US" baseline="-25000">
                  <a:latin typeface="Calibri" charset="0"/>
                </a:rPr>
                <a:t>3</a:t>
              </a:r>
              <a:endParaRPr lang="en-US">
                <a:latin typeface="Calibri" charset="0"/>
              </a:endParaRPr>
            </a:p>
          </p:txBody>
        </p:sp>
        <p:sp>
          <p:nvSpPr>
            <p:cNvPr id="20" name="TextBox 29"/>
            <p:cNvSpPr txBox="1">
              <a:spLocks noChangeArrowheads="1"/>
            </p:cNvSpPr>
            <p:nvPr/>
          </p:nvSpPr>
          <p:spPr bwMode="auto">
            <a:xfrm flipH="1">
              <a:off x="2209800" y="2057400"/>
              <a:ext cx="563882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Calibri" charset="0"/>
                </a:rPr>
                <a:t>B</a:t>
              </a:r>
              <a:r>
                <a:rPr lang="en-US" baseline="-25000" dirty="0">
                  <a:latin typeface="Calibri" charset="0"/>
                </a:rPr>
                <a:t>4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21" name="TextBox 30"/>
            <p:cNvSpPr txBox="1">
              <a:spLocks noChangeArrowheads="1"/>
            </p:cNvSpPr>
            <p:nvPr/>
          </p:nvSpPr>
          <p:spPr bwMode="auto">
            <a:xfrm flipH="1">
              <a:off x="3276600" y="1752599"/>
              <a:ext cx="563882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B</a:t>
              </a:r>
              <a:r>
                <a:rPr lang="en-US" baseline="-25000">
                  <a:latin typeface="Calibri" charset="0"/>
                </a:rPr>
                <a:t>5</a:t>
              </a:r>
              <a:endParaRPr lang="en-US">
                <a:latin typeface="Calibri" charset="0"/>
              </a:endParaRPr>
            </a:p>
          </p:txBody>
        </p:sp>
        <p:sp>
          <p:nvSpPr>
            <p:cNvPr id="22" name="TextBox 31"/>
            <p:cNvSpPr txBox="1">
              <a:spLocks noChangeArrowheads="1"/>
            </p:cNvSpPr>
            <p:nvPr/>
          </p:nvSpPr>
          <p:spPr bwMode="auto">
            <a:xfrm flipH="1">
              <a:off x="3276600" y="3200399"/>
              <a:ext cx="563882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Calibri" charset="0"/>
                </a:rPr>
                <a:t>B</a:t>
              </a:r>
              <a:r>
                <a:rPr lang="en-US" baseline="-25000" dirty="0">
                  <a:latin typeface="Calibri" charset="0"/>
                </a:rPr>
                <a:t>6</a:t>
              </a:r>
              <a:endParaRPr lang="en-US" dirty="0">
                <a:latin typeface="Calibri" charset="0"/>
              </a:endParaRPr>
            </a:p>
          </p:txBody>
        </p:sp>
        <p:sp>
          <p:nvSpPr>
            <p:cNvPr id="23" name="TextBox 32"/>
            <p:cNvSpPr txBox="1">
              <a:spLocks noChangeArrowheads="1"/>
            </p:cNvSpPr>
            <p:nvPr/>
          </p:nvSpPr>
          <p:spPr bwMode="auto">
            <a:xfrm flipH="1">
              <a:off x="2133601" y="3200399"/>
              <a:ext cx="563882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B</a:t>
              </a:r>
              <a:r>
                <a:rPr lang="en-US" baseline="-25000">
                  <a:latin typeface="Calibri" charset="0"/>
                </a:rPr>
                <a:t>7</a:t>
              </a:r>
              <a:endParaRPr lang="en-US">
                <a:latin typeface="Calibri" charset="0"/>
              </a:endParaRP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 rule of probability theory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168" y="5222587"/>
            <a:ext cx="62247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+mn-lt"/>
              </a:rPr>
              <a:t>Sometimes called </a:t>
            </a:r>
            <a:r>
              <a:rPr lang="en-US" sz="3200" dirty="0" smtClean="0">
                <a:latin typeface="+mn-lt"/>
              </a:rPr>
              <a:t>marginalization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533"/>
            <a:ext cx="5118100" cy="3753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59348" y="2753268"/>
            <a:ext cx="4189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P(x=0) = 0.2 + 0.1 + 0.2 = 0.5</a:t>
            </a:r>
            <a:endParaRPr lang="en-US" sz="24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47197"/>
              </p:ext>
            </p:extLst>
          </p:nvPr>
        </p:nvGraphicFramePr>
        <p:xfrm>
          <a:off x="5792795" y="1886533"/>
          <a:ext cx="253841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4" imgW="1092200" imgH="368300" progId="Equation.3">
                  <p:embed/>
                </p:oleObj>
              </mc:Choice>
              <mc:Fallback>
                <p:oleObj name="Equation" r:id="rId4" imgW="1092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95" y="1886533"/>
                        <a:ext cx="253841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28823" y="3643083"/>
            <a:ext cx="3915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P(x=1) = 0 + 0.2 + 0.1 = 0.3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11892" y="4615935"/>
            <a:ext cx="3915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P(x=2) = 0.1 + 0 + 0.1 = 0.2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Marginalization example</a:t>
            </a:r>
          </a:p>
        </p:txBody>
      </p:sp>
    </p:spTree>
    <p:extLst>
      <p:ext uri="{BB962C8B-B14F-4D97-AF65-F5344CB8AC3E}">
        <p14:creationId xmlns:p14="http://schemas.microsoft.com/office/powerpoint/2010/main" val="187999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88" y="552552"/>
            <a:ext cx="5610883" cy="42448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13" y="4919008"/>
            <a:ext cx="98313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Samples from a bivariate normal </a:t>
            </a:r>
            <a:r>
              <a:rPr lang="en-US" sz="2400" dirty="0" smtClean="0"/>
              <a:t>distribution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marginal distributions are shown in red and </a:t>
            </a:r>
            <a:r>
              <a:rPr lang="en-US" sz="2400" dirty="0" smtClean="0"/>
              <a:t>blue 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marginal distribution of X is also approximated by creating a histogram of the X coordinates without consideration of the Y </a:t>
            </a:r>
            <a:r>
              <a:rPr lang="en-US" sz="2400" dirty="0" smtClean="0"/>
              <a:t>coordinates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Marginal distributions of a 2D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2189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4301237"/>
            <a:ext cx="431800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389" y="3496248"/>
            <a:ext cx="5232400" cy="102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998" y="943432"/>
            <a:ext cx="9008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/>
              <a:t>P (A ∩ B) </a:t>
            </a:r>
            <a:r>
              <a:rPr lang="en-US" sz="2400" dirty="0" smtClean="0"/>
              <a:t> is the probability of A and B happening</a:t>
            </a:r>
          </a:p>
          <a:p>
            <a:pPr marL="0" indent="0" algn="l">
              <a:buNone/>
            </a:pPr>
            <a:endParaRPr lang="en-US" sz="2400" dirty="0" smtClean="0"/>
          </a:p>
          <a:p>
            <a:pPr marL="0" indent="0" algn="l">
              <a:buNone/>
            </a:pPr>
            <a:r>
              <a:rPr lang="en-US" sz="2400" dirty="0" smtClean="0"/>
              <a:t>Can be written P(A, B</a:t>
            </a:r>
            <a:r>
              <a:rPr lang="en-US" sz="2400" dirty="0" smtClean="0"/>
              <a:t>) -  the joint distribution of A and B</a:t>
            </a:r>
            <a:endParaRPr lang="en-US" sz="2400" dirty="0" smtClean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 smtClean="0"/>
              <a:t>= the probability of A happening  multiplied by the  probability of B happening given that A has happened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Conditional probability: Bayes rule</a:t>
            </a:r>
          </a:p>
        </p:txBody>
      </p:sp>
    </p:spTree>
    <p:extLst>
      <p:ext uri="{BB962C8B-B14F-4D97-AF65-F5344CB8AC3E}">
        <p14:creationId xmlns:p14="http://schemas.microsoft.com/office/powerpoint/2010/main" val="61828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99126"/>
              </p:ext>
            </p:extLst>
          </p:nvPr>
        </p:nvGraphicFramePr>
        <p:xfrm>
          <a:off x="2274716" y="1326560"/>
          <a:ext cx="444817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r:id="rId3" imgW="1091726" imgH="342751" progId="Equation.3">
                  <p:embed/>
                </p:oleObj>
              </mc:Choice>
              <mc:Fallback>
                <p:oleObj r:id="rId3" imgW="1091726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716" y="1326560"/>
                        <a:ext cx="4448175" cy="13922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4684" y="763993"/>
            <a:ext cx="6248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Arial"/>
              <a:buChar char="•"/>
            </a:pPr>
            <a:r>
              <a:rPr lang="en-US" sz="2800" dirty="0">
                <a:latin typeface="Times New Roman" charset="0"/>
              </a:rPr>
              <a:t>Discrete case: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4234" y="4783192"/>
            <a:ext cx="6248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marL="457200" indent="-457200" algn="l" defTabSz="852488">
              <a:spcBef>
                <a:spcPct val="50000"/>
              </a:spcBef>
              <a:buFont typeface="Arial"/>
              <a:buChar char="•"/>
            </a:pPr>
            <a:r>
              <a:rPr lang="en-US" sz="2800" dirty="0">
                <a:latin typeface="Times New Roman" charset="0"/>
              </a:rPr>
              <a:t>Continuous case: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33088"/>
              </p:ext>
            </p:extLst>
          </p:nvPr>
        </p:nvGraphicFramePr>
        <p:xfrm>
          <a:off x="2730966" y="5291352"/>
          <a:ext cx="41910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r:id="rId5" imgW="1180588" imgH="380835" progId="Equation.3">
                  <p:embed/>
                </p:oleObj>
              </mc:Choice>
              <mc:Fallback>
                <p:oleObj r:id="rId5" imgW="118058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966" y="5291352"/>
                        <a:ext cx="4191000" cy="1352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charset="0"/>
              </a:rPr>
              <a:t>Expected value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14147" y="2857879"/>
            <a:ext cx="8750300" cy="71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852488">
              <a:spcBef>
                <a:spcPct val="50000"/>
              </a:spcBef>
            </a:pPr>
            <a:r>
              <a:rPr lang="en-US" sz="2800" dirty="0">
                <a:latin typeface="Times New Roman" charset="0"/>
              </a:rPr>
              <a:t>The sample mean:</a:t>
            </a:r>
          </a:p>
          <a:p>
            <a:pPr marL="320675" indent="-320675" defTabSz="852488"/>
            <a:endParaRPr lang="en-US" dirty="0" smtClean="0"/>
          </a:p>
          <a:p>
            <a:pPr marL="0" indent="0" defTabSz="852488">
              <a:buNone/>
            </a:pPr>
            <a:endParaRPr lang="en-US" sz="2800" dirty="0" smtClean="0"/>
          </a:p>
          <a:p>
            <a:pPr marL="320675" indent="-320675" defTabSz="852488"/>
            <a:endParaRPr lang="en-US" sz="2800" dirty="0" smtClean="0"/>
          </a:p>
          <a:p>
            <a:pPr marL="320675" indent="-320675" defTabSz="852488"/>
            <a:endParaRPr lang="en-US" sz="28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46903"/>
              </p:ext>
            </p:extLst>
          </p:nvPr>
        </p:nvGraphicFramePr>
        <p:xfrm>
          <a:off x="3651836" y="3147448"/>
          <a:ext cx="16065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7" imgW="622300" imgH="609600" progId="Equation.3">
                  <p:embed/>
                </p:oleObj>
              </mc:Choice>
              <mc:Fallback>
                <p:oleObj name="Equation" r:id="rId7" imgW="622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836" y="3147448"/>
                        <a:ext cx="1606550" cy="1450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6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51467"/>
            <a:ext cx="8915400" cy="5443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 A and B are </a:t>
            </a:r>
            <a:r>
              <a:rPr lang="en-US" dirty="0" smtClean="0">
                <a:solidFill>
                  <a:srgbClr val="FF0000"/>
                </a:solidFill>
              </a:rPr>
              <a:t>NOT independent </a:t>
            </a:r>
            <a:r>
              <a:rPr lang="en-US" dirty="0">
                <a:solidFill>
                  <a:srgbClr val="FF0000"/>
                </a:solidFill>
              </a:rPr>
              <a:t>events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 (A ∩ B) = P (A) </a:t>
            </a:r>
            <a:r>
              <a:rPr lang="en-US" dirty="0" smtClean="0"/>
              <a:t>.</a:t>
            </a:r>
            <a:r>
              <a:rPr lang="en-US" dirty="0"/>
              <a:t> P (</a:t>
            </a:r>
            <a:r>
              <a:rPr lang="en-US" dirty="0" smtClean="0"/>
              <a:t>B|A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This relationship is always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Pick two card from a pack at the same time. What is the chance both are aces?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P(pick1 = ace) = 4/52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(pick2 </a:t>
            </a:r>
            <a:r>
              <a:rPr lang="en-US" dirty="0"/>
              <a:t>= ace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3/51 </a:t>
            </a:r>
          </a:p>
          <a:p>
            <a:pPr marL="0" indent="0">
              <a:buNone/>
            </a:pPr>
            <a:r>
              <a:rPr lang="en-US" dirty="0" smtClean="0"/>
              <a:t>P(pick1 </a:t>
            </a:r>
            <a:r>
              <a:rPr lang="en-US" dirty="0"/>
              <a:t>= </a:t>
            </a:r>
            <a:r>
              <a:rPr lang="en-US" dirty="0" smtClean="0"/>
              <a:t>ace and </a:t>
            </a:r>
            <a:r>
              <a:rPr lang="en-US" dirty="0"/>
              <a:t>pick2 = ace</a:t>
            </a:r>
            <a:r>
              <a:rPr lang="en-US" dirty="0" smtClean="0"/>
              <a:t>) = 4/52 * 3/51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Conditional </a:t>
            </a:r>
            <a:r>
              <a:rPr lang="en-US" sz="3200" b="1" dirty="0" smtClean="0"/>
              <a:t>probability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7905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51467"/>
            <a:ext cx="8915400" cy="54430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If A and B are </a:t>
            </a:r>
            <a:r>
              <a:rPr lang="en-US" dirty="0">
                <a:solidFill>
                  <a:srgbClr val="FF0000"/>
                </a:solidFill>
              </a:rPr>
              <a:t>independent events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 (A ∩ B) = P (A) </a:t>
            </a:r>
            <a:r>
              <a:rPr lang="en-US" dirty="0" smtClean="0"/>
              <a:t>.</a:t>
            </a:r>
            <a:r>
              <a:rPr lang="en-US" dirty="0"/>
              <a:t> P (B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This relationship is </a:t>
            </a:r>
            <a:r>
              <a:rPr lang="en-US" dirty="0" smtClean="0">
                <a:solidFill>
                  <a:srgbClr val="FF0000"/>
                </a:solidFill>
              </a:rPr>
              <a:t>only true is A and B are independent!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 a dice twice – NB:  first roll does not affect second</a:t>
            </a:r>
          </a:p>
          <a:p>
            <a:pPr marL="0" indent="0">
              <a:buNone/>
            </a:pPr>
            <a:r>
              <a:rPr lang="en-US" dirty="0" smtClean="0"/>
              <a:t>What is the probability of getting  six twice?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P(run 1 = 6) = 1/6</a:t>
            </a:r>
          </a:p>
          <a:p>
            <a:pPr marL="0" indent="0">
              <a:buNone/>
            </a:pPr>
            <a:r>
              <a:rPr lang="en-US" dirty="0"/>
              <a:t>P(run </a:t>
            </a:r>
            <a:r>
              <a:rPr lang="en-US" dirty="0" smtClean="0"/>
              <a:t>2 </a:t>
            </a:r>
            <a:r>
              <a:rPr lang="en-US" dirty="0"/>
              <a:t>= 6) = 1/</a:t>
            </a: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/>
              <a:t>run 1 = </a:t>
            </a:r>
            <a:r>
              <a:rPr lang="en-US" dirty="0" smtClean="0"/>
              <a:t>6 and </a:t>
            </a:r>
            <a:r>
              <a:rPr lang="en-US" dirty="0"/>
              <a:t>run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6) = 1/6 * 1/6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Conditional </a:t>
            </a:r>
            <a:r>
              <a:rPr lang="en-US" sz="3200" b="1" dirty="0" smtClean="0"/>
              <a:t>probability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207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80" y="671305"/>
            <a:ext cx="8915400" cy="669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Product rule state that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Product rule of 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846" y="2739969"/>
            <a:ext cx="7272215" cy="8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latin typeface="+mn-lt"/>
              </a:rPr>
              <a:t>Leads </a:t>
            </a:r>
            <a:r>
              <a:rPr lang="en-US" sz="2400" dirty="0">
                <a:latin typeface="+mn-lt"/>
              </a:rPr>
              <a:t>to Bayes rule</a:t>
            </a:r>
          </a:p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033" y="5302028"/>
            <a:ext cx="6442789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+mn-lt"/>
              </a:rPr>
              <a:t> If A  and B  are independent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604743"/>
              </p:ext>
            </p:extLst>
          </p:nvPr>
        </p:nvGraphicFramePr>
        <p:xfrm>
          <a:off x="1709442" y="1378168"/>
          <a:ext cx="4171403" cy="58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447800" imgH="203200" progId="Equation.DSMT4">
                  <p:embed/>
                </p:oleObj>
              </mc:Choice>
              <mc:Fallback>
                <p:oleObj name="Equation" r:id="rId3" imgW="1447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9442" y="1378168"/>
                        <a:ext cx="4171403" cy="58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30133"/>
              </p:ext>
            </p:extLst>
          </p:nvPr>
        </p:nvGraphicFramePr>
        <p:xfrm>
          <a:off x="1708201" y="2107340"/>
          <a:ext cx="41719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447800" imgH="203200" progId="Equation.3">
                  <p:embed/>
                </p:oleObj>
              </mc:Choice>
              <mc:Fallback>
                <p:oleObj name="Equation" r:id="rId5" imgW="144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8201" y="2107340"/>
                        <a:ext cx="41719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50944"/>
              </p:ext>
            </p:extLst>
          </p:nvPr>
        </p:nvGraphicFramePr>
        <p:xfrm>
          <a:off x="1449225" y="3541901"/>
          <a:ext cx="51609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790700" imgH="203200" progId="Equation.DSMT4">
                  <p:embed/>
                </p:oleObj>
              </mc:Choice>
              <mc:Fallback>
                <p:oleObj name="Equation" r:id="rId7" imgW="1790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9225" y="3541901"/>
                        <a:ext cx="516096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4237"/>
              </p:ext>
            </p:extLst>
          </p:nvPr>
        </p:nvGraphicFramePr>
        <p:xfrm>
          <a:off x="1230313" y="4219575"/>
          <a:ext cx="48688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689100" imgH="419100" progId="Equation.3">
                  <p:embed/>
                </p:oleObj>
              </mc:Choice>
              <mc:Fallback>
                <p:oleObj name="Equation" r:id="rId9" imgW="1689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0313" y="4219575"/>
                        <a:ext cx="4868862" cy="120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756786"/>
              </p:ext>
            </p:extLst>
          </p:nvPr>
        </p:nvGraphicFramePr>
        <p:xfrm>
          <a:off x="1900238" y="5945188"/>
          <a:ext cx="36226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1" imgW="1257300" imgH="190500" progId="Equation.DSMT4">
                  <p:embed/>
                </p:oleObj>
              </mc:Choice>
              <mc:Fallback>
                <p:oleObj name="Equation" r:id="rId11" imgW="1257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0238" y="5945188"/>
                        <a:ext cx="3622675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08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966"/>
            <a:ext cx="9906000" cy="300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10087"/>
            <a:ext cx="5491105" cy="1907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62" y="4459288"/>
            <a:ext cx="3267304" cy="19685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Example conditional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38947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7" y="1112480"/>
            <a:ext cx="6959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" y="4459288"/>
            <a:ext cx="6997700" cy="2260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Apply Bayes rule</a:t>
            </a:r>
          </a:p>
        </p:txBody>
      </p:sp>
    </p:spTree>
    <p:extLst>
      <p:ext uri="{BB962C8B-B14F-4D97-AF65-F5344CB8AC3E}">
        <p14:creationId xmlns:p14="http://schemas.microsoft.com/office/powerpoint/2010/main" val="349151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2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Gradient descent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can we get to the top of a hill?</a:t>
            </a:r>
          </a:p>
          <a:p>
            <a:pPr marL="0" indent="0">
              <a:buNone/>
            </a:pPr>
            <a:r>
              <a:rPr lang="en-US" sz="2400" dirty="0" smtClean="0"/>
              <a:t>We follow the gradient!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How do we know we are at a peak?</a:t>
            </a:r>
          </a:p>
          <a:p>
            <a:pPr marL="0" indent="0">
              <a:buNone/>
            </a:pPr>
            <a:r>
              <a:rPr lang="en-US" sz="2400" dirty="0" smtClean="0"/>
              <a:t>It goes down on both sides!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Same thing is true for mathematical functions</a:t>
            </a: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33" y="1537956"/>
            <a:ext cx="4605868" cy="379654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7505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Gradient is the slope of a curve or surface</a:t>
            </a:r>
          </a:p>
          <a:p>
            <a:pPr marL="0" indent="0">
              <a:buNone/>
            </a:pPr>
            <a:r>
              <a:rPr lang="en-US" sz="2800" dirty="0" smtClean="0"/>
              <a:t>Going up hill it is +</a:t>
            </a:r>
            <a:r>
              <a:rPr lang="en-US" sz="2800" dirty="0" err="1" smtClean="0"/>
              <a:t>ve</a:t>
            </a:r>
            <a:r>
              <a:rPr lang="en-US" sz="2800" dirty="0" smtClean="0"/>
              <a:t>, </a:t>
            </a:r>
            <a:r>
              <a:rPr lang="en-US" sz="2800" dirty="0"/>
              <a:t>g</a:t>
            </a:r>
            <a:r>
              <a:rPr lang="en-US" sz="2800" dirty="0" smtClean="0"/>
              <a:t>oing downhill–</a:t>
            </a:r>
            <a:r>
              <a:rPr lang="en-US" sz="2800" dirty="0" err="1" smtClean="0"/>
              <a:t>ve</a:t>
            </a:r>
            <a:r>
              <a:rPr lang="en-US" sz="2800" dirty="0"/>
              <a:t> </a:t>
            </a:r>
            <a:r>
              <a:rPr lang="en-US" sz="2800" dirty="0" smtClean="0"/>
              <a:t>At maxima it is zero e.g. B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56" y="3318933"/>
            <a:ext cx="8160745" cy="353906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Gradient of a curve</a:t>
            </a:r>
          </a:p>
        </p:txBody>
      </p:sp>
    </p:spTree>
    <p:extLst>
      <p:ext uri="{BB962C8B-B14F-4D97-AF65-F5344CB8AC3E}">
        <p14:creationId xmlns:p14="http://schemas.microsoft.com/office/powerpoint/2010/main" val="112634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3943"/>
            <a:ext cx="8915400" cy="452596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83" y="4331758"/>
            <a:ext cx="3618597" cy="2252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006600"/>
            <a:ext cx="7391400" cy="2425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Gradient of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7427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88" y="1981200"/>
            <a:ext cx="7007412" cy="3556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Finding the minimum of a function</a:t>
            </a:r>
          </a:p>
        </p:txBody>
      </p:sp>
    </p:spTree>
    <p:extLst>
      <p:ext uri="{BB962C8B-B14F-4D97-AF65-F5344CB8AC3E}">
        <p14:creationId xmlns:p14="http://schemas.microsoft.com/office/powerpoint/2010/main" val="40111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charset="0"/>
              </a:rPr>
              <a:t>Expected value of uniform distribution</a:t>
            </a:r>
            <a:endParaRPr lang="en-US" sz="3200" b="1" dirty="0"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03525" y="1579133"/>
            <a:ext cx="3273425" cy="2286000"/>
            <a:chOff x="3508375" y="2743200"/>
            <a:chExt cx="3273425" cy="2286000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838575" y="2743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581400" y="4419600"/>
              <a:ext cx="2703513" cy="30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6318250" y="4394200"/>
              <a:ext cx="463550" cy="41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002088" y="2743200"/>
              <a:ext cx="782637" cy="41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latin typeface="Times New Roman" charset="0"/>
                </a:rPr>
                <a:t>p(x)</a:t>
              </a:r>
              <a:endParaRPr lang="en-US" sz="2000" b="1">
                <a:latin typeface="Times New Roman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508375" y="3455988"/>
              <a:ext cx="13176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 b="1">
                  <a:latin typeface="Times New Roman" charset="0"/>
                </a:rPr>
                <a:t>1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124450" y="4706938"/>
              <a:ext cx="1333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 b="1">
                  <a:latin typeface="Times New Roman" charset="0"/>
                </a:rPr>
                <a:t>1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35400" y="3584575"/>
              <a:ext cx="1338263" cy="8604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4418013" y="4521200"/>
              <a:ext cx="212725" cy="320675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76100"/>
              </p:ext>
            </p:extLst>
          </p:nvPr>
        </p:nvGraphicFramePr>
        <p:xfrm>
          <a:off x="2359825" y="4798205"/>
          <a:ext cx="4175171" cy="133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3" imgW="1651000" imgH="533400" progId="Equation.3">
                  <p:embed/>
                </p:oleObj>
              </mc:Choice>
              <mc:Fallback>
                <p:oleObj name="Equation" r:id="rId3" imgW="1651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5" y="4798205"/>
                        <a:ext cx="4175171" cy="13396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508973" y="1104982"/>
            <a:ext cx="6248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latin typeface="Times New Roman" charset="0"/>
              </a:rPr>
              <a:t>Consider uniform distribution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190989" y="4196945"/>
            <a:ext cx="6248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latin typeface="Times New Roman" charset="0"/>
              </a:rPr>
              <a:t>Expected value is given by:</a:t>
            </a:r>
            <a:endParaRPr lang="en-US" sz="2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1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67" y="1855258"/>
            <a:ext cx="7658100" cy="37255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3668" y="5936735"/>
            <a:ext cx="495840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At these points  </a:t>
            </a:r>
            <a:r>
              <a:rPr lang="en-US" sz="3200" dirty="0" err="1" smtClean="0"/>
              <a:t>dy</a:t>
            </a:r>
            <a:r>
              <a:rPr lang="en-US" sz="3200" dirty="0" smtClean="0"/>
              <a:t>/</a:t>
            </a:r>
            <a:r>
              <a:rPr lang="en-US" sz="3200" dirty="0" err="1" smtClean="0"/>
              <a:t>dy</a:t>
            </a:r>
            <a:r>
              <a:rPr lang="en-US" sz="3200" dirty="0" smtClean="0"/>
              <a:t> = 0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Maxima and minima</a:t>
            </a:r>
          </a:p>
        </p:txBody>
      </p:sp>
    </p:spTree>
    <p:extLst>
      <p:ext uri="{BB962C8B-B14F-4D97-AF65-F5344CB8AC3E}">
        <p14:creationId xmlns:p14="http://schemas.microsoft.com/office/powerpoint/2010/main" val="225517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70" y="4080933"/>
            <a:ext cx="4555347" cy="2777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22" y="1845733"/>
            <a:ext cx="4361698" cy="2319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66" y="1397001"/>
            <a:ext cx="2289176" cy="87206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Finding minima analytically</a:t>
            </a:r>
          </a:p>
        </p:txBody>
      </p:sp>
    </p:spTree>
    <p:extLst>
      <p:ext uri="{BB962C8B-B14F-4D97-AF65-F5344CB8AC3E}">
        <p14:creationId xmlns:p14="http://schemas.microsoft.com/office/powerpoint/2010/main" val="379592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3943"/>
            <a:ext cx="8915400" cy="452596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80" y="1416464"/>
            <a:ext cx="6004454" cy="54415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Gradient of a curve</a:t>
            </a:r>
          </a:p>
        </p:txBody>
      </p:sp>
    </p:spTree>
    <p:extLst>
      <p:ext uri="{BB962C8B-B14F-4D97-AF65-F5344CB8AC3E}">
        <p14:creationId xmlns:p14="http://schemas.microsoft.com/office/powerpoint/2010/main" val="57839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3943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Find minimum of a function</a:t>
            </a:r>
          </a:p>
          <a:p>
            <a:pPr marL="0" indent="0">
              <a:buNone/>
            </a:pPr>
            <a:r>
              <a:rPr lang="en-US" sz="2800" dirty="0" smtClean="0"/>
              <a:t>Move downwards in direction of gradient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807" y="2484966"/>
            <a:ext cx="4247191" cy="43730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Iterative gradient decent</a:t>
            </a:r>
          </a:p>
        </p:txBody>
      </p:sp>
    </p:spTree>
    <p:extLst>
      <p:ext uri="{BB962C8B-B14F-4D97-AF65-F5344CB8AC3E}">
        <p14:creationId xmlns:p14="http://schemas.microsoft.com/office/powerpoint/2010/main" val="79613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local minima </a:t>
            </a:r>
            <a:r>
              <a:rPr lang="en-US" sz="2800" dirty="0" smtClean="0"/>
              <a:t>as </a:t>
            </a:r>
            <a:r>
              <a:rPr lang="en-US" sz="2800" dirty="0"/>
              <a:t>well as global </a:t>
            </a:r>
            <a:r>
              <a:rPr lang="en-US" sz="2800" dirty="0" smtClean="0"/>
              <a:t>minima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Same for </a:t>
            </a:r>
            <a:r>
              <a:rPr lang="en-US" sz="2800" dirty="0" smtClean="0"/>
              <a:t>maxima</a:t>
            </a:r>
          </a:p>
          <a:p>
            <a:endParaRPr lang="en-US" sz="2800" dirty="0"/>
          </a:p>
          <a:p>
            <a:r>
              <a:rPr lang="en-US" sz="2800" dirty="0" smtClean="0"/>
              <a:t>Gradient descent can get </a:t>
            </a:r>
          </a:p>
          <a:p>
            <a:pPr marL="0" indent="0">
              <a:buNone/>
            </a:pPr>
            <a:r>
              <a:rPr lang="en-US" sz="2800" dirty="0" smtClean="0"/>
              <a:t>stuck in local minima!</a:t>
            </a:r>
            <a:endParaRPr lang="en-US" sz="28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5" y="2319868"/>
            <a:ext cx="5672665" cy="453813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Local maxima and minima</a:t>
            </a:r>
          </a:p>
        </p:txBody>
      </p:sp>
    </p:spTree>
    <p:extLst>
      <p:ext uri="{BB962C8B-B14F-4D97-AF65-F5344CB8AC3E}">
        <p14:creationId xmlns:p14="http://schemas.microsoft.com/office/powerpoint/2010/main" val="395088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34534"/>
            <a:ext cx="8915400" cy="24282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want to fit a straight line to data measurements</a:t>
            </a:r>
          </a:p>
          <a:p>
            <a:r>
              <a:rPr lang="en-US" sz="2800" dirty="0"/>
              <a:t>Equation for a straight line in single dimension </a:t>
            </a:r>
            <a:r>
              <a:rPr lang="en-US" sz="2800" dirty="0" smtClean="0"/>
              <a:t>is: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26" y="2336801"/>
            <a:ext cx="4195674" cy="3014134"/>
          </a:xfrm>
          <a:prstGeom prst="rect">
            <a:avLst/>
          </a:prstGeom>
        </p:spPr>
      </p:pic>
      <p:pic>
        <p:nvPicPr>
          <p:cNvPr id="13" name="Picture 12" descr="Screen Shot 2015-10-06 at 12.35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5" y="2458119"/>
            <a:ext cx="3123220" cy="1004862"/>
          </a:xfrm>
          <a:prstGeom prst="rect">
            <a:avLst/>
          </a:prstGeom>
        </p:spPr>
      </p:pic>
      <p:pic>
        <p:nvPicPr>
          <p:cNvPr id="14" name="Picture 13" descr="Screen Shot 2015-10-06 at 12.38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" y="4355126"/>
            <a:ext cx="5138949" cy="196393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Least squares fitting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15470" y="3785214"/>
            <a:ext cx="4134465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latin typeface="+mn-lt"/>
              </a:rPr>
              <a:t>Sum error over all points</a:t>
            </a:r>
          </a:p>
        </p:txBody>
      </p:sp>
    </p:spTree>
    <p:extLst>
      <p:ext uri="{BB962C8B-B14F-4D97-AF65-F5344CB8AC3E}">
        <p14:creationId xmlns:p14="http://schemas.microsoft.com/office/powerpoint/2010/main" val="46882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12" y="817061"/>
            <a:ext cx="8915400" cy="946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differentiate the error with respect to m </a:t>
            </a:r>
            <a:r>
              <a:rPr lang="en-US" sz="2400" dirty="0" smtClean="0"/>
              <a:t>to </a:t>
            </a:r>
            <a:r>
              <a:rPr lang="en-US" sz="2400" dirty="0"/>
              <a:t>give the </a:t>
            </a:r>
            <a:r>
              <a:rPr lang="en-US" sz="2400" dirty="0" smtClean="0"/>
              <a:t>gradient</a:t>
            </a:r>
            <a:endParaRPr lang="en-US" sz="2400" dirty="0" smtClean="0"/>
          </a:p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Screen Shot 2015-10-06 at 12.3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7" y="1274463"/>
            <a:ext cx="4141637" cy="1582791"/>
          </a:xfrm>
          <a:prstGeom prst="rect">
            <a:avLst/>
          </a:prstGeom>
        </p:spPr>
      </p:pic>
      <p:pic>
        <p:nvPicPr>
          <p:cNvPr id="8" name="Picture 7" descr="Screen Shot 2015-10-06 at 1.24.1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1"/>
          <a:stretch/>
        </p:blipFill>
        <p:spPr>
          <a:xfrm>
            <a:off x="0" y="5443299"/>
            <a:ext cx="4721805" cy="11640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Least squares fitting</a:t>
            </a:r>
          </a:p>
        </p:txBody>
      </p:sp>
      <p:pic>
        <p:nvPicPr>
          <p:cNvPr id="2" name="Picture 1" descr="Screen Shot 2016-10-03 at 1.20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31" y="1434909"/>
            <a:ext cx="5310547" cy="15748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51169"/>
              </p:ext>
            </p:extLst>
          </p:nvPr>
        </p:nvGraphicFramePr>
        <p:xfrm>
          <a:off x="538750" y="2879888"/>
          <a:ext cx="2335212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6" imgW="1054100" imgH="622300" progId="Equation.3">
                  <p:embed/>
                </p:oleObj>
              </mc:Choice>
              <mc:Fallback>
                <p:oleObj name="Equation" r:id="rId6" imgW="10541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750" y="2879888"/>
                        <a:ext cx="2335212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82935"/>
              </p:ext>
            </p:extLst>
          </p:nvPr>
        </p:nvGraphicFramePr>
        <p:xfrm>
          <a:off x="473303" y="4441662"/>
          <a:ext cx="4966437" cy="8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8" imgW="2209800" imgH="393700" progId="Equation.DSMT4">
                  <p:embed/>
                </p:oleObj>
              </mc:Choice>
              <mc:Fallback>
                <p:oleObj name="Equation" r:id="rId8" imgW="2209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303" y="4441662"/>
                        <a:ext cx="4966437" cy="88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7978"/>
              </p:ext>
            </p:extLst>
          </p:nvPr>
        </p:nvGraphicFramePr>
        <p:xfrm>
          <a:off x="3422046" y="2916238"/>
          <a:ext cx="1225935" cy="1424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10" imgW="546100" imgH="635000" progId="Equation.DSMT4">
                  <p:embed/>
                </p:oleObj>
              </mc:Choice>
              <mc:Fallback>
                <p:oleObj name="Equation" r:id="rId10" imgW="5461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2046" y="2916238"/>
                        <a:ext cx="1225935" cy="1424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49613" y="2550597"/>
            <a:ext cx="447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Looking at the terms rather than the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9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34534"/>
            <a:ext cx="8915400" cy="108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differentiate the error with respect to </a:t>
            </a:r>
            <a:r>
              <a:rPr lang="en-US" sz="2400" dirty="0" smtClean="0"/>
              <a:t>c </a:t>
            </a:r>
            <a:r>
              <a:rPr lang="en-US" sz="2400" dirty="0"/>
              <a:t>to give the </a:t>
            </a:r>
            <a:r>
              <a:rPr lang="en-US" sz="2400" dirty="0" smtClean="0"/>
              <a:t>gradient </a:t>
            </a:r>
            <a:endParaRPr lang="en-US" sz="2400" dirty="0" smtClean="0"/>
          </a:p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Screen Shot 2015-10-06 at 12.3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7" y="1721277"/>
            <a:ext cx="4141637" cy="1582791"/>
          </a:xfrm>
          <a:prstGeom prst="rect">
            <a:avLst/>
          </a:prstGeom>
        </p:spPr>
      </p:pic>
      <p:pic>
        <p:nvPicPr>
          <p:cNvPr id="8" name="Picture 7" descr="Screen Shot 2015-10-06 at 1.24.1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19"/>
          <a:stretch/>
        </p:blipFill>
        <p:spPr>
          <a:xfrm>
            <a:off x="515629" y="4961981"/>
            <a:ext cx="4721805" cy="12816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Least squares fitting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623" y="3438694"/>
            <a:ext cx="8915400" cy="108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This leads to</a:t>
            </a:r>
          </a:p>
          <a:p>
            <a:endParaRPr lang="en-US" sz="4000" dirty="0" smtClean="0"/>
          </a:p>
          <a:p>
            <a:pPr marL="0" indent="0">
              <a:buFont typeface="Arial"/>
              <a:buNone/>
            </a:pPr>
            <a:endParaRPr lang="en-US" sz="4000" dirty="0" smtClean="0"/>
          </a:p>
          <a:p>
            <a:pPr marL="0" indent="0">
              <a:buFont typeface="Arial"/>
              <a:buNone/>
            </a:pPr>
            <a:endParaRPr lang="en-US" sz="400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5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50" y="1871133"/>
            <a:ext cx="5250150" cy="3953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" y="2181225"/>
            <a:ext cx="4241800" cy="2959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6896" y="956674"/>
            <a:ext cx="9447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We can follow there gradient down to find the local minimum that fits the parameters to out dataset!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Matlab gradient </a:t>
            </a:r>
            <a:r>
              <a:rPr lang="en-US" sz="3200" b="1" dirty="0"/>
              <a:t>descent</a:t>
            </a:r>
          </a:p>
        </p:txBody>
      </p:sp>
    </p:spTree>
    <p:extLst>
      <p:ext uri="{BB962C8B-B14F-4D97-AF65-F5344CB8AC3E}">
        <p14:creationId xmlns:p14="http://schemas.microsoft.com/office/powerpoint/2010/main" val="73107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2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err="1" smtClean="0"/>
              <a:t>Matlab</a:t>
            </a:r>
            <a:r>
              <a:rPr lang="en-GB" sz="3600" dirty="0" smtClean="0"/>
              <a:t> matrices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3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defTabSz="457200" eaLnBrk="1" latinLnBrk="0" hangingPunct="1">
              <a:buNone/>
              <a:defRPr sz="3200" b="1"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dirty="0"/>
              <a:t>Variance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031316"/>
              </p:ext>
            </p:extLst>
          </p:nvPr>
        </p:nvGraphicFramePr>
        <p:xfrm>
          <a:off x="1766836" y="1442501"/>
          <a:ext cx="59705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3" imgW="2006600" imgH="355600" progId="Equation.DSMT4">
                  <p:embed/>
                </p:oleObj>
              </mc:Choice>
              <mc:Fallback>
                <p:oleObj name="Equation" r:id="rId3" imgW="20066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36" y="1442501"/>
                        <a:ext cx="5970588" cy="1055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39043" y="4689126"/>
            <a:ext cx="6248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marL="457200" indent="-457200" algn="l" defTabSz="852488">
              <a:spcBef>
                <a:spcPct val="50000"/>
              </a:spcBef>
              <a:buFont typeface="Arial"/>
              <a:buChar char="•"/>
            </a:pPr>
            <a:r>
              <a:rPr lang="en-US" sz="2800" dirty="0">
                <a:latin typeface="Times New Roman" charset="0"/>
              </a:rPr>
              <a:t>Continuous case: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80545"/>
              </p:ext>
            </p:extLst>
          </p:nvPr>
        </p:nvGraphicFramePr>
        <p:xfrm>
          <a:off x="1909420" y="5320386"/>
          <a:ext cx="619918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5" imgW="2082800" imgH="469900" progId="Equation.DSMT4">
                  <p:embed/>
                </p:oleObj>
              </mc:Choice>
              <mc:Fallback>
                <p:oleObj name="Equation" r:id="rId5" imgW="2082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420" y="5320386"/>
                        <a:ext cx="6199187" cy="1393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4685" y="846301"/>
            <a:ext cx="6248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Arial"/>
              <a:buChar char="•"/>
            </a:pPr>
            <a:r>
              <a:rPr lang="en-US" sz="2800" dirty="0">
                <a:latin typeface="Times New Roman" charset="0"/>
              </a:rPr>
              <a:t>Discrete case: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2858" y="2587439"/>
            <a:ext cx="8750300" cy="71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852488">
              <a:spcBef>
                <a:spcPct val="50000"/>
              </a:spcBef>
            </a:pPr>
            <a:r>
              <a:rPr lang="en-US" sz="2800" dirty="0">
                <a:latin typeface="Times New Roman" charset="0"/>
              </a:rPr>
              <a:t>The sample </a:t>
            </a:r>
            <a:r>
              <a:rPr lang="en-US" sz="2800" dirty="0" smtClean="0">
                <a:latin typeface="Times New Roman" charset="0"/>
              </a:rPr>
              <a:t>variance</a:t>
            </a:r>
            <a:r>
              <a:rPr lang="en-US" sz="2800" dirty="0">
                <a:latin typeface="Times New Roman" charset="0"/>
              </a:rPr>
              <a:t>:</a:t>
            </a:r>
          </a:p>
          <a:p>
            <a:pPr marL="320675" indent="-320675" defTabSz="852488"/>
            <a:endParaRPr lang="en-US" dirty="0" smtClean="0"/>
          </a:p>
          <a:p>
            <a:pPr marL="320675" indent="-320675" defTabSz="852488"/>
            <a:endParaRPr lang="en-US" sz="2800" dirty="0" smtClean="0"/>
          </a:p>
          <a:p>
            <a:pPr marL="320675" indent="-320675" defTabSz="852488"/>
            <a:endParaRPr lang="en-US" sz="2800" dirty="0" smtClean="0"/>
          </a:p>
          <a:p>
            <a:pPr marL="320675" indent="-320675" defTabSz="852488"/>
            <a:endParaRPr lang="en-US" sz="2800" dirty="0" smtClean="0"/>
          </a:p>
          <a:p>
            <a:pPr marL="320675" indent="-320675" defTabSz="852488"/>
            <a:endParaRPr lang="en-US" sz="28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16529"/>
              </p:ext>
            </p:extLst>
          </p:nvPr>
        </p:nvGraphicFramePr>
        <p:xfrm>
          <a:off x="3349625" y="3148013"/>
          <a:ext cx="28209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7" imgW="1092200" imgH="609600" progId="Equation.3">
                  <p:embed/>
                </p:oleObj>
              </mc:Choice>
              <mc:Fallback>
                <p:oleObj name="Equation" r:id="rId7" imgW="1092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148013"/>
                        <a:ext cx="2820988" cy="1450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10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5" y="1100667"/>
            <a:ext cx="8517467" cy="4487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6" y="4322233"/>
            <a:ext cx="2730500" cy="22987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Matrices in Matlab</a:t>
            </a:r>
          </a:p>
        </p:txBody>
      </p:sp>
    </p:spTree>
    <p:extLst>
      <p:ext uri="{BB962C8B-B14F-4D97-AF65-F5344CB8AC3E}">
        <p14:creationId xmlns:p14="http://schemas.microsoft.com/office/powerpoint/2010/main" val="380321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8" y="842433"/>
            <a:ext cx="8792961" cy="3052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4612"/>
            <a:ext cx="9859647" cy="18009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1179513"/>
            <a:ext cx="1866900" cy="2806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Matrices in Matlab</a:t>
            </a:r>
          </a:p>
        </p:txBody>
      </p:sp>
    </p:spTree>
    <p:extLst>
      <p:ext uri="{BB962C8B-B14F-4D97-AF65-F5344CB8AC3E}">
        <p14:creationId xmlns:p14="http://schemas.microsoft.com/office/powerpoint/2010/main" val="166460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7" y="1388533"/>
            <a:ext cx="7310783" cy="203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67" y="3674533"/>
            <a:ext cx="2654300" cy="21717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Matrices in Matlab</a:t>
            </a:r>
          </a:p>
        </p:txBody>
      </p:sp>
    </p:spTree>
    <p:extLst>
      <p:ext uri="{BB962C8B-B14F-4D97-AF65-F5344CB8AC3E}">
        <p14:creationId xmlns:p14="http://schemas.microsoft.com/office/powerpoint/2010/main" val="213726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1109133"/>
            <a:ext cx="8013700" cy="151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5" y="3224213"/>
            <a:ext cx="7264400" cy="1282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8906" y="2837931"/>
            <a:ext cx="2617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Add the elements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833" y="4666731"/>
            <a:ext cx="325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Subtract the elements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" y="5075766"/>
            <a:ext cx="8343900" cy="165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77201" y="1286934"/>
            <a:ext cx="406400" cy="142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Adding matrices</a:t>
            </a:r>
          </a:p>
        </p:txBody>
      </p:sp>
    </p:spTree>
    <p:extLst>
      <p:ext uri="{BB962C8B-B14F-4D97-AF65-F5344CB8AC3E}">
        <p14:creationId xmlns:p14="http://schemas.microsoft.com/office/powerpoint/2010/main" val="236017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234"/>
            <a:ext cx="9906000" cy="683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13" y="3543300"/>
            <a:ext cx="5765800" cy="1689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Multiplication of a matrix by a number </a:t>
            </a:r>
          </a:p>
        </p:txBody>
      </p:sp>
    </p:spTree>
    <p:extLst>
      <p:ext uri="{BB962C8B-B14F-4D97-AF65-F5344CB8AC3E}">
        <p14:creationId xmlns:p14="http://schemas.microsoft.com/office/powerpoint/2010/main" val="262143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1054100"/>
            <a:ext cx="48641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37" y="2776112"/>
            <a:ext cx="4744720" cy="1513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63" y="2080154"/>
            <a:ext cx="3086100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951307"/>
            <a:ext cx="8097520" cy="15341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62122" y="1635668"/>
            <a:ext cx="332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Can write equations as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36188" y="4240213"/>
            <a:ext cx="1070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Using </a:t>
            </a:r>
            <a:r>
              <a:rPr lang="en-US" sz="3200" b="1" dirty="0"/>
              <a:t>matrices to represent equations</a:t>
            </a:r>
          </a:p>
        </p:txBody>
      </p:sp>
    </p:spTree>
    <p:extLst>
      <p:ext uri="{BB962C8B-B14F-4D97-AF65-F5344CB8AC3E}">
        <p14:creationId xmlns:p14="http://schemas.microsoft.com/office/powerpoint/2010/main" val="385793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2496" r="12496"/>
          <a:stretch>
            <a:fillRect/>
          </a:stretch>
        </p:blipFill>
        <p:spPr>
          <a:xfrm>
            <a:off x="435106" y="2023539"/>
            <a:ext cx="9026394" cy="4525963"/>
          </a:xfrm>
        </p:spPr>
      </p:pic>
      <p:sp>
        <p:nvSpPr>
          <p:cNvPr id="3" name="Rectangle 2"/>
          <p:cNvSpPr/>
          <p:nvPr/>
        </p:nvSpPr>
        <p:spPr>
          <a:xfrm>
            <a:off x="3052234" y="1226235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 smtClean="0"/>
              <a:t>Multiply rows by columns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Multiplying row and column matrices</a:t>
            </a:r>
          </a:p>
        </p:txBody>
      </p:sp>
    </p:spTree>
    <p:extLst>
      <p:ext uri="{BB962C8B-B14F-4D97-AF65-F5344CB8AC3E}">
        <p14:creationId xmlns:p14="http://schemas.microsoft.com/office/powerpoint/2010/main" val="361031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9906000" cy="2063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4500"/>
            <a:ext cx="9906000" cy="22994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Multiplying 2x2 matrices</a:t>
            </a:r>
          </a:p>
        </p:txBody>
      </p:sp>
    </p:spTree>
    <p:extLst>
      <p:ext uri="{BB962C8B-B14F-4D97-AF65-F5344CB8AC3E}">
        <p14:creationId xmlns:p14="http://schemas.microsoft.com/office/powerpoint/2010/main" val="130244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6" y="2099733"/>
            <a:ext cx="9906000" cy="146137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Multiplying 3x3 matrices</a:t>
            </a:r>
          </a:p>
        </p:txBody>
      </p:sp>
    </p:spTree>
    <p:extLst>
      <p:ext uri="{BB962C8B-B14F-4D97-AF65-F5344CB8AC3E}">
        <p14:creationId xmlns:p14="http://schemas.microsoft.com/office/powerpoint/2010/main" val="180140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57300"/>
            <a:ext cx="9131300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0100"/>
            <a:ext cx="9906000" cy="24026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Multiplying non-square matrices</a:t>
            </a:r>
          </a:p>
        </p:txBody>
      </p:sp>
    </p:spTree>
    <p:extLst>
      <p:ext uri="{BB962C8B-B14F-4D97-AF65-F5344CB8AC3E}">
        <p14:creationId xmlns:p14="http://schemas.microsoft.com/office/powerpoint/2010/main" val="409996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501" y="954087"/>
            <a:ext cx="8750300" cy="4760913"/>
          </a:xfrm>
        </p:spPr>
        <p:txBody>
          <a:bodyPr/>
          <a:lstStyle/>
          <a:p>
            <a:r>
              <a:rPr lang="en-US" sz="2400" dirty="0"/>
              <a:t>The covariance measures the strength of the linear relationship between two variables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covariance us given by: 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67946"/>
              </p:ext>
            </p:extLst>
          </p:nvPr>
        </p:nvGraphicFramePr>
        <p:xfrm>
          <a:off x="1225904" y="3050422"/>
          <a:ext cx="6604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Equation" r:id="rId3" imgW="2095500" imgH="444500" progId="Equation.DSMT4">
                  <p:embed/>
                </p:oleObj>
              </mc:Choice>
              <mc:Fallback>
                <p:oleObj name="Equation" r:id="rId3" imgW="2095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904" y="3050422"/>
                        <a:ext cx="6604000" cy="1289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56035"/>
              </p:ext>
            </p:extLst>
          </p:nvPr>
        </p:nvGraphicFramePr>
        <p:xfrm>
          <a:off x="2921000" y="2465280"/>
          <a:ext cx="34671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465280"/>
                        <a:ext cx="34671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Covariance: joint probability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9983" y="4727440"/>
            <a:ext cx="8750300" cy="71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675" indent="-320675" defTabSz="852488"/>
            <a:r>
              <a:rPr lang="en-US" sz="2400" dirty="0" smtClean="0"/>
              <a:t>The sample covariance:</a:t>
            </a:r>
          </a:p>
          <a:p>
            <a:pPr marL="320675" indent="-320675" defTabSz="852488"/>
            <a:endParaRPr lang="en-US" dirty="0" smtClean="0"/>
          </a:p>
          <a:p>
            <a:pPr marL="320675" indent="-320675" defTabSz="852488"/>
            <a:endParaRPr lang="en-US" sz="2800" dirty="0" smtClean="0"/>
          </a:p>
          <a:p>
            <a:pPr marL="320675" indent="-320675" defTabSz="852488"/>
            <a:endParaRPr lang="en-US" sz="2800" dirty="0" smtClean="0"/>
          </a:p>
          <a:p>
            <a:pPr marL="320675" indent="-320675" defTabSz="852488"/>
            <a:endParaRPr lang="en-US" sz="2800" dirty="0" smtClean="0"/>
          </a:p>
          <a:p>
            <a:pPr marL="320675" indent="-320675" defTabSz="852488"/>
            <a:endParaRPr lang="en-US" sz="28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06985"/>
              </p:ext>
            </p:extLst>
          </p:nvPr>
        </p:nvGraphicFramePr>
        <p:xfrm>
          <a:off x="2641600" y="5273675"/>
          <a:ext cx="3935413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" name="Equation" r:id="rId7" imgW="1524000" imgH="622300" progId="Equation.DSMT4">
                  <p:embed/>
                </p:oleObj>
              </mc:Choice>
              <mc:Fallback>
                <p:oleObj name="Equation" r:id="rId7" imgW="15240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273675"/>
                        <a:ext cx="3935413" cy="14811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41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9" y="1649771"/>
            <a:ext cx="5847825" cy="3229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11" y="706060"/>
            <a:ext cx="3200400" cy="3200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5396" y="726755"/>
            <a:ext cx="5080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Rotate 2 dimensional </a:t>
            </a:r>
            <a:r>
              <a:rPr lang="en-US" sz="2400" dirty="0" smtClean="0"/>
              <a:t>point (</a:t>
            </a:r>
            <a:r>
              <a:rPr lang="en-US" sz="2400" dirty="0" err="1" smtClean="0"/>
              <a:t>x,y</a:t>
            </a:r>
            <a:r>
              <a:rPr lang="en-US" sz="2400" dirty="0" smtClean="0"/>
              <a:t>)  by angle </a:t>
            </a:r>
            <a:r>
              <a:rPr lang="en-US" sz="2400" dirty="0" err="1" smtClean="0"/>
              <a:t>θ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2D rotation matrix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06" y="5082117"/>
            <a:ext cx="6459339" cy="17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1429915"/>
            <a:ext cx="5905500" cy="497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33" y="1274234"/>
            <a:ext cx="4368800" cy="33403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Rotate data points in Matlab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179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http://</a:t>
            </a:r>
            <a:r>
              <a:rPr lang="en-US" dirty="0" err="1"/>
              <a:t>www.mathworks.co.uk</a:t>
            </a:r>
            <a:r>
              <a:rPr lang="en-US" dirty="0"/>
              <a:t>/help/</a:t>
            </a:r>
            <a:r>
              <a:rPr lang="en-US" dirty="0" err="1"/>
              <a:t>pdf_doc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getstart.pdf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J.M</a:t>
            </a:r>
            <a:r>
              <a:rPr lang="en-US" dirty="0"/>
              <a:t>. </a:t>
            </a:r>
            <a:r>
              <a:rPr lang="en-US" dirty="0" err="1" smtClean="0"/>
              <a:t>Maciejowski</a:t>
            </a:r>
            <a:r>
              <a:rPr lang="en-US" dirty="0" smtClean="0"/>
              <a:t>, </a:t>
            </a:r>
            <a:r>
              <a:rPr lang="en-US" dirty="0"/>
              <a:t>Getting started with </a:t>
            </a:r>
            <a:r>
              <a:rPr lang="en-US" dirty="0" smtClean="0"/>
              <a:t>MATLAB.</a:t>
            </a:r>
          </a:p>
          <a:p>
            <a:endParaRPr lang="en-US" dirty="0"/>
          </a:p>
          <a:p>
            <a:r>
              <a:rPr lang="en-US" dirty="0" smtClean="0"/>
              <a:t>Christopher </a:t>
            </a:r>
            <a:r>
              <a:rPr lang="en-US" dirty="0"/>
              <a:t>M. Bishop: Pattern Recognition and Machine </a:t>
            </a:r>
            <a:r>
              <a:rPr lang="en-US" dirty="0" smtClean="0"/>
              <a:t>Learning, </a:t>
            </a:r>
            <a:r>
              <a:rPr lang="da-DK" dirty="0" smtClean="0"/>
              <a:t>Springer </a:t>
            </a:r>
            <a:r>
              <a:rPr lang="da-DK" dirty="0"/>
              <a:t>(2006) </a:t>
            </a:r>
            <a:endParaRPr lang="da-DK" dirty="0" smtClean="0"/>
          </a:p>
          <a:p>
            <a:endParaRPr lang="da-DK" dirty="0"/>
          </a:p>
          <a:p>
            <a:r>
              <a:rPr lang="da-DK" dirty="0"/>
              <a:t>D.J.C. </a:t>
            </a:r>
            <a:r>
              <a:rPr lang="da-DK" dirty="0" err="1"/>
              <a:t>MacKay</a:t>
            </a:r>
            <a:r>
              <a:rPr lang="da-DK" dirty="0"/>
              <a:t>: Information </a:t>
            </a:r>
            <a:r>
              <a:rPr lang="da-DK" dirty="0" err="1"/>
              <a:t>Theory</a:t>
            </a:r>
            <a:r>
              <a:rPr lang="da-DK" dirty="0"/>
              <a:t>, </a:t>
            </a:r>
            <a:r>
              <a:rPr lang="da-DK" dirty="0" err="1"/>
              <a:t>Inference</a:t>
            </a:r>
            <a:r>
              <a:rPr lang="da-DK" dirty="0"/>
              <a:t> and Learning </a:t>
            </a:r>
            <a:r>
              <a:rPr lang="da-DK" dirty="0" err="1" smtClean="0"/>
              <a:t>Algorithms</a:t>
            </a:r>
            <a:r>
              <a:rPr lang="da-DK" dirty="0" smtClean="0"/>
              <a:t>, Cambridge </a:t>
            </a:r>
            <a:r>
              <a:rPr lang="da-DK" dirty="0" err="1"/>
              <a:t>University</a:t>
            </a:r>
            <a:r>
              <a:rPr lang="da-DK" dirty="0"/>
              <a:t> Press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Suggested reading</a:t>
            </a:r>
          </a:p>
        </p:txBody>
      </p:sp>
    </p:spTree>
    <p:extLst>
      <p:ext uri="{BB962C8B-B14F-4D97-AF65-F5344CB8AC3E}">
        <p14:creationId xmlns:p14="http://schemas.microsoft.com/office/powerpoint/2010/main" val="179484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64" y="1286933"/>
            <a:ext cx="5915270" cy="29294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6399" y="5153555"/>
            <a:ext cx="8889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>
                <a:hlinkClick r:id="rId3"/>
              </a:rPr>
              <a:t>http://nucinkis-lab.cc.ic.ac.uk/HELM/</a:t>
            </a:r>
            <a:r>
              <a:rPr lang="en-US" sz="2400" dirty="0" smtClean="0">
                <a:hlinkClick r:id="rId3"/>
              </a:rPr>
              <a:t>helm_workbooks.html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Stats-Lab Dublin</a:t>
            </a:r>
          </a:p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7425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51467"/>
            <a:ext cx="8915400" cy="5443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Quite often continuous values will be characterized by a Normal  (or Gaussian) distribution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81488" y="2560207"/>
            <a:ext cx="3877733" cy="394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Sufficient statistics:</a:t>
            </a:r>
          </a:p>
          <a:p>
            <a:r>
              <a:rPr lang="en-US" sz="2400" dirty="0" smtClean="0"/>
              <a:t>mean </a:t>
            </a:r>
          </a:p>
          <a:p>
            <a:r>
              <a:rPr lang="en-US" sz="2400" dirty="0" smtClean="0"/>
              <a:t>standard deviation</a:t>
            </a:r>
          </a:p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rcRect t="10270" b="10270"/>
          <a:stretch>
            <a:fillRect/>
          </a:stretch>
        </p:blipFill>
        <p:spPr>
          <a:xfrm>
            <a:off x="0" y="2437347"/>
            <a:ext cx="5053403" cy="25653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2767"/>
            <a:ext cx="9719733" cy="12879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1036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3" y="1391395"/>
            <a:ext cx="91313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07" y="3868371"/>
            <a:ext cx="8191500" cy="1981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Effect of standard </a:t>
            </a:r>
            <a:r>
              <a:rPr lang="en-US" sz="3200" b="1" dirty="0"/>
              <a:t>deviation</a:t>
            </a:r>
          </a:p>
        </p:txBody>
      </p:sp>
    </p:spTree>
    <p:extLst>
      <p:ext uri="{BB962C8B-B14F-4D97-AF65-F5344CB8AC3E}">
        <p14:creationId xmlns:p14="http://schemas.microsoft.com/office/powerpoint/2010/main" val="247740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0467" y="304800"/>
            <a:ext cx="8365067" cy="1143000"/>
          </a:xfrm>
        </p:spPr>
        <p:txBody>
          <a:bodyPr/>
          <a:lstStyle/>
          <a:p>
            <a:r>
              <a:rPr lang="en-US" altLang="ja-JP" sz="3600">
                <a:solidFill>
                  <a:srgbClr val="FFFFFF"/>
                </a:solidFill>
                <a:latin typeface="Tahoma" charset="0"/>
                <a:cs typeface="ＭＳ Ｐゴシック" charset="0"/>
              </a:rPr>
              <a:t>Cumulative Distribution Function</a:t>
            </a: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636662"/>
              </p:ext>
            </p:extLst>
          </p:nvPr>
        </p:nvGraphicFramePr>
        <p:xfrm>
          <a:off x="2290763" y="2048404"/>
          <a:ext cx="4289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4" imgW="1231900" imgH="190500" progId="Equation.3">
                  <p:embed/>
                </p:oleObj>
              </mc:Choice>
              <mc:Fallback>
                <p:oleObj name="Equation" r:id="rId4" imgW="12319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2048404"/>
                        <a:ext cx="42894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Cumulative </a:t>
            </a:r>
            <a:r>
              <a:rPr lang="en-US" sz="3200" b="1" dirty="0"/>
              <a:t>distribution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933" y="718561"/>
            <a:ext cx="926253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ja-JP" sz="2400" dirty="0">
                <a:latin typeface="+mn-lt"/>
                <a:sym typeface="Symbol" charset="0"/>
              </a:rPr>
              <a:t>For a continuous random variable X t</a:t>
            </a:r>
            <a:r>
              <a:rPr lang="en-US" altLang="ja-JP" sz="2400" dirty="0" smtClean="0">
                <a:latin typeface="+mn-lt"/>
                <a:sym typeface="Symbol" charset="0"/>
              </a:rPr>
              <a:t>he </a:t>
            </a:r>
            <a:r>
              <a:rPr lang="en-US" altLang="ja-JP" sz="2400" dirty="0">
                <a:latin typeface="+mn-lt"/>
                <a:sym typeface="Symbol" charset="0"/>
              </a:rPr>
              <a:t>cumulative distribution function, </a:t>
            </a:r>
            <a:r>
              <a:rPr lang="en-US" altLang="ja-JP" sz="2400" dirty="0" smtClean="0">
                <a:latin typeface="+mn-lt"/>
                <a:sym typeface="Symbol" charset="0"/>
              </a:rPr>
              <a:t>CDF(</a:t>
            </a:r>
            <a:r>
              <a:rPr lang="en-US" altLang="ja-JP" sz="2400" dirty="0">
                <a:latin typeface="+mn-lt"/>
                <a:sym typeface="Symbol" charset="0"/>
              </a:rPr>
              <a:t>x</a:t>
            </a:r>
            <a:r>
              <a:rPr lang="en-US" altLang="ja-JP" sz="2400" dirty="0" smtClean="0">
                <a:latin typeface="+mn-lt"/>
                <a:sym typeface="Symbol" charset="0"/>
              </a:rPr>
              <a:t>)</a:t>
            </a:r>
            <a:r>
              <a:rPr lang="en-US" altLang="ja-JP" sz="2400" dirty="0">
                <a:latin typeface="Book Antiqua" charset="0"/>
                <a:cs typeface="ＭＳ Ｐゴシック" charset="0"/>
              </a:rPr>
              <a:t> </a:t>
            </a:r>
            <a:r>
              <a:rPr lang="en-US" altLang="ja-JP" sz="2400" dirty="0" smtClean="0">
                <a:latin typeface="Book Antiqua" charset="0"/>
                <a:cs typeface="ＭＳ Ｐゴシック" charset="0"/>
              </a:rPr>
              <a:t>represents the area </a:t>
            </a:r>
            <a:r>
              <a:rPr lang="en-US" altLang="ja-JP" sz="2400" dirty="0">
                <a:latin typeface="Book Antiqua" charset="0"/>
                <a:cs typeface="ＭＳ Ｐゴシック" charset="0"/>
              </a:rPr>
              <a:t>under the </a:t>
            </a:r>
            <a:r>
              <a:rPr lang="en-US" altLang="ja-JP" sz="2400" dirty="0" smtClean="0">
                <a:latin typeface="Book Antiqua" charset="0"/>
                <a:cs typeface="ＭＳ Ｐゴシック" charset="0"/>
              </a:rPr>
              <a:t>probability </a:t>
            </a:r>
            <a:r>
              <a:rPr lang="en-US" altLang="ja-JP" sz="2400" dirty="0">
                <a:latin typeface="Book Antiqua" charset="0"/>
                <a:cs typeface="ＭＳ Ｐゴシック" charset="0"/>
              </a:rPr>
              <a:t>density function </a:t>
            </a:r>
            <a:r>
              <a:rPr lang="en-US" altLang="ja-JP" sz="2400" dirty="0" smtClean="0">
                <a:latin typeface="Book Antiqua" charset="0"/>
                <a:cs typeface="ＭＳ Ｐゴシック" charset="0"/>
              </a:rPr>
              <a:t>P(x) to the </a:t>
            </a:r>
            <a:r>
              <a:rPr lang="en-US" altLang="ja-JP" sz="2400" dirty="0">
                <a:latin typeface="Book Antiqua" charset="0"/>
                <a:cs typeface="ＭＳ Ｐゴシック" charset="0"/>
              </a:rPr>
              <a:t>left </a:t>
            </a:r>
            <a:r>
              <a:rPr lang="en-US" altLang="ja-JP" sz="2400" dirty="0" smtClean="0">
                <a:latin typeface="Book Antiqua" charset="0"/>
                <a:cs typeface="ＭＳ Ｐゴシック" charset="0"/>
              </a:rPr>
              <a:t>of X</a:t>
            </a:r>
            <a:endParaRPr lang="en-US" altLang="ja-JP" sz="2400" dirty="0">
              <a:latin typeface="+mn-lt"/>
              <a:sym typeface="Symbol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794" y="2916300"/>
            <a:ext cx="6248400" cy="36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0" y="2539999"/>
            <a:ext cx="4605868" cy="3454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33" y="1494367"/>
            <a:ext cx="30988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67" y="1507066"/>
            <a:ext cx="3403600" cy="647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430" y="6207667"/>
            <a:ext cx="5471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eminiscent</a:t>
            </a:r>
            <a:r>
              <a:rPr lang="en-US" sz="2400" dirty="0"/>
              <a:t> of the normal distribution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Laplacian</a:t>
            </a:r>
            <a:r>
              <a:rPr lang="en-US" sz="3200" b="1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0863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85F57E51F664C83B87C8E4A222F4E" ma:contentTypeVersion="0" ma:contentTypeDescription="Create a new document." ma:contentTypeScope="" ma:versionID="ebc8dd306f6a142732d6c39145b8c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25E5A-619E-4CF7-B380-B907C71C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36A5B-9F36-41DC-9C2D-B6E50D114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653E9-E080-481B-88BF-A67B5AD726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9907</TotalTime>
  <Words>864</Words>
  <Application>Microsoft Macintosh PowerPoint</Application>
  <PresentationFormat>A4 Paper (210x297 mm)</PresentationFormat>
  <Paragraphs>270</Paragraphs>
  <Slides>53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Office Theme</vt:lpstr>
      <vt:lpstr>Equation.3</vt:lpstr>
      <vt:lpstr>Equation</vt:lpstr>
      <vt:lpstr>Microsoft Equation</vt:lpstr>
      <vt:lpstr>MathType 6.0 Equation</vt:lpstr>
      <vt:lpstr>AINT351: Machine Learning  Lecture 2  More on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Cumulative Distribution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2  Some more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2 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2  Matlab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SOFT211:  Server-Side Programming and Development    Lecture 1 </dc:title>
  <dc:creator>Martin Beck</dc:creator>
  <cp:lastModifiedBy>Ian Howard</cp:lastModifiedBy>
  <cp:revision>1279</cp:revision>
  <cp:lastPrinted>2006-09-20T21:05:30Z</cp:lastPrinted>
  <dcterms:created xsi:type="dcterms:W3CDTF">2013-09-22T15:12:23Z</dcterms:created>
  <dcterms:modified xsi:type="dcterms:W3CDTF">2016-10-03T12:42:36Z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0x010100EF085F57E51F664C83B87C8E4A222F4E</vt:lpwstr>
  </property>
</Properties>
</file>