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4.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notesSlides/notesSlide5.xml" ContentType="application/vnd.openxmlformats-officedocument.presentationml.notesSlide+xml"/>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4"/>
  </p:sldMasterIdLst>
  <p:notesMasterIdLst>
    <p:notesMasterId r:id="rId40"/>
  </p:notesMasterIdLst>
  <p:handoutMasterIdLst>
    <p:handoutMasterId r:id="rId41"/>
  </p:handoutMasterIdLst>
  <p:sldIdLst>
    <p:sldId id="759" r:id="rId5"/>
    <p:sldId id="771" r:id="rId6"/>
    <p:sldId id="760" r:id="rId7"/>
    <p:sldId id="761" r:id="rId8"/>
    <p:sldId id="763" r:id="rId9"/>
    <p:sldId id="765" r:id="rId10"/>
    <p:sldId id="767" r:id="rId11"/>
    <p:sldId id="770" r:id="rId12"/>
    <p:sldId id="758" r:id="rId13"/>
    <p:sldId id="755" r:id="rId14"/>
    <p:sldId id="756" r:id="rId15"/>
    <p:sldId id="773" r:id="rId16"/>
    <p:sldId id="772" r:id="rId17"/>
    <p:sldId id="774" r:id="rId18"/>
    <p:sldId id="775" r:id="rId19"/>
    <p:sldId id="739" r:id="rId20"/>
    <p:sldId id="740" r:id="rId21"/>
    <p:sldId id="741" r:id="rId22"/>
    <p:sldId id="742" r:id="rId23"/>
    <p:sldId id="743" r:id="rId24"/>
    <p:sldId id="744" r:id="rId25"/>
    <p:sldId id="745" r:id="rId26"/>
    <p:sldId id="746" r:id="rId27"/>
    <p:sldId id="747" r:id="rId28"/>
    <p:sldId id="748" r:id="rId29"/>
    <p:sldId id="749" r:id="rId30"/>
    <p:sldId id="753" r:id="rId31"/>
    <p:sldId id="776" r:id="rId32"/>
    <p:sldId id="777" r:id="rId33"/>
    <p:sldId id="778" r:id="rId34"/>
    <p:sldId id="789" r:id="rId35"/>
    <p:sldId id="787" r:id="rId36"/>
    <p:sldId id="788" r:id="rId37"/>
    <p:sldId id="790" r:id="rId38"/>
    <p:sldId id="752" r:id="rId39"/>
  </p:sldIdLst>
  <p:sldSz cx="9906000" cy="6858000" type="A4"/>
  <p:notesSz cx="6662738" cy="9906000"/>
  <p:defaultTextStyle>
    <a:defPPr>
      <a:defRPr lang="en-GB"/>
    </a:defPPr>
    <a:lvl1pPr algn="ctr" rtl="0" fontAlgn="base">
      <a:spcBef>
        <a:spcPct val="0"/>
      </a:spcBef>
      <a:spcAft>
        <a:spcPct val="0"/>
      </a:spcAft>
      <a:defRPr kern="1200">
        <a:solidFill>
          <a:schemeClr val="tx1"/>
        </a:solidFill>
        <a:latin typeface="Trebuchet MS" pitchFamily="34" charset="0"/>
        <a:ea typeface="+mn-ea"/>
        <a:cs typeface="+mn-cs"/>
      </a:defRPr>
    </a:lvl1pPr>
    <a:lvl2pPr marL="457200" algn="ctr" rtl="0" fontAlgn="base">
      <a:spcBef>
        <a:spcPct val="0"/>
      </a:spcBef>
      <a:spcAft>
        <a:spcPct val="0"/>
      </a:spcAft>
      <a:defRPr kern="1200">
        <a:solidFill>
          <a:schemeClr val="tx1"/>
        </a:solidFill>
        <a:latin typeface="Trebuchet MS" pitchFamily="34" charset="0"/>
        <a:ea typeface="+mn-ea"/>
        <a:cs typeface="+mn-cs"/>
      </a:defRPr>
    </a:lvl2pPr>
    <a:lvl3pPr marL="914400" algn="ctr" rtl="0" fontAlgn="base">
      <a:spcBef>
        <a:spcPct val="0"/>
      </a:spcBef>
      <a:spcAft>
        <a:spcPct val="0"/>
      </a:spcAft>
      <a:defRPr kern="1200">
        <a:solidFill>
          <a:schemeClr val="tx1"/>
        </a:solidFill>
        <a:latin typeface="Trebuchet MS" pitchFamily="34" charset="0"/>
        <a:ea typeface="+mn-ea"/>
        <a:cs typeface="+mn-cs"/>
      </a:defRPr>
    </a:lvl3pPr>
    <a:lvl4pPr marL="1371600" algn="ctr" rtl="0" fontAlgn="base">
      <a:spcBef>
        <a:spcPct val="0"/>
      </a:spcBef>
      <a:spcAft>
        <a:spcPct val="0"/>
      </a:spcAft>
      <a:defRPr kern="1200">
        <a:solidFill>
          <a:schemeClr val="tx1"/>
        </a:solidFill>
        <a:latin typeface="Trebuchet MS" pitchFamily="34" charset="0"/>
        <a:ea typeface="+mn-ea"/>
        <a:cs typeface="+mn-cs"/>
      </a:defRPr>
    </a:lvl4pPr>
    <a:lvl5pPr marL="1828800" algn="ctr"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a:srgbClr val="FF00FF"/>
    <a:srgbClr val="FFCCCC"/>
    <a:srgbClr val="FFCCFF"/>
    <a:srgbClr val="FFFF00"/>
    <a:srgbClr val="3366CC"/>
    <a:srgbClr val="00006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88" autoAdjust="0"/>
    <p:restoredTop sz="94609" autoAdjust="0"/>
  </p:normalViewPr>
  <p:slideViewPr>
    <p:cSldViewPr snapToGrid="0">
      <p:cViewPr varScale="1">
        <p:scale>
          <a:sx n="81" d="100"/>
          <a:sy n="81" d="100"/>
        </p:scale>
        <p:origin x="-96" y="-136"/>
      </p:cViewPr>
      <p:guideLst>
        <p:guide orient="horz" pos="3772"/>
        <p:guide pos="9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8.emf"/><Relationship Id="rId4" Type="http://schemas.openxmlformats.org/officeDocument/2006/relationships/image" Target="../media/image79.emf"/><Relationship Id="rId5" Type="http://schemas.openxmlformats.org/officeDocument/2006/relationships/image" Target="../media/image80.emf"/><Relationship Id="rId1" Type="http://schemas.openxmlformats.org/officeDocument/2006/relationships/image" Target="../media/image76.emf"/><Relationship Id="rId2" Type="http://schemas.openxmlformats.org/officeDocument/2006/relationships/image" Target="../media/image7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3.emf"/><Relationship Id="rId4" Type="http://schemas.openxmlformats.org/officeDocument/2006/relationships/image" Target="../media/image84.emf"/><Relationship Id="rId5" Type="http://schemas.openxmlformats.org/officeDocument/2006/relationships/image" Target="../media/image85.emf"/><Relationship Id="rId1" Type="http://schemas.openxmlformats.org/officeDocument/2006/relationships/image" Target="../media/image81.emf"/><Relationship Id="rId2" Type="http://schemas.openxmlformats.org/officeDocument/2006/relationships/image" Target="../media/image8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0.emf"/><Relationship Id="rId4" Type="http://schemas.openxmlformats.org/officeDocument/2006/relationships/image" Target="../media/image91.emf"/><Relationship Id="rId5" Type="http://schemas.openxmlformats.org/officeDocument/2006/relationships/image" Target="../media/image92.emf"/><Relationship Id="rId1" Type="http://schemas.openxmlformats.org/officeDocument/2006/relationships/image" Target="../media/image88.emf"/><Relationship Id="rId2" Type="http://schemas.openxmlformats.org/officeDocument/2006/relationships/image" Target="../media/image8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 Id="rId11" Type="http://schemas.openxmlformats.org/officeDocument/2006/relationships/image" Target="../media/image22.emf"/><Relationship Id="rId1" Type="http://schemas.openxmlformats.org/officeDocument/2006/relationships/image" Target="../media/image12.emf"/><Relationship Id="rId2"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15.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7.emf"/><Relationship Id="rId10" Type="http://schemas.openxmlformats.org/officeDocument/2006/relationships/image" Target="../media/image28.emf"/><Relationship Id="rId11" Type="http://schemas.openxmlformats.org/officeDocument/2006/relationships/image" Target="../media/image29.emf"/><Relationship Id="rId1" Type="http://schemas.openxmlformats.org/officeDocument/2006/relationships/image" Target="../media/image12.emf"/><Relationship Id="rId2"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1" Type="http://schemas.openxmlformats.org/officeDocument/2006/relationships/image" Target="../media/image30.emf"/><Relationship Id="rId2"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5" Type="http://schemas.openxmlformats.org/officeDocument/2006/relationships/image" Target="../media/image39.emf"/><Relationship Id="rId6" Type="http://schemas.openxmlformats.org/officeDocument/2006/relationships/image" Target="../media/image40.emf"/><Relationship Id="rId7" Type="http://schemas.openxmlformats.org/officeDocument/2006/relationships/image" Target="../media/image41.emf"/><Relationship Id="rId1" Type="http://schemas.openxmlformats.org/officeDocument/2006/relationships/image" Target="../media/image35.emf"/><Relationship Id="rId2"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4.emf"/><Relationship Id="rId1" Type="http://schemas.openxmlformats.org/officeDocument/2006/relationships/image" Target="../media/image42.emf"/><Relationship Id="rId2"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7.emf"/><Relationship Id="rId2" Type="http://schemas.openxmlformats.org/officeDocument/2006/relationships/image" Target="../media/image68.emf"/><Relationship Id="rId3" Type="http://schemas.openxmlformats.org/officeDocument/2006/relationships/image" Target="../media/image6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0.emf"/><Relationship Id="rId2" Type="http://schemas.openxmlformats.org/officeDocument/2006/relationships/image" Target="../media/image71.emf"/><Relationship Id="rId3" Type="http://schemas.openxmlformats.org/officeDocument/2006/relationships/image" Target="../media/image7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3.emf"/><Relationship Id="rId2" Type="http://schemas.openxmlformats.org/officeDocument/2006/relationships/image" Target="../media/image74.emf"/><Relationship Id="rId3" Type="http://schemas.openxmlformats.org/officeDocument/2006/relationships/image" Target="../media/image7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08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1" y="2"/>
            <a:ext cx="2887186" cy="495055"/>
          </a:xfrm>
          <a:prstGeom prst="rect">
            <a:avLst/>
          </a:prstGeom>
          <a:noFill/>
          <a:ln w="9525">
            <a:noFill/>
            <a:miter lim="800000"/>
            <a:headEnd/>
            <a:tailEnd/>
          </a:ln>
          <a:effectLst/>
        </p:spPr>
        <p:txBody>
          <a:bodyPr vert="horz" wrap="square" lIns="87398" tIns="43699" rIns="87398" bIns="43699" numCol="1" anchor="t" anchorCtr="0" compatLnSpc="1">
            <a:prstTxWarp prst="textNoShape">
              <a:avLst/>
            </a:prstTxWarp>
          </a:bodyPr>
          <a:lstStyle>
            <a:lvl1pPr algn="l">
              <a:defRPr sz="1100">
                <a:latin typeface="Tahoma" pitchFamily="34" charset="0"/>
              </a:defRPr>
            </a:lvl1pPr>
          </a:lstStyle>
          <a:p>
            <a:endParaRPr lang="en-GB"/>
          </a:p>
        </p:txBody>
      </p:sp>
      <p:sp>
        <p:nvSpPr>
          <p:cNvPr id="49155" name="Rectangle 3"/>
          <p:cNvSpPr>
            <a:spLocks noGrp="1" noChangeArrowheads="1"/>
          </p:cNvSpPr>
          <p:nvPr>
            <p:ph type="dt" idx="1"/>
          </p:nvPr>
        </p:nvSpPr>
        <p:spPr bwMode="auto">
          <a:xfrm>
            <a:off x="3775553" y="2"/>
            <a:ext cx="2887186" cy="495055"/>
          </a:xfrm>
          <a:prstGeom prst="rect">
            <a:avLst/>
          </a:prstGeom>
          <a:noFill/>
          <a:ln w="9525">
            <a:noFill/>
            <a:miter lim="800000"/>
            <a:headEnd/>
            <a:tailEnd/>
          </a:ln>
          <a:effectLst/>
        </p:spPr>
        <p:txBody>
          <a:bodyPr vert="horz" wrap="square" lIns="87398" tIns="43699" rIns="87398" bIns="43699" numCol="1" anchor="t" anchorCtr="0" compatLnSpc="1">
            <a:prstTxWarp prst="textNoShape">
              <a:avLst/>
            </a:prstTxWarp>
          </a:bodyPr>
          <a:lstStyle>
            <a:lvl1pPr algn="r">
              <a:defRPr sz="1100">
                <a:latin typeface="Tahoma" pitchFamily="34" charset="0"/>
              </a:defRPr>
            </a:lvl1pPr>
          </a:lstStyle>
          <a:p>
            <a:endParaRPr lang="en-GB"/>
          </a:p>
        </p:txBody>
      </p:sp>
      <p:sp>
        <p:nvSpPr>
          <p:cNvPr id="49156" name="Rectangle 4"/>
          <p:cNvSpPr>
            <a:spLocks noGrp="1" noRot="1" noChangeAspect="1" noChangeArrowheads="1" noTextEdit="1"/>
          </p:cNvSpPr>
          <p:nvPr>
            <p:ph type="sldImg" idx="2"/>
          </p:nvPr>
        </p:nvSpPr>
        <p:spPr bwMode="auto">
          <a:xfrm>
            <a:off x="647700" y="741363"/>
            <a:ext cx="5367338" cy="3716337"/>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888366" y="4704660"/>
            <a:ext cx="4886008" cy="4458759"/>
          </a:xfrm>
          <a:prstGeom prst="rect">
            <a:avLst/>
          </a:prstGeom>
          <a:noFill/>
          <a:ln w="9525">
            <a:noFill/>
            <a:miter lim="800000"/>
            <a:headEnd/>
            <a:tailEnd/>
          </a:ln>
          <a:effectLst/>
        </p:spPr>
        <p:txBody>
          <a:bodyPr vert="horz" wrap="square" lIns="87398" tIns="43699" rIns="87398" bIns="43699"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9158" name="Rectangle 6"/>
          <p:cNvSpPr>
            <a:spLocks noGrp="1" noChangeArrowheads="1"/>
          </p:cNvSpPr>
          <p:nvPr>
            <p:ph type="ftr" sz="quarter" idx="4"/>
          </p:nvPr>
        </p:nvSpPr>
        <p:spPr bwMode="auto">
          <a:xfrm>
            <a:off x="1" y="9410947"/>
            <a:ext cx="2887186" cy="495055"/>
          </a:xfrm>
          <a:prstGeom prst="rect">
            <a:avLst/>
          </a:prstGeom>
          <a:noFill/>
          <a:ln w="9525">
            <a:noFill/>
            <a:miter lim="800000"/>
            <a:headEnd/>
            <a:tailEnd/>
          </a:ln>
          <a:effectLst/>
        </p:spPr>
        <p:txBody>
          <a:bodyPr vert="horz" wrap="square" lIns="87398" tIns="43699" rIns="87398" bIns="43699" numCol="1" anchor="b" anchorCtr="0" compatLnSpc="1">
            <a:prstTxWarp prst="textNoShape">
              <a:avLst/>
            </a:prstTxWarp>
          </a:bodyPr>
          <a:lstStyle>
            <a:lvl1pPr algn="l">
              <a:defRPr sz="1100">
                <a:latin typeface="Tahoma" pitchFamily="34" charset="0"/>
              </a:defRPr>
            </a:lvl1pPr>
          </a:lstStyle>
          <a:p>
            <a:endParaRPr lang="en-GB"/>
          </a:p>
        </p:txBody>
      </p:sp>
      <p:sp>
        <p:nvSpPr>
          <p:cNvPr id="49159" name="Rectangle 7"/>
          <p:cNvSpPr>
            <a:spLocks noGrp="1" noChangeArrowheads="1"/>
          </p:cNvSpPr>
          <p:nvPr>
            <p:ph type="sldNum" sz="quarter" idx="5"/>
          </p:nvPr>
        </p:nvSpPr>
        <p:spPr bwMode="auto">
          <a:xfrm>
            <a:off x="3775553" y="9410947"/>
            <a:ext cx="2887186" cy="495055"/>
          </a:xfrm>
          <a:prstGeom prst="rect">
            <a:avLst/>
          </a:prstGeom>
          <a:noFill/>
          <a:ln w="9525">
            <a:noFill/>
            <a:miter lim="800000"/>
            <a:headEnd/>
            <a:tailEnd/>
          </a:ln>
          <a:effectLst/>
        </p:spPr>
        <p:txBody>
          <a:bodyPr vert="horz" wrap="square" lIns="87398" tIns="43699" rIns="87398" bIns="43699" numCol="1" anchor="b" anchorCtr="0" compatLnSpc="1">
            <a:prstTxWarp prst="textNoShape">
              <a:avLst/>
            </a:prstTxWarp>
          </a:bodyPr>
          <a:lstStyle>
            <a:lvl1pPr algn="r">
              <a:defRPr sz="1100">
                <a:latin typeface="Tahoma" pitchFamily="34" charset="0"/>
              </a:defRPr>
            </a:lvl1pPr>
          </a:lstStyle>
          <a:p>
            <a:fld id="{3C32521E-4158-4FEB-AB62-14D3121BD3AC}" type="slidenum">
              <a:rPr lang="en-GB"/>
              <a:pPr/>
              <a:t>‹#›</a:t>
            </a:fld>
            <a:endParaRPr lang="en-GB"/>
          </a:p>
        </p:txBody>
      </p:sp>
    </p:spTree>
    <p:extLst>
      <p:ext uri="{BB962C8B-B14F-4D97-AF65-F5344CB8AC3E}">
        <p14:creationId xmlns:p14="http://schemas.microsoft.com/office/powerpoint/2010/main" val="38609565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6C5C2-9B3E-4E0D-897C-8C0D64555435}" type="slidenum">
              <a:rPr lang="en-GB"/>
              <a:pPr/>
              <a:t>1</a:t>
            </a:fld>
            <a:endParaRPr lang="en-GB"/>
          </a:p>
        </p:txBody>
      </p:sp>
      <p:sp>
        <p:nvSpPr>
          <p:cNvPr id="100354" name="Rectangle 2"/>
          <p:cNvSpPr>
            <a:spLocks noGrp="1" noRot="1" noChangeAspect="1" noChangeArrowheads="1" noTextEdit="1"/>
          </p:cNvSpPr>
          <p:nvPr>
            <p:ph type="sldImg"/>
          </p:nvPr>
        </p:nvSpPr>
        <p:spPr>
          <a:xfrm>
            <a:off x="647700" y="741363"/>
            <a:ext cx="5367338" cy="3716337"/>
          </a:xfrm>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D3DF5E-65FB-432C-8D72-5A2B3B80D27A}" type="slidenum">
              <a:rPr lang="en-GB" smtClean="0"/>
              <a:pPr eaLnBrk="1" hangingPunct="1"/>
              <a:t>2</a:t>
            </a:fld>
            <a:endParaRPr lang="en-GB" smtClean="0"/>
          </a:p>
        </p:txBody>
      </p:sp>
      <p:sp>
        <p:nvSpPr>
          <p:cNvPr id="47107" name="Rectangle 2"/>
          <p:cNvSpPr>
            <a:spLocks noGrp="1" noRot="1" noChangeAspect="1" noChangeArrowheads="1" noTextEdit="1"/>
          </p:cNvSpPr>
          <p:nvPr>
            <p:ph type="sldImg"/>
          </p:nvPr>
        </p:nvSpPr>
        <p:spPr>
          <a:xfrm>
            <a:off x="647700" y="741363"/>
            <a:ext cx="5367338" cy="3716337"/>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6C5C2-9B3E-4E0D-897C-8C0D64555435}" type="slidenum">
              <a:rPr lang="en-GB"/>
              <a:pPr/>
              <a:t>9</a:t>
            </a:fld>
            <a:endParaRPr lang="en-GB"/>
          </a:p>
        </p:txBody>
      </p:sp>
      <p:sp>
        <p:nvSpPr>
          <p:cNvPr id="100354" name="Rectangle 2"/>
          <p:cNvSpPr>
            <a:spLocks noGrp="1" noRot="1" noChangeAspect="1" noChangeArrowheads="1" noTextEdit="1"/>
          </p:cNvSpPr>
          <p:nvPr>
            <p:ph type="sldImg"/>
          </p:nvPr>
        </p:nvSpPr>
        <p:spPr>
          <a:xfrm>
            <a:off x="647700" y="741363"/>
            <a:ext cx="5367338" cy="3716337"/>
          </a:xfrm>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6C5C2-9B3E-4E0D-897C-8C0D64555435}" type="slidenum">
              <a:rPr lang="en-GB"/>
              <a:pPr/>
              <a:t>16</a:t>
            </a:fld>
            <a:endParaRPr lang="en-GB"/>
          </a:p>
        </p:txBody>
      </p:sp>
      <p:sp>
        <p:nvSpPr>
          <p:cNvPr id="100354" name="Rectangle 2"/>
          <p:cNvSpPr>
            <a:spLocks noGrp="1" noRot="1" noChangeAspect="1" noChangeArrowheads="1" noTextEdit="1"/>
          </p:cNvSpPr>
          <p:nvPr>
            <p:ph type="sldImg"/>
          </p:nvPr>
        </p:nvSpPr>
        <p:spPr>
          <a:xfrm>
            <a:off x="647700" y="741363"/>
            <a:ext cx="5367338" cy="3716337"/>
          </a:xfrm>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6C5C2-9B3E-4E0D-897C-8C0D64555435}" type="slidenum">
              <a:rPr lang="en-GB"/>
              <a:pPr/>
              <a:t>28</a:t>
            </a:fld>
            <a:endParaRPr lang="en-GB"/>
          </a:p>
        </p:txBody>
      </p:sp>
      <p:sp>
        <p:nvSpPr>
          <p:cNvPr id="100354" name="Rectangle 2"/>
          <p:cNvSpPr>
            <a:spLocks noGrp="1" noRot="1" noChangeAspect="1" noChangeArrowheads="1" noTextEdit="1"/>
          </p:cNvSpPr>
          <p:nvPr>
            <p:ph type="sldImg"/>
          </p:nvPr>
        </p:nvSpPr>
        <p:spPr>
          <a:xfrm>
            <a:off x="647700" y="741363"/>
            <a:ext cx="5367338" cy="3716337"/>
          </a:xfrm>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42"/>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71BA-C0A1-4A3D-9374-6B78C99BFBAA}" type="slidenum">
              <a:rPr lang="en-US" smtClean="0"/>
              <a:pPr/>
              <a:t>‹#›</a:t>
            </a:fld>
            <a:endParaRPr lang="en-US"/>
          </a:p>
        </p:txBody>
      </p:sp>
    </p:spTree>
    <p:extLst>
      <p:ext uri="{BB962C8B-B14F-4D97-AF65-F5344CB8AC3E}">
        <p14:creationId xmlns:p14="http://schemas.microsoft.com/office/powerpoint/2010/main" val="193297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BB102-E22C-4DA0-A130-91B64DFDE1A4}" type="slidenum">
              <a:rPr lang="en-US" smtClean="0"/>
              <a:pPr/>
              <a:t>‹#›</a:t>
            </a:fld>
            <a:endParaRPr lang="en-US"/>
          </a:p>
        </p:txBody>
      </p:sp>
    </p:spTree>
    <p:extLst>
      <p:ext uri="{BB962C8B-B14F-4D97-AF65-F5344CB8AC3E}">
        <p14:creationId xmlns:p14="http://schemas.microsoft.com/office/powerpoint/2010/main" val="229411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55"/>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55"/>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7E36-9BE5-4ACB-AA3A-85E62EB96387}" type="slidenum">
              <a:rPr lang="en-US" smtClean="0"/>
              <a:pPr/>
              <a:t>‹#›</a:t>
            </a:fld>
            <a:endParaRPr lang="en-US"/>
          </a:p>
        </p:txBody>
      </p:sp>
    </p:spTree>
    <p:extLst>
      <p:ext uri="{BB962C8B-B14F-4D97-AF65-F5344CB8AC3E}">
        <p14:creationId xmlns:p14="http://schemas.microsoft.com/office/powerpoint/2010/main" val="2110012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7339" y="404834"/>
            <a:ext cx="8915400" cy="503237"/>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95300" y="1125538"/>
            <a:ext cx="4375150" cy="5256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5550" y="1125538"/>
            <a:ext cx="4375150" cy="5256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5748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337A8-8FD3-4711-9586-69E5522EFD37}" type="slidenum">
              <a:rPr lang="en-US" smtClean="0"/>
              <a:pPr/>
              <a:t>‹#›</a:t>
            </a:fld>
            <a:endParaRPr lang="en-US"/>
          </a:p>
        </p:txBody>
      </p:sp>
    </p:spTree>
    <p:extLst>
      <p:ext uri="{BB962C8B-B14F-4D97-AF65-F5344CB8AC3E}">
        <p14:creationId xmlns:p14="http://schemas.microsoft.com/office/powerpoint/2010/main" val="179049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17"/>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10/9/16</a:t>
            </a:fld>
            <a:endParaRPr lang="en-US"/>
          </a:p>
        </p:txBody>
      </p:sp>
      <p:sp>
        <p:nvSpPr>
          <p:cNvPr id="5" name="Footer Placeholder 4"/>
          <p:cNvSpPr>
            <a:spLocks noGrp="1"/>
          </p:cNvSpPr>
          <p:nvPr>
            <p:ph type="ftr" sz="quarter" idx="11"/>
          </p:nvPr>
        </p:nvSpPr>
        <p:spPr/>
        <p:txBody>
          <a:bodyPr/>
          <a:lstStyle/>
          <a:p>
            <a:r>
              <a:rPr lang="en-US" smtClean="0"/>
              <a:t>SOFT221:  Server-Side Programming and Development 2006 - 07</a:t>
            </a:r>
            <a:endParaRPr lang="en-US"/>
          </a:p>
        </p:txBody>
      </p:sp>
      <p:sp>
        <p:nvSpPr>
          <p:cNvPr id="6" name="Slide Number Placeholder 5"/>
          <p:cNvSpPr>
            <a:spLocks noGrp="1"/>
          </p:cNvSpPr>
          <p:nvPr>
            <p:ph type="sldNum" sz="quarter" idx="12"/>
          </p:nvPr>
        </p:nvSpPr>
        <p:spPr/>
        <p:txBody>
          <a:bodyPr/>
          <a:lstStyle/>
          <a:p>
            <a:fld id="{A2A5F866-5DA6-446D-817F-2EA09839C132}" type="slidenum">
              <a:rPr lang="en-US" smtClean="0"/>
              <a:pPr/>
              <a:t>‹#›</a:t>
            </a:fld>
            <a:endParaRPr lang="en-US"/>
          </a:p>
        </p:txBody>
      </p:sp>
    </p:spTree>
    <p:extLst>
      <p:ext uri="{BB962C8B-B14F-4D97-AF65-F5344CB8AC3E}">
        <p14:creationId xmlns:p14="http://schemas.microsoft.com/office/powerpoint/2010/main" val="132072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01F9CA3-105E-4857-9057-6DB6197DA786}"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BA44D-B48C-44A9-9C08-7E0732E093EF}" type="slidenum">
              <a:rPr lang="en-US" smtClean="0"/>
              <a:pPr/>
              <a:t>‹#›</a:t>
            </a:fld>
            <a:endParaRPr lang="en-US"/>
          </a:p>
        </p:txBody>
      </p:sp>
    </p:spTree>
    <p:extLst>
      <p:ext uri="{BB962C8B-B14F-4D97-AF65-F5344CB8AC3E}">
        <p14:creationId xmlns:p14="http://schemas.microsoft.com/office/powerpoint/2010/main" val="207485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01F9CA3-105E-4857-9057-6DB6197DA786}" type="datetimeFigureOut">
              <a:rPr lang="en-US" smtClean="0"/>
              <a:t>10/9/16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F04DD2-093D-4BCC-A9E4-CBDAA79BCDA7}" type="slidenum">
              <a:rPr lang="en-US" smtClean="0"/>
              <a:pPr/>
              <a:t>‹#›</a:t>
            </a:fld>
            <a:endParaRPr lang="en-US"/>
          </a:p>
        </p:txBody>
      </p:sp>
    </p:spTree>
    <p:extLst>
      <p:ext uri="{BB962C8B-B14F-4D97-AF65-F5344CB8AC3E}">
        <p14:creationId xmlns:p14="http://schemas.microsoft.com/office/powerpoint/2010/main" val="332352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01F9CA3-105E-4857-9057-6DB6197DA786}" type="datetimeFigureOut">
              <a:rPr lang="en-US" smtClean="0"/>
              <a:t>10/9/16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20A191-3648-4CD3-9109-FFA13344E1A3}" type="slidenum">
              <a:rPr lang="en-US" smtClean="0"/>
              <a:pPr/>
              <a:t>‹#›</a:t>
            </a:fld>
            <a:endParaRPr lang="en-US"/>
          </a:p>
        </p:txBody>
      </p:sp>
    </p:spTree>
    <p:extLst>
      <p:ext uri="{BB962C8B-B14F-4D97-AF65-F5344CB8AC3E}">
        <p14:creationId xmlns:p14="http://schemas.microsoft.com/office/powerpoint/2010/main" val="386158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414DB-5C40-4318-9D69-0BFF83BF37D1}" type="slidenum">
              <a:rPr lang="en-US" smtClean="0"/>
              <a:pPr/>
              <a:t>‹#›</a:t>
            </a:fld>
            <a:endParaRPr lang="en-US"/>
          </a:p>
        </p:txBody>
      </p:sp>
    </p:spTree>
    <p:extLst>
      <p:ext uri="{BB962C8B-B14F-4D97-AF65-F5344CB8AC3E}">
        <p14:creationId xmlns:p14="http://schemas.microsoft.com/office/powerpoint/2010/main" val="410261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2" y="273067"/>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6A726-27C4-49DC-B409-CAA930FEDF0C}" type="slidenum">
              <a:rPr lang="en-US" smtClean="0"/>
              <a:pPr/>
              <a:t>‹#›</a:t>
            </a:fld>
            <a:endParaRPr lang="en-US"/>
          </a:p>
        </p:txBody>
      </p:sp>
    </p:spTree>
    <p:extLst>
      <p:ext uri="{BB962C8B-B14F-4D97-AF65-F5344CB8AC3E}">
        <p14:creationId xmlns:p14="http://schemas.microsoft.com/office/powerpoint/2010/main" val="152048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B692C-860E-467F-8A2B-9AADAE3A7EFA}" type="slidenum">
              <a:rPr lang="en-US" smtClean="0"/>
              <a:pPr/>
              <a:t>‹#›</a:t>
            </a:fld>
            <a:endParaRPr lang="en-US"/>
          </a:p>
        </p:txBody>
      </p:sp>
    </p:spTree>
    <p:extLst>
      <p:ext uri="{BB962C8B-B14F-4D97-AF65-F5344CB8AC3E}">
        <p14:creationId xmlns:p14="http://schemas.microsoft.com/office/powerpoint/2010/main" val="3435143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67"/>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F9CA3-105E-4857-9057-6DB6197DA786}" type="datetimeFigureOut">
              <a:rPr lang="en-US" smtClean="0"/>
              <a:t>10/9/16</a:t>
            </a:fld>
            <a:endParaRPr lang="en-US"/>
          </a:p>
        </p:txBody>
      </p:sp>
      <p:sp>
        <p:nvSpPr>
          <p:cNvPr id="5" name="Footer Placeholder 4"/>
          <p:cNvSpPr>
            <a:spLocks noGrp="1"/>
          </p:cNvSpPr>
          <p:nvPr>
            <p:ph type="ftr" sz="quarter" idx="3"/>
          </p:nvPr>
        </p:nvSpPr>
        <p:spPr>
          <a:xfrm>
            <a:off x="3384550" y="6356367"/>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67"/>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41D83-DF40-4799-80E2-778CE4AB15F7}" type="slidenum">
              <a:rPr lang="en-US" smtClean="0"/>
              <a:pPr/>
              <a:t>‹#›</a:t>
            </a:fld>
            <a:endParaRPr lang="en-US"/>
          </a:p>
        </p:txBody>
      </p:sp>
    </p:spTree>
    <p:extLst>
      <p:ext uri="{BB962C8B-B14F-4D97-AF65-F5344CB8AC3E}">
        <p14:creationId xmlns:p14="http://schemas.microsoft.com/office/powerpoint/2010/main" val="77898067"/>
      </p:ext>
    </p:extLst>
  </p:cSld>
  <p:clrMap bg1="lt1" tx1="dk1" bg2="lt2" tx2="dk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oleObject1.bin"/><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6.bin"/><Relationship Id="rId20" Type="http://schemas.openxmlformats.org/officeDocument/2006/relationships/image" Target="../media/image20.emf"/><Relationship Id="rId21" Type="http://schemas.openxmlformats.org/officeDocument/2006/relationships/oleObject" Target="../embeddings/oleObject12.bin"/><Relationship Id="rId22" Type="http://schemas.openxmlformats.org/officeDocument/2006/relationships/image" Target="../media/image21.emf"/><Relationship Id="rId23" Type="http://schemas.openxmlformats.org/officeDocument/2006/relationships/oleObject" Target="../embeddings/oleObject13.bin"/><Relationship Id="rId24" Type="http://schemas.openxmlformats.org/officeDocument/2006/relationships/image" Target="../media/image22.emf"/><Relationship Id="rId10" Type="http://schemas.openxmlformats.org/officeDocument/2006/relationships/image" Target="../media/image15.emf"/><Relationship Id="rId11" Type="http://schemas.openxmlformats.org/officeDocument/2006/relationships/oleObject" Target="../embeddings/oleObject7.bin"/><Relationship Id="rId12" Type="http://schemas.openxmlformats.org/officeDocument/2006/relationships/image" Target="../media/image16.emf"/><Relationship Id="rId13" Type="http://schemas.openxmlformats.org/officeDocument/2006/relationships/oleObject" Target="../embeddings/oleObject8.bin"/><Relationship Id="rId14" Type="http://schemas.openxmlformats.org/officeDocument/2006/relationships/image" Target="../media/image17.emf"/><Relationship Id="rId15" Type="http://schemas.openxmlformats.org/officeDocument/2006/relationships/oleObject" Target="../embeddings/oleObject9.bin"/><Relationship Id="rId16" Type="http://schemas.openxmlformats.org/officeDocument/2006/relationships/image" Target="../media/image18.emf"/><Relationship Id="rId17" Type="http://schemas.openxmlformats.org/officeDocument/2006/relationships/oleObject" Target="../embeddings/oleObject10.bin"/><Relationship Id="rId18" Type="http://schemas.openxmlformats.org/officeDocument/2006/relationships/image" Target="../media/image19.emf"/><Relationship Id="rId19" Type="http://schemas.openxmlformats.org/officeDocument/2006/relationships/oleObject" Target="../embeddings/oleObject11.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3.bin"/><Relationship Id="rId4" Type="http://schemas.openxmlformats.org/officeDocument/2006/relationships/image" Target="../media/image12.emf"/><Relationship Id="rId5" Type="http://schemas.openxmlformats.org/officeDocument/2006/relationships/oleObject" Target="../embeddings/oleObject4.bin"/><Relationship Id="rId6" Type="http://schemas.openxmlformats.org/officeDocument/2006/relationships/image" Target="../media/image13.emf"/><Relationship Id="rId7" Type="http://schemas.openxmlformats.org/officeDocument/2006/relationships/oleObject" Target="../embeddings/oleObject5.bin"/><Relationship Id="rId8" Type="http://schemas.openxmlformats.org/officeDocument/2006/relationships/image" Target="../media/image14.emf"/></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7.bin"/><Relationship Id="rId20" Type="http://schemas.openxmlformats.org/officeDocument/2006/relationships/image" Target="../media/image27.emf"/><Relationship Id="rId21" Type="http://schemas.openxmlformats.org/officeDocument/2006/relationships/oleObject" Target="../embeddings/oleObject23.bin"/><Relationship Id="rId22" Type="http://schemas.openxmlformats.org/officeDocument/2006/relationships/image" Target="../media/image28.emf"/><Relationship Id="rId23" Type="http://schemas.openxmlformats.org/officeDocument/2006/relationships/oleObject" Target="../embeddings/oleObject24.bin"/><Relationship Id="rId24" Type="http://schemas.openxmlformats.org/officeDocument/2006/relationships/image" Target="../media/image29.emf"/><Relationship Id="rId10" Type="http://schemas.openxmlformats.org/officeDocument/2006/relationships/image" Target="../media/image15.emf"/><Relationship Id="rId11" Type="http://schemas.openxmlformats.org/officeDocument/2006/relationships/oleObject" Target="../embeddings/oleObject18.bin"/><Relationship Id="rId12" Type="http://schemas.openxmlformats.org/officeDocument/2006/relationships/image" Target="../media/image25.emf"/><Relationship Id="rId13" Type="http://schemas.openxmlformats.org/officeDocument/2006/relationships/oleObject" Target="../embeddings/oleObject19.bin"/><Relationship Id="rId14" Type="http://schemas.openxmlformats.org/officeDocument/2006/relationships/image" Target="../media/image26.emf"/><Relationship Id="rId15" Type="http://schemas.openxmlformats.org/officeDocument/2006/relationships/oleObject" Target="../embeddings/oleObject20.bin"/><Relationship Id="rId16" Type="http://schemas.openxmlformats.org/officeDocument/2006/relationships/image" Target="../media/image18.emf"/><Relationship Id="rId17" Type="http://schemas.openxmlformats.org/officeDocument/2006/relationships/oleObject" Target="../embeddings/oleObject21.bin"/><Relationship Id="rId18" Type="http://schemas.openxmlformats.org/officeDocument/2006/relationships/image" Target="../media/image19.emf"/><Relationship Id="rId19" Type="http://schemas.openxmlformats.org/officeDocument/2006/relationships/oleObject" Target="../embeddings/oleObject22.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14.bin"/><Relationship Id="rId4" Type="http://schemas.openxmlformats.org/officeDocument/2006/relationships/image" Target="../media/image12.emf"/><Relationship Id="rId5" Type="http://schemas.openxmlformats.org/officeDocument/2006/relationships/oleObject" Target="../embeddings/oleObject15.bin"/><Relationship Id="rId6" Type="http://schemas.openxmlformats.org/officeDocument/2006/relationships/image" Target="../media/image23.emf"/><Relationship Id="rId7" Type="http://schemas.openxmlformats.org/officeDocument/2006/relationships/oleObject" Target="../embeddings/oleObject16.bin"/><Relationship Id="rId8" Type="http://schemas.openxmlformats.org/officeDocument/2006/relationships/image" Target="../media/image24.emf"/></Relationships>
</file>

<file path=ppt/slides/_rels/slide13.xml.rels><?xml version="1.0" encoding="UTF-8" standalone="yes"?>
<Relationships xmlns="http://schemas.openxmlformats.org/package/2006/relationships"><Relationship Id="rId11" Type="http://schemas.openxmlformats.org/officeDocument/2006/relationships/oleObject" Target="../embeddings/oleObject29.bin"/><Relationship Id="rId12" Type="http://schemas.openxmlformats.org/officeDocument/2006/relationships/image" Target="../media/image34.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oleObject25.bin"/><Relationship Id="rId4" Type="http://schemas.openxmlformats.org/officeDocument/2006/relationships/image" Target="../media/image30.emf"/><Relationship Id="rId5" Type="http://schemas.openxmlformats.org/officeDocument/2006/relationships/oleObject" Target="../embeddings/oleObject26.bin"/><Relationship Id="rId6" Type="http://schemas.openxmlformats.org/officeDocument/2006/relationships/image" Target="../media/image31.emf"/><Relationship Id="rId7" Type="http://schemas.openxmlformats.org/officeDocument/2006/relationships/oleObject" Target="../embeddings/oleObject27.bin"/><Relationship Id="rId8" Type="http://schemas.openxmlformats.org/officeDocument/2006/relationships/image" Target="../media/image32.emf"/><Relationship Id="rId9" Type="http://schemas.openxmlformats.org/officeDocument/2006/relationships/oleObject" Target="../embeddings/oleObject28.bin"/><Relationship Id="rId10" Type="http://schemas.openxmlformats.org/officeDocument/2006/relationships/image" Target="../media/image33.emf"/></Relationships>
</file>

<file path=ppt/slides/_rels/slide14.xml.rels><?xml version="1.0" encoding="UTF-8" standalone="yes"?>
<Relationships xmlns="http://schemas.openxmlformats.org/package/2006/relationships"><Relationship Id="rId11" Type="http://schemas.openxmlformats.org/officeDocument/2006/relationships/oleObject" Target="../embeddings/oleObject34.bin"/><Relationship Id="rId12" Type="http://schemas.openxmlformats.org/officeDocument/2006/relationships/image" Target="../media/image39.emf"/><Relationship Id="rId13" Type="http://schemas.openxmlformats.org/officeDocument/2006/relationships/oleObject" Target="../embeddings/oleObject35.bin"/><Relationship Id="rId14" Type="http://schemas.openxmlformats.org/officeDocument/2006/relationships/image" Target="../media/image40.emf"/><Relationship Id="rId15" Type="http://schemas.openxmlformats.org/officeDocument/2006/relationships/oleObject" Target="../embeddings/oleObject36.bin"/><Relationship Id="rId16" Type="http://schemas.openxmlformats.org/officeDocument/2006/relationships/image" Target="../media/image41.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oleObject30.bin"/><Relationship Id="rId4" Type="http://schemas.openxmlformats.org/officeDocument/2006/relationships/image" Target="../media/image35.emf"/><Relationship Id="rId5" Type="http://schemas.openxmlformats.org/officeDocument/2006/relationships/oleObject" Target="../embeddings/oleObject31.bin"/><Relationship Id="rId6" Type="http://schemas.openxmlformats.org/officeDocument/2006/relationships/image" Target="../media/image36.emf"/><Relationship Id="rId7" Type="http://schemas.openxmlformats.org/officeDocument/2006/relationships/oleObject" Target="../embeddings/oleObject32.bin"/><Relationship Id="rId8" Type="http://schemas.openxmlformats.org/officeDocument/2006/relationships/image" Target="../media/image37.emf"/><Relationship Id="rId9" Type="http://schemas.openxmlformats.org/officeDocument/2006/relationships/oleObject" Target="../embeddings/oleObject33.bin"/><Relationship Id="rId10" Type="http://schemas.openxmlformats.org/officeDocument/2006/relationships/image" Target="../media/image3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42.emf"/><Relationship Id="rId5" Type="http://schemas.openxmlformats.org/officeDocument/2006/relationships/oleObject" Target="../embeddings/oleObject38.bin"/><Relationship Id="rId6" Type="http://schemas.openxmlformats.org/officeDocument/2006/relationships/image" Target="../media/image43.emf"/><Relationship Id="rId7" Type="http://schemas.openxmlformats.org/officeDocument/2006/relationships/oleObject" Target="../embeddings/oleObject39.bin"/><Relationship Id="rId8" Type="http://schemas.openxmlformats.org/officeDocument/2006/relationships/image" Target="../media/image39.emf"/><Relationship Id="rId9" Type="http://schemas.openxmlformats.org/officeDocument/2006/relationships/oleObject" Target="../embeddings/oleObject40.bin"/><Relationship Id="rId10" Type="http://schemas.openxmlformats.org/officeDocument/2006/relationships/image" Target="../media/image44.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 Id="rId3"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 Id="rId3" Type="http://schemas.openxmlformats.org/officeDocument/2006/relationships/image" Target="../media/image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 Id="rId3" Type="http://schemas.openxmlformats.org/officeDocument/2006/relationships/image" Target="../media/image66.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67.emf"/><Relationship Id="rId5" Type="http://schemas.openxmlformats.org/officeDocument/2006/relationships/oleObject" Target="../embeddings/oleObject42.bin"/><Relationship Id="rId6" Type="http://schemas.openxmlformats.org/officeDocument/2006/relationships/image" Target="../media/image68.emf"/><Relationship Id="rId7" Type="http://schemas.openxmlformats.org/officeDocument/2006/relationships/oleObject" Target="../embeddings/oleObject43.bin"/><Relationship Id="rId8" Type="http://schemas.openxmlformats.org/officeDocument/2006/relationships/image" Target="../media/image6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4.bin"/><Relationship Id="rId4" Type="http://schemas.openxmlformats.org/officeDocument/2006/relationships/image" Target="../media/image70.emf"/><Relationship Id="rId5" Type="http://schemas.openxmlformats.org/officeDocument/2006/relationships/oleObject" Target="../embeddings/oleObject45.bin"/><Relationship Id="rId6" Type="http://schemas.openxmlformats.org/officeDocument/2006/relationships/image" Target="../media/image71.emf"/><Relationship Id="rId7" Type="http://schemas.openxmlformats.org/officeDocument/2006/relationships/oleObject" Target="../embeddings/oleObject46.bin"/><Relationship Id="rId8" Type="http://schemas.openxmlformats.org/officeDocument/2006/relationships/image" Target="../media/image7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7.bin"/><Relationship Id="rId4" Type="http://schemas.openxmlformats.org/officeDocument/2006/relationships/image" Target="../media/image73.emf"/><Relationship Id="rId5" Type="http://schemas.openxmlformats.org/officeDocument/2006/relationships/oleObject" Target="../embeddings/oleObject48.bin"/><Relationship Id="rId6" Type="http://schemas.openxmlformats.org/officeDocument/2006/relationships/image" Target="../media/image74.emf"/><Relationship Id="rId7" Type="http://schemas.openxmlformats.org/officeDocument/2006/relationships/oleObject" Target="../embeddings/oleObject49.bin"/><Relationship Id="rId8" Type="http://schemas.openxmlformats.org/officeDocument/2006/relationships/image" Target="../media/image7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1" Type="http://schemas.openxmlformats.org/officeDocument/2006/relationships/oleObject" Target="../embeddings/oleObject54.bin"/><Relationship Id="rId12" Type="http://schemas.openxmlformats.org/officeDocument/2006/relationships/image" Target="../media/image80.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oleObject" Target="../embeddings/oleObject50.bin"/><Relationship Id="rId4" Type="http://schemas.openxmlformats.org/officeDocument/2006/relationships/image" Target="../media/image76.emf"/><Relationship Id="rId5" Type="http://schemas.openxmlformats.org/officeDocument/2006/relationships/oleObject" Target="../embeddings/oleObject51.bin"/><Relationship Id="rId6" Type="http://schemas.openxmlformats.org/officeDocument/2006/relationships/image" Target="../media/image77.emf"/><Relationship Id="rId7" Type="http://schemas.openxmlformats.org/officeDocument/2006/relationships/oleObject" Target="../embeddings/oleObject52.bin"/><Relationship Id="rId8" Type="http://schemas.openxmlformats.org/officeDocument/2006/relationships/image" Target="../media/image78.emf"/><Relationship Id="rId9" Type="http://schemas.openxmlformats.org/officeDocument/2006/relationships/oleObject" Target="../embeddings/oleObject53.bin"/><Relationship Id="rId10" Type="http://schemas.openxmlformats.org/officeDocument/2006/relationships/image" Target="../media/image79.emf"/></Relationships>
</file>

<file path=ppt/slides/_rels/slide32.xml.rels><?xml version="1.0" encoding="UTF-8" standalone="yes"?>
<Relationships xmlns="http://schemas.openxmlformats.org/package/2006/relationships"><Relationship Id="rId11" Type="http://schemas.openxmlformats.org/officeDocument/2006/relationships/oleObject" Target="../embeddings/oleObject59.bin"/><Relationship Id="rId12" Type="http://schemas.openxmlformats.org/officeDocument/2006/relationships/image" Target="../media/image85.emf"/><Relationship Id="rId13" Type="http://schemas.openxmlformats.org/officeDocument/2006/relationships/image" Target="../media/image86.png"/><Relationship Id="rId14" Type="http://schemas.openxmlformats.org/officeDocument/2006/relationships/image" Target="../media/image87.png"/><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oleObject" Target="../embeddings/oleObject55.bin"/><Relationship Id="rId4" Type="http://schemas.openxmlformats.org/officeDocument/2006/relationships/image" Target="../media/image81.emf"/><Relationship Id="rId5" Type="http://schemas.openxmlformats.org/officeDocument/2006/relationships/oleObject" Target="../embeddings/oleObject56.bin"/><Relationship Id="rId6" Type="http://schemas.openxmlformats.org/officeDocument/2006/relationships/image" Target="../media/image82.emf"/><Relationship Id="rId7" Type="http://schemas.openxmlformats.org/officeDocument/2006/relationships/oleObject" Target="../embeddings/oleObject57.bin"/><Relationship Id="rId8" Type="http://schemas.openxmlformats.org/officeDocument/2006/relationships/image" Target="../media/image83.emf"/><Relationship Id="rId9" Type="http://schemas.openxmlformats.org/officeDocument/2006/relationships/oleObject" Target="../embeddings/oleObject58.bin"/><Relationship Id="rId10" Type="http://schemas.openxmlformats.org/officeDocument/2006/relationships/image" Target="../media/image84.emf"/></Relationships>
</file>

<file path=ppt/slides/_rels/slide33.xml.rels><?xml version="1.0" encoding="UTF-8" standalone="yes"?>
<Relationships xmlns="http://schemas.openxmlformats.org/package/2006/relationships"><Relationship Id="rId11" Type="http://schemas.openxmlformats.org/officeDocument/2006/relationships/oleObject" Target="../embeddings/oleObject64.bin"/><Relationship Id="rId12" Type="http://schemas.openxmlformats.org/officeDocument/2006/relationships/image" Target="../media/image92.e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oleObject" Target="../embeddings/oleObject60.bin"/><Relationship Id="rId4" Type="http://schemas.openxmlformats.org/officeDocument/2006/relationships/image" Target="../media/image88.emf"/><Relationship Id="rId5" Type="http://schemas.openxmlformats.org/officeDocument/2006/relationships/oleObject" Target="../embeddings/oleObject61.bin"/><Relationship Id="rId6" Type="http://schemas.openxmlformats.org/officeDocument/2006/relationships/image" Target="../media/image89.emf"/><Relationship Id="rId7" Type="http://schemas.openxmlformats.org/officeDocument/2006/relationships/oleObject" Target="../embeddings/oleObject62.bin"/><Relationship Id="rId8" Type="http://schemas.openxmlformats.org/officeDocument/2006/relationships/image" Target="../media/image90.emf"/><Relationship Id="rId9" Type="http://schemas.openxmlformats.org/officeDocument/2006/relationships/oleObject" Target="../embeddings/oleObject63.bin"/><Relationship Id="rId10" Type="http://schemas.openxmlformats.org/officeDocument/2006/relationships/image" Target="../media/image9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3.png"/><Relationship Id="rId3" Type="http://schemas.openxmlformats.org/officeDocument/2006/relationships/image" Target="../media/image9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ctrTitle"/>
          </p:nvPr>
        </p:nvSpPr>
        <p:spPr>
          <a:xfrm>
            <a:off x="973666" y="1634067"/>
            <a:ext cx="7842250" cy="3175000"/>
          </a:xfrm>
        </p:spPr>
        <p:txBody>
          <a:bodyPr>
            <a:normAutofit/>
          </a:bodyPr>
          <a:lstStyle/>
          <a:p>
            <a:r>
              <a:rPr lang="en-GB" sz="3600" b="1" dirty="0" smtClean="0" smtId="1">
                <a:solidFill>
                  <a:srgbClr val="FF3300"/>
                </a:solidFill>
              </a:rPr>
              <a:t>AINT351</a:t>
            </a:r>
            <a:r>
              <a:rPr lang="en-GB" sz="3600" b="1" dirty="0" smtClean="0">
                <a:solidFill>
                  <a:srgbClr val="FF3300"/>
                </a:solidFill>
              </a:rPr>
              <a:t>: Machine Learning</a:t>
            </a:r>
            <a:r>
              <a:rPr lang="en-GB" sz="3600" b="1" dirty="0">
                <a:solidFill>
                  <a:srgbClr val="FF3300"/>
                </a:solidFill>
              </a:rPr>
              <a:t/>
            </a:r>
            <a:br>
              <a:rPr lang="en-GB" sz="3600" b="1" dirty="0">
                <a:solidFill>
                  <a:srgbClr val="FF3300"/>
                </a:solidFill>
              </a:rPr>
            </a:br>
            <a:r>
              <a:rPr lang="en-GB" sz="3600" i="1" dirty="0">
                <a:solidFill>
                  <a:srgbClr val="FF3300"/>
                </a:solidFill>
              </a:rPr>
              <a:t/>
            </a:r>
            <a:br>
              <a:rPr lang="en-GB" sz="3600" i="1" dirty="0">
                <a:solidFill>
                  <a:srgbClr val="FF3300"/>
                </a:solidFill>
              </a:rPr>
            </a:br>
            <a:r>
              <a:rPr lang="en-GB" sz="3600" dirty="0" smtClean="0"/>
              <a:t>Lecture 3</a:t>
            </a:r>
            <a:br>
              <a:rPr lang="en-GB" sz="3600" dirty="0" smtClean="0"/>
            </a:br>
            <a:r>
              <a:rPr lang="en-GB" sz="3600" dirty="0"/>
              <a:t/>
            </a:r>
            <a:br>
              <a:rPr lang="en-GB" sz="3600" dirty="0"/>
            </a:br>
            <a:r>
              <a:rPr lang="en-GB" sz="3600" dirty="0" smtClean="0"/>
              <a:t>P1.1 laboratory assignment</a:t>
            </a:r>
            <a:endParaRPr lang="en-GB" sz="3600" dirty="0"/>
          </a:p>
        </p:txBody>
      </p:sp>
      <p:sp>
        <p:nvSpPr>
          <p:cNvPr id="5" name="Rectangle 13"/>
          <p:cNvSpPr>
            <a:spLocks noGrp="1" noChangeArrowheads="1"/>
          </p:cNvSpPr>
          <p:nvPr>
            <p:ph type="sldNum" sz="quarter" idx="12"/>
          </p:nvPr>
        </p:nvSpPr>
        <p:spPr/>
        <p:txBody>
          <a:bodyPr/>
          <a:lstStyle/>
          <a:p>
            <a:r>
              <a:rPr lang="en-US" dirty="0" smtClean="0"/>
              <a:t>1</a:t>
            </a:r>
            <a:endParaRPr lang="en-US" dirty="0"/>
          </a:p>
        </p:txBody>
      </p:sp>
      <p:sp>
        <p:nvSpPr>
          <p:cNvPr id="2" name="TextBox 1"/>
          <p:cNvSpPr txBox="1"/>
          <p:nvPr/>
        </p:nvSpPr>
        <p:spPr>
          <a:xfrm>
            <a:off x="1270101" y="2571505"/>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3201462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31" y="789317"/>
            <a:ext cx="8915400" cy="2428216"/>
          </a:xfrm>
        </p:spPr>
        <p:txBody>
          <a:bodyPr>
            <a:normAutofit/>
          </a:bodyPr>
          <a:lstStyle/>
          <a:p>
            <a:r>
              <a:rPr lang="en-US" sz="2400" dirty="0" smtClean="0"/>
              <a:t>We want to fit a straight line to data measurements</a:t>
            </a:r>
          </a:p>
          <a:p>
            <a:r>
              <a:rPr lang="en-US" sz="2400" dirty="0"/>
              <a:t>Equation for a straight line in single dimension </a:t>
            </a:r>
            <a:r>
              <a:rPr lang="en-US" sz="2400" dirty="0" smtClean="0"/>
              <a:t>is:</a:t>
            </a:r>
          </a:p>
          <a:p>
            <a:pPr marL="0" indent="0">
              <a:buNone/>
            </a:pPr>
            <a:endParaRPr lang="en-US" sz="2800" dirty="0"/>
          </a:p>
          <a:p>
            <a:pPr marL="0" indent="0">
              <a:buNone/>
            </a:pPr>
            <a:endParaRPr lang="en-US" sz="2800" dirty="0" smtClean="0"/>
          </a:p>
          <a:p>
            <a:pPr marL="0" indent="0">
              <a:buNone/>
            </a:pPr>
            <a:endParaRPr lang="en-US" sz="2400" dirty="0"/>
          </a:p>
          <a:p>
            <a:pPr marL="0" indent="0">
              <a:buNone/>
            </a:pPr>
            <a:endParaRPr lang="en-US" sz="2800" dirty="0" smtClean="0"/>
          </a:p>
          <a:p>
            <a:endParaRPr lang="en-US" sz="4000" dirty="0"/>
          </a:p>
          <a:p>
            <a:pPr marL="0" indent="0">
              <a:buNone/>
            </a:pPr>
            <a:endParaRPr lang="en-US" sz="4000" dirty="0" smtClean="0"/>
          </a:p>
          <a:p>
            <a:pPr marL="0" indent="0">
              <a:buNone/>
            </a:pPr>
            <a:endParaRPr lang="en-US" sz="4000" dirty="0"/>
          </a:p>
          <a:p>
            <a:pPr marL="0" indent="0">
              <a:buNone/>
            </a:pPr>
            <a:endParaRPr lang="en-US" dirty="0" smtClean="0"/>
          </a:p>
          <a:p>
            <a:endParaRPr lang="en-US" dirty="0"/>
          </a:p>
        </p:txBody>
      </p:sp>
      <p:pic>
        <p:nvPicPr>
          <p:cNvPr id="6" name="Picture 5"/>
          <p:cNvPicPr>
            <a:picLocks noChangeAspect="1"/>
          </p:cNvPicPr>
          <p:nvPr/>
        </p:nvPicPr>
        <p:blipFill>
          <a:blip r:embed="rId3"/>
          <a:stretch>
            <a:fillRect/>
          </a:stretch>
        </p:blipFill>
        <p:spPr>
          <a:xfrm>
            <a:off x="5710326" y="2336801"/>
            <a:ext cx="4195674" cy="3014134"/>
          </a:xfrm>
          <a:prstGeom prst="rect">
            <a:avLst/>
          </a:prstGeom>
        </p:spPr>
      </p:pic>
      <p:sp>
        <p:nvSpPr>
          <p:cNvPr id="8"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Least squares fitting</a:t>
            </a:r>
          </a:p>
        </p:txBody>
      </p:sp>
      <p:sp>
        <p:nvSpPr>
          <p:cNvPr id="2" name="Rectangle 1"/>
          <p:cNvSpPr/>
          <p:nvPr/>
        </p:nvSpPr>
        <p:spPr>
          <a:xfrm>
            <a:off x="345385" y="2912016"/>
            <a:ext cx="5040622" cy="523220"/>
          </a:xfrm>
          <a:prstGeom prst="rect">
            <a:avLst/>
          </a:prstGeom>
        </p:spPr>
        <p:txBody>
          <a:bodyPr vert="horz" lIns="91440" tIns="45720" rIns="91440" bIns="45720" rtlCol="0">
            <a:noAutofit/>
          </a:bodyPr>
          <a:lstStyle/>
          <a:p>
            <a:pPr marL="342900" indent="-342900" algn="l" defTabSz="457200">
              <a:spcBef>
                <a:spcPct val="20000"/>
              </a:spcBef>
              <a:buFont typeface="Arial"/>
              <a:buChar char="•"/>
            </a:pPr>
            <a:r>
              <a:rPr lang="en-US" sz="2400" dirty="0">
                <a:latin typeface="+mn-lt"/>
              </a:rPr>
              <a:t>Sum </a:t>
            </a:r>
            <a:r>
              <a:rPr lang="en-US" sz="2400" dirty="0" smtClean="0">
                <a:latin typeface="+mn-lt"/>
              </a:rPr>
              <a:t>over </a:t>
            </a:r>
            <a:r>
              <a:rPr lang="en-US" sz="2400" dirty="0">
                <a:latin typeface="+mn-lt"/>
              </a:rPr>
              <a:t>all </a:t>
            </a:r>
            <a:r>
              <a:rPr lang="en-US" sz="2400" dirty="0" smtClean="0">
                <a:latin typeface="+mn-lt"/>
              </a:rPr>
              <a:t>points to give overall sum of squared errors e</a:t>
            </a:r>
            <a:endParaRPr lang="en-US" sz="2400" dirty="0">
              <a:latin typeface="+mn-l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45653902"/>
              </p:ext>
            </p:extLst>
          </p:nvPr>
        </p:nvGraphicFramePr>
        <p:xfrm>
          <a:off x="623625" y="2003425"/>
          <a:ext cx="2442937" cy="716720"/>
        </p:xfrm>
        <a:graphic>
          <a:graphicData uri="http://schemas.openxmlformats.org/presentationml/2006/ole">
            <mc:AlternateContent xmlns:mc="http://schemas.openxmlformats.org/markup-compatibility/2006">
              <mc:Choice xmlns:v="urn:schemas-microsoft-com:vml" Requires="v">
                <p:oleObj spid="_x0000_s59531" name="Equation" r:id="rId4" imgW="736600" imgH="215900" progId="Equation.3">
                  <p:embed/>
                </p:oleObj>
              </mc:Choice>
              <mc:Fallback>
                <p:oleObj name="Equation" r:id="rId4" imgW="736600" imgH="215900" progId="Equation.3">
                  <p:embed/>
                  <p:pic>
                    <p:nvPicPr>
                      <p:cNvPr id="0" name=""/>
                      <p:cNvPicPr/>
                      <p:nvPr/>
                    </p:nvPicPr>
                    <p:blipFill>
                      <a:blip r:embed="rId5"/>
                      <a:stretch>
                        <a:fillRect/>
                      </a:stretch>
                    </p:blipFill>
                    <p:spPr>
                      <a:xfrm>
                        <a:off x="623625" y="2003425"/>
                        <a:ext cx="2442937" cy="71672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47577543"/>
              </p:ext>
            </p:extLst>
          </p:nvPr>
        </p:nvGraphicFramePr>
        <p:xfrm>
          <a:off x="332948" y="4183281"/>
          <a:ext cx="4765119" cy="1477108"/>
        </p:xfrm>
        <a:graphic>
          <a:graphicData uri="http://schemas.openxmlformats.org/presentationml/2006/ole">
            <mc:AlternateContent xmlns:mc="http://schemas.openxmlformats.org/markup-compatibility/2006">
              <mc:Choice xmlns:v="urn:schemas-microsoft-com:vml" Requires="v">
                <p:oleObj spid="_x0000_s59532" name="Equation" r:id="rId6" imgW="1435100" imgH="444500" progId="Equation.DSMT4">
                  <p:embed/>
                </p:oleObj>
              </mc:Choice>
              <mc:Fallback>
                <p:oleObj name="Equation" r:id="rId6" imgW="1435100" imgH="444500" progId="Equation.DSMT4">
                  <p:embed/>
                  <p:pic>
                    <p:nvPicPr>
                      <p:cNvPr id="0" name=""/>
                      <p:cNvPicPr/>
                      <p:nvPr/>
                    </p:nvPicPr>
                    <p:blipFill>
                      <a:blip r:embed="rId7"/>
                      <a:stretch>
                        <a:fillRect/>
                      </a:stretch>
                    </p:blipFill>
                    <p:spPr>
                      <a:xfrm>
                        <a:off x="332948" y="4183281"/>
                        <a:ext cx="4765119" cy="1477108"/>
                      </a:xfrm>
                      <a:prstGeom prst="rect">
                        <a:avLst/>
                      </a:prstGeom>
                    </p:spPr>
                  </p:pic>
                </p:oleObj>
              </mc:Fallback>
            </mc:AlternateContent>
          </a:graphicData>
        </a:graphic>
      </p:graphicFrame>
      <p:sp>
        <p:nvSpPr>
          <p:cNvPr id="11" name="Rectangle 10"/>
          <p:cNvSpPr/>
          <p:nvPr/>
        </p:nvSpPr>
        <p:spPr>
          <a:xfrm>
            <a:off x="554480" y="5718029"/>
            <a:ext cx="7341332" cy="523220"/>
          </a:xfrm>
          <a:prstGeom prst="rect">
            <a:avLst/>
          </a:prstGeom>
        </p:spPr>
        <p:txBody>
          <a:bodyPr vert="horz" lIns="91440" tIns="45720" rIns="91440" bIns="45720" rtlCol="0">
            <a:noAutofit/>
          </a:bodyPr>
          <a:lstStyle/>
          <a:p>
            <a:pPr marL="342900" indent="-342900" algn="l" defTabSz="457200">
              <a:spcBef>
                <a:spcPct val="20000"/>
              </a:spcBef>
              <a:buFont typeface="Arial"/>
              <a:buChar char="•"/>
            </a:pPr>
            <a:r>
              <a:rPr lang="en-US" sz="2400" dirty="0" smtClean="0">
                <a:latin typeface="+mn-lt"/>
              </a:rPr>
              <a:t>We now need to find </a:t>
            </a:r>
            <a:r>
              <a:rPr lang="en-US" sz="2400" dirty="0">
                <a:latin typeface="+mn-lt"/>
              </a:rPr>
              <a:t>m and c than minimize </a:t>
            </a:r>
            <a:r>
              <a:rPr lang="en-US" sz="2400" dirty="0" smtClean="0">
                <a:latin typeface="+mn-lt"/>
              </a:rPr>
              <a:t>error </a:t>
            </a:r>
            <a:r>
              <a:rPr lang="en-US" sz="2400" dirty="0">
                <a:latin typeface="+mn-lt"/>
              </a:rPr>
              <a:t>e</a:t>
            </a:r>
          </a:p>
        </p:txBody>
      </p:sp>
    </p:spTree>
    <p:extLst>
      <p:ext uri="{BB962C8B-B14F-4D97-AF65-F5344CB8AC3E}">
        <p14:creationId xmlns:p14="http://schemas.microsoft.com/office/powerpoint/2010/main" val="1876352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546" y="2087166"/>
            <a:ext cx="8915400" cy="532425"/>
          </a:xfrm>
        </p:spPr>
        <p:txBody>
          <a:bodyPr>
            <a:normAutofit/>
          </a:bodyPr>
          <a:lstStyle/>
          <a:p>
            <a:pPr marL="0" indent="0">
              <a:buNone/>
            </a:pPr>
            <a:r>
              <a:rPr lang="en-US" sz="2400" dirty="0"/>
              <a:t>We can differentiate the error with respect to m </a:t>
            </a:r>
            <a:r>
              <a:rPr lang="en-US" sz="2400" dirty="0" smtClean="0"/>
              <a:t>to </a:t>
            </a:r>
            <a:r>
              <a:rPr lang="en-US" sz="2400" dirty="0"/>
              <a:t>give the </a:t>
            </a:r>
            <a:r>
              <a:rPr lang="en-US" sz="2400" dirty="0" smtClean="0"/>
              <a:t>gradient</a:t>
            </a:r>
          </a:p>
          <a:p>
            <a:endParaRPr lang="en-US" sz="4000" dirty="0"/>
          </a:p>
          <a:p>
            <a:pPr marL="0" indent="0">
              <a:buNone/>
            </a:pPr>
            <a:endParaRPr lang="en-US" sz="4000" dirty="0" smtClean="0"/>
          </a:p>
          <a:p>
            <a:pPr marL="0" indent="0">
              <a:buNone/>
            </a:pPr>
            <a:endParaRPr lang="en-US" sz="4000" dirty="0"/>
          </a:p>
          <a:p>
            <a:pPr marL="0" indent="0">
              <a:buNone/>
            </a:pPr>
            <a:endParaRPr lang="en-US" dirty="0" smtClean="0"/>
          </a:p>
          <a:p>
            <a:endParaRPr lang="en-US" dirty="0"/>
          </a:p>
        </p:txBody>
      </p:sp>
      <p:sp>
        <p:nvSpPr>
          <p:cNvPr id="7"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Least squares fitting gradient term m</a:t>
            </a:r>
            <a:endParaRPr lang="en-US" sz="32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4292549477"/>
              </p:ext>
            </p:extLst>
          </p:nvPr>
        </p:nvGraphicFramePr>
        <p:xfrm>
          <a:off x="6352083" y="3029222"/>
          <a:ext cx="2803307" cy="522401"/>
        </p:xfrm>
        <a:graphic>
          <a:graphicData uri="http://schemas.openxmlformats.org/presentationml/2006/ole">
            <mc:AlternateContent xmlns:mc="http://schemas.openxmlformats.org/markup-compatibility/2006">
              <mc:Choice xmlns:v="urn:schemas-microsoft-com:vml" Requires="v">
                <p:oleObj spid="_x0000_s52973" name="Equation" r:id="rId3" imgW="1092200" imgH="203200" progId="Equation.DSMT4">
                  <p:embed/>
                </p:oleObj>
              </mc:Choice>
              <mc:Fallback>
                <p:oleObj name="Equation" r:id="rId3" imgW="1092200" imgH="203200" progId="Equation.DSMT4">
                  <p:embed/>
                  <p:pic>
                    <p:nvPicPr>
                      <p:cNvPr id="0" name=""/>
                      <p:cNvPicPr/>
                      <p:nvPr/>
                    </p:nvPicPr>
                    <p:blipFill>
                      <a:blip r:embed="rId4"/>
                      <a:stretch>
                        <a:fillRect/>
                      </a:stretch>
                    </p:blipFill>
                    <p:spPr>
                      <a:xfrm>
                        <a:off x="6352083" y="3029222"/>
                        <a:ext cx="2803307" cy="52240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51958695"/>
              </p:ext>
            </p:extLst>
          </p:nvPr>
        </p:nvGraphicFramePr>
        <p:xfrm>
          <a:off x="768727" y="4829235"/>
          <a:ext cx="2339975" cy="969963"/>
        </p:xfrm>
        <a:graphic>
          <a:graphicData uri="http://schemas.openxmlformats.org/presentationml/2006/ole">
            <mc:AlternateContent xmlns:mc="http://schemas.openxmlformats.org/markup-compatibility/2006">
              <mc:Choice xmlns:v="urn:schemas-microsoft-com:vml" Requires="v">
                <p:oleObj spid="_x0000_s52974" name="Equation" r:id="rId5" imgW="1041400" imgH="431800" progId="Equation.3">
                  <p:embed/>
                </p:oleObj>
              </mc:Choice>
              <mc:Fallback>
                <p:oleObj name="Equation" r:id="rId5" imgW="1041400" imgH="431800" progId="Equation.3">
                  <p:embed/>
                  <p:pic>
                    <p:nvPicPr>
                      <p:cNvPr id="0" name=""/>
                      <p:cNvPicPr/>
                      <p:nvPr/>
                    </p:nvPicPr>
                    <p:blipFill>
                      <a:blip r:embed="rId6"/>
                      <a:stretch>
                        <a:fillRect/>
                      </a:stretch>
                    </p:blipFill>
                    <p:spPr>
                      <a:xfrm>
                        <a:off x="768727" y="4829235"/>
                        <a:ext cx="2339975" cy="96996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68767441"/>
              </p:ext>
            </p:extLst>
          </p:nvPr>
        </p:nvGraphicFramePr>
        <p:xfrm>
          <a:off x="1474615" y="3788165"/>
          <a:ext cx="1311275" cy="882650"/>
        </p:xfrm>
        <a:graphic>
          <a:graphicData uri="http://schemas.openxmlformats.org/presentationml/2006/ole">
            <mc:AlternateContent xmlns:mc="http://schemas.openxmlformats.org/markup-compatibility/2006">
              <mc:Choice xmlns:v="urn:schemas-microsoft-com:vml" Requires="v">
                <p:oleObj spid="_x0000_s52975" name="Equation" r:id="rId7" imgW="584200" imgH="393700" progId="Equation.3">
                  <p:embed/>
                </p:oleObj>
              </mc:Choice>
              <mc:Fallback>
                <p:oleObj name="Equation" r:id="rId7" imgW="584200" imgH="393700" progId="Equation.3">
                  <p:embed/>
                  <p:pic>
                    <p:nvPicPr>
                      <p:cNvPr id="0" name=""/>
                      <p:cNvPicPr/>
                      <p:nvPr/>
                    </p:nvPicPr>
                    <p:blipFill>
                      <a:blip r:embed="rId8"/>
                      <a:stretch>
                        <a:fillRect/>
                      </a:stretch>
                    </p:blipFill>
                    <p:spPr>
                      <a:xfrm>
                        <a:off x="1474615" y="3788165"/>
                        <a:ext cx="1311275" cy="8826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252099968"/>
              </p:ext>
            </p:extLst>
          </p:nvPr>
        </p:nvGraphicFramePr>
        <p:xfrm>
          <a:off x="153992" y="958830"/>
          <a:ext cx="3519487" cy="1174750"/>
        </p:xfrm>
        <a:graphic>
          <a:graphicData uri="http://schemas.openxmlformats.org/presentationml/2006/ole">
            <mc:AlternateContent xmlns:mc="http://schemas.openxmlformats.org/markup-compatibility/2006">
              <mc:Choice xmlns:v="urn:schemas-microsoft-com:vml" Requires="v">
                <p:oleObj spid="_x0000_s52976" name="Equation" r:id="rId9" imgW="1409700" imgH="469900" progId="Equation.3">
                  <p:embed/>
                </p:oleObj>
              </mc:Choice>
              <mc:Fallback>
                <p:oleObj name="Equation" r:id="rId9" imgW="1409700" imgH="469900" progId="Equation.3">
                  <p:embed/>
                  <p:pic>
                    <p:nvPicPr>
                      <p:cNvPr id="0" name=""/>
                      <p:cNvPicPr/>
                      <p:nvPr/>
                    </p:nvPicPr>
                    <p:blipFill>
                      <a:blip r:embed="rId10"/>
                      <a:stretch>
                        <a:fillRect/>
                      </a:stretch>
                    </p:blipFill>
                    <p:spPr>
                      <a:xfrm>
                        <a:off x="153992" y="958830"/>
                        <a:ext cx="3519487" cy="117475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579112165"/>
              </p:ext>
            </p:extLst>
          </p:nvPr>
        </p:nvGraphicFramePr>
        <p:xfrm>
          <a:off x="276225" y="2705100"/>
          <a:ext cx="2725738" cy="976313"/>
        </p:xfrm>
        <a:graphic>
          <a:graphicData uri="http://schemas.openxmlformats.org/presentationml/2006/ole">
            <mc:AlternateContent xmlns:mc="http://schemas.openxmlformats.org/markup-compatibility/2006">
              <mc:Choice xmlns:v="urn:schemas-microsoft-com:vml" Requires="v">
                <p:oleObj spid="_x0000_s52977" name="Equation" r:id="rId11" imgW="1206500" imgH="431800" progId="Equation.3">
                  <p:embed/>
                </p:oleObj>
              </mc:Choice>
              <mc:Fallback>
                <p:oleObj name="Equation" r:id="rId11" imgW="1206500" imgH="431800" progId="Equation.3">
                  <p:embed/>
                  <p:pic>
                    <p:nvPicPr>
                      <p:cNvPr id="0" name=""/>
                      <p:cNvPicPr/>
                      <p:nvPr/>
                    </p:nvPicPr>
                    <p:blipFill>
                      <a:blip r:embed="rId12"/>
                      <a:stretch>
                        <a:fillRect/>
                      </a:stretch>
                    </p:blipFill>
                    <p:spPr>
                      <a:xfrm>
                        <a:off x="276225" y="2705100"/>
                        <a:ext cx="2725738" cy="976313"/>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963498890"/>
              </p:ext>
            </p:extLst>
          </p:nvPr>
        </p:nvGraphicFramePr>
        <p:xfrm>
          <a:off x="3779475" y="3783371"/>
          <a:ext cx="1350963" cy="874712"/>
        </p:xfrm>
        <a:graphic>
          <a:graphicData uri="http://schemas.openxmlformats.org/presentationml/2006/ole">
            <mc:AlternateContent xmlns:mc="http://schemas.openxmlformats.org/markup-compatibility/2006">
              <mc:Choice xmlns:v="urn:schemas-microsoft-com:vml" Requires="v">
                <p:oleObj spid="_x0000_s52978" name="Equation" r:id="rId13" imgW="609600" imgH="393700" progId="Equation.3">
                  <p:embed/>
                </p:oleObj>
              </mc:Choice>
              <mc:Fallback>
                <p:oleObj name="Equation" r:id="rId13" imgW="609600" imgH="393700" progId="Equation.3">
                  <p:embed/>
                  <p:pic>
                    <p:nvPicPr>
                      <p:cNvPr id="0" name=""/>
                      <p:cNvPicPr/>
                      <p:nvPr/>
                    </p:nvPicPr>
                    <p:blipFill>
                      <a:blip r:embed="rId14"/>
                      <a:stretch>
                        <a:fillRect/>
                      </a:stretch>
                    </p:blipFill>
                    <p:spPr>
                      <a:xfrm>
                        <a:off x="3779475" y="3783371"/>
                        <a:ext cx="1350963" cy="874712"/>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856670532"/>
              </p:ext>
            </p:extLst>
          </p:nvPr>
        </p:nvGraphicFramePr>
        <p:xfrm>
          <a:off x="3785291" y="1030066"/>
          <a:ext cx="1141412" cy="1111250"/>
        </p:xfrm>
        <a:graphic>
          <a:graphicData uri="http://schemas.openxmlformats.org/presentationml/2006/ole">
            <mc:AlternateContent xmlns:mc="http://schemas.openxmlformats.org/markup-compatibility/2006">
              <mc:Choice xmlns:v="urn:schemas-microsoft-com:vml" Requires="v">
                <p:oleObj spid="_x0000_s52979" name="Equation" r:id="rId15" imgW="457200" imgH="444500" progId="Equation.DSMT4">
                  <p:embed/>
                </p:oleObj>
              </mc:Choice>
              <mc:Fallback>
                <p:oleObj name="Equation" r:id="rId15" imgW="457200" imgH="444500" progId="Equation.DSMT4">
                  <p:embed/>
                  <p:pic>
                    <p:nvPicPr>
                      <p:cNvPr id="0" name=""/>
                      <p:cNvPicPr/>
                      <p:nvPr/>
                    </p:nvPicPr>
                    <p:blipFill>
                      <a:blip r:embed="rId16"/>
                      <a:stretch>
                        <a:fillRect/>
                      </a:stretch>
                    </p:blipFill>
                    <p:spPr>
                      <a:xfrm>
                        <a:off x="3785291" y="1030066"/>
                        <a:ext cx="1141412" cy="1111250"/>
                      </a:xfrm>
                      <a:prstGeom prst="rect">
                        <a:avLst/>
                      </a:prstGeom>
                    </p:spPr>
                  </p:pic>
                </p:oleObj>
              </mc:Fallback>
            </mc:AlternateContent>
          </a:graphicData>
        </a:graphic>
      </p:graphicFrame>
      <p:sp>
        <p:nvSpPr>
          <p:cNvPr id="6" name="Rectangle 5"/>
          <p:cNvSpPr/>
          <p:nvPr/>
        </p:nvSpPr>
        <p:spPr>
          <a:xfrm>
            <a:off x="5363045" y="3110387"/>
            <a:ext cx="824076" cy="369332"/>
          </a:xfrm>
          <a:prstGeom prst="rect">
            <a:avLst/>
          </a:prstGeom>
        </p:spPr>
        <p:txBody>
          <a:bodyPr wrap="none">
            <a:spAutoFit/>
          </a:bodyPr>
          <a:lstStyle/>
          <a:p>
            <a:r>
              <a:rPr lang="en-US" dirty="0" smtClean="0"/>
              <a:t>where</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365992250"/>
              </p:ext>
            </p:extLst>
          </p:nvPr>
        </p:nvGraphicFramePr>
        <p:xfrm>
          <a:off x="6522565" y="1151836"/>
          <a:ext cx="3171825" cy="730250"/>
        </p:xfrm>
        <a:graphic>
          <a:graphicData uri="http://schemas.openxmlformats.org/presentationml/2006/ole">
            <mc:AlternateContent xmlns:mc="http://schemas.openxmlformats.org/markup-compatibility/2006">
              <mc:Choice xmlns:v="urn:schemas-microsoft-com:vml" Requires="v">
                <p:oleObj spid="_x0000_s52980" name="Equation" r:id="rId17" imgW="1270000" imgH="292100" progId="Equation.DSMT4">
                  <p:embed/>
                </p:oleObj>
              </mc:Choice>
              <mc:Fallback>
                <p:oleObj name="Equation" r:id="rId17" imgW="1270000" imgH="292100" progId="Equation.DSMT4">
                  <p:embed/>
                  <p:pic>
                    <p:nvPicPr>
                      <p:cNvPr id="0" name=""/>
                      <p:cNvPicPr/>
                      <p:nvPr/>
                    </p:nvPicPr>
                    <p:blipFill>
                      <a:blip r:embed="rId18"/>
                      <a:stretch>
                        <a:fillRect/>
                      </a:stretch>
                    </p:blipFill>
                    <p:spPr>
                      <a:xfrm>
                        <a:off x="6522565" y="1151836"/>
                        <a:ext cx="3171825" cy="730250"/>
                      </a:xfrm>
                      <a:prstGeom prst="rect">
                        <a:avLst/>
                      </a:prstGeom>
                    </p:spPr>
                  </p:pic>
                </p:oleObj>
              </mc:Fallback>
            </mc:AlternateContent>
          </a:graphicData>
        </a:graphic>
      </p:graphicFrame>
      <p:sp>
        <p:nvSpPr>
          <p:cNvPr id="19" name="Rectangle 18"/>
          <p:cNvSpPr/>
          <p:nvPr/>
        </p:nvSpPr>
        <p:spPr>
          <a:xfrm>
            <a:off x="5135580" y="1446216"/>
            <a:ext cx="824076" cy="369332"/>
          </a:xfrm>
          <a:prstGeom prst="rect">
            <a:avLst/>
          </a:prstGeom>
        </p:spPr>
        <p:txBody>
          <a:bodyPr wrap="none">
            <a:spAutoFit/>
          </a:bodyPr>
          <a:lstStyle/>
          <a:p>
            <a:r>
              <a:rPr lang="en-US" dirty="0" smtClean="0"/>
              <a:t>where</a:t>
            </a:r>
            <a:endParaRPr lang="en-US" dirty="0"/>
          </a:p>
        </p:txBody>
      </p:sp>
      <p:sp>
        <p:nvSpPr>
          <p:cNvPr id="20" name="Content Placeholder 2"/>
          <p:cNvSpPr txBox="1">
            <a:spLocks/>
          </p:cNvSpPr>
          <p:nvPr/>
        </p:nvSpPr>
        <p:spPr>
          <a:xfrm>
            <a:off x="362946" y="583894"/>
            <a:ext cx="8915400" cy="532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smtClean="0"/>
              <a:t>Re-writing the error term</a:t>
            </a:r>
          </a:p>
          <a:p>
            <a:pPr marL="0" indent="0">
              <a:buNone/>
            </a:pPr>
            <a:endParaRPr lang="en-US" sz="4000" dirty="0" smtClean="0"/>
          </a:p>
        </p:txBody>
      </p:sp>
      <p:graphicFrame>
        <p:nvGraphicFramePr>
          <p:cNvPr id="18" name="Object 17"/>
          <p:cNvGraphicFramePr>
            <a:graphicFrameLocks noChangeAspect="1"/>
          </p:cNvGraphicFramePr>
          <p:nvPr>
            <p:extLst>
              <p:ext uri="{D42A27DB-BD31-4B8C-83A1-F6EECF244321}">
                <p14:modId xmlns:p14="http://schemas.microsoft.com/office/powerpoint/2010/main" val="3281516569"/>
              </p:ext>
            </p:extLst>
          </p:nvPr>
        </p:nvGraphicFramePr>
        <p:xfrm>
          <a:off x="3462304" y="2712109"/>
          <a:ext cx="1922463" cy="1062038"/>
        </p:xfrm>
        <a:graphic>
          <a:graphicData uri="http://schemas.openxmlformats.org/presentationml/2006/ole">
            <mc:AlternateContent xmlns:mc="http://schemas.openxmlformats.org/markup-compatibility/2006">
              <mc:Choice xmlns:v="urn:schemas-microsoft-com:vml" Requires="v">
                <p:oleObj spid="_x0000_s52981" name="Equation" r:id="rId19" imgW="850900" imgH="469900" progId="Equation.DSMT4">
                  <p:embed/>
                </p:oleObj>
              </mc:Choice>
              <mc:Fallback>
                <p:oleObj name="Equation" r:id="rId19" imgW="850900" imgH="469900" progId="Equation.DSMT4">
                  <p:embed/>
                  <p:pic>
                    <p:nvPicPr>
                      <p:cNvPr id="0" name=""/>
                      <p:cNvPicPr/>
                      <p:nvPr/>
                    </p:nvPicPr>
                    <p:blipFill>
                      <a:blip r:embed="rId20"/>
                      <a:stretch>
                        <a:fillRect/>
                      </a:stretch>
                    </p:blipFill>
                    <p:spPr>
                      <a:xfrm>
                        <a:off x="3462304" y="2712109"/>
                        <a:ext cx="1922463" cy="1062038"/>
                      </a:xfrm>
                      <a:prstGeom prst="rect">
                        <a:avLst/>
                      </a:prstGeom>
                    </p:spPr>
                  </p:pic>
                </p:oleObj>
              </mc:Fallback>
            </mc:AlternateContent>
          </a:graphicData>
        </a:graphic>
      </p:graphicFrame>
      <p:sp>
        <p:nvSpPr>
          <p:cNvPr id="21" name="Rectangle 20"/>
          <p:cNvSpPr/>
          <p:nvPr/>
        </p:nvSpPr>
        <p:spPr>
          <a:xfrm>
            <a:off x="633927" y="3956606"/>
            <a:ext cx="627621" cy="369332"/>
          </a:xfrm>
          <a:prstGeom prst="rect">
            <a:avLst/>
          </a:prstGeom>
        </p:spPr>
        <p:txBody>
          <a:bodyPr wrap="none">
            <a:spAutoFit/>
          </a:bodyPr>
          <a:lstStyle/>
          <a:p>
            <a:r>
              <a:rPr lang="en-US" dirty="0" smtClean="0"/>
              <a:t>Now</a:t>
            </a:r>
            <a:endParaRPr lang="en-US" dirty="0"/>
          </a:p>
        </p:txBody>
      </p:sp>
      <p:sp>
        <p:nvSpPr>
          <p:cNvPr id="22" name="Rectangle 21"/>
          <p:cNvSpPr/>
          <p:nvPr/>
        </p:nvSpPr>
        <p:spPr>
          <a:xfrm>
            <a:off x="2982515" y="3956606"/>
            <a:ext cx="560670" cy="369332"/>
          </a:xfrm>
          <a:prstGeom prst="rect">
            <a:avLst/>
          </a:prstGeom>
        </p:spPr>
        <p:txBody>
          <a:bodyPr wrap="none">
            <a:spAutoFit/>
          </a:bodyPr>
          <a:lstStyle/>
          <a:p>
            <a:r>
              <a:rPr lang="en-US" dirty="0" smtClean="0"/>
              <a:t>and</a:t>
            </a:r>
            <a:endParaRPr lang="en-US" dirty="0"/>
          </a:p>
        </p:txBody>
      </p:sp>
      <p:graphicFrame>
        <p:nvGraphicFramePr>
          <p:cNvPr id="23" name="Object 22"/>
          <p:cNvGraphicFramePr>
            <a:graphicFrameLocks noChangeAspect="1"/>
          </p:cNvGraphicFramePr>
          <p:nvPr>
            <p:extLst>
              <p:ext uri="{D42A27DB-BD31-4B8C-83A1-F6EECF244321}">
                <p14:modId xmlns:p14="http://schemas.microsoft.com/office/powerpoint/2010/main" val="1714290407"/>
              </p:ext>
            </p:extLst>
          </p:nvPr>
        </p:nvGraphicFramePr>
        <p:xfrm>
          <a:off x="3775647" y="5078946"/>
          <a:ext cx="3109913" cy="455612"/>
        </p:xfrm>
        <a:graphic>
          <a:graphicData uri="http://schemas.openxmlformats.org/presentationml/2006/ole">
            <mc:AlternateContent xmlns:mc="http://schemas.openxmlformats.org/markup-compatibility/2006">
              <mc:Choice xmlns:v="urn:schemas-microsoft-com:vml" Requires="v">
                <p:oleObj spid="_x0000_s52982" name="Equation" r:id="rId21" imgW="1384300" imgH="203200" progId="Equation.DSMT4">
                  <p:embed/>
                </p:oleObj>
              </mc:Choice>
              <mc:Fallback>
                <p:oleObj name="Equation" r:id="rId21" imgW="1384300" imgH="203200" progId="Equation.DSMT4">
                  <p:embed/>
                  <p:pic>
                    <p:nvPicPr>
                      <p:cNvPr id="0" name=""/>
                      <p:cNvPicPr/>
                      <p:nvPr/>
                    </p:nvPicPr>
                    <p:blipFill>
                      <a:blip r:embed="rId22"/>
                      <a:stretch>
                        <a:fillRect/>
                      </a:stretch>
                    </p:blipFill>
                    <p:spPr>
                      <a:xfrm>
                        <a:off x="3775647" y="5078946"/>
                        <a:ext cx="3109913" cy="455612"/>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691955128"/>
              </p:ext>
            </p:extLst>
          </p:nvPr>
        </p:nvGraphicFramePr>
        <p:xfrm>
          <a:off x="565516" y="5889625"/>
          <a:ext cx="4137025" cy="968375"/>
        </p:xfrm>
        <a:graphic>
          <a:graphicData uri="http://schemas.openxmlformats.org/presentationml/2006/ole">
            <mc:AlternateContent xmlns:mc="http://schemas.openxmlformats.org/markup-compatibility/2006">
              <mc:Choice xmlns:v="urn:schemas-microsoft-com:vml" Requires="v">
                <p:oleObj spid="_x0000_s52983" name="Equation" r:id="rId23" imgW="1841500" imgH="431800" progId="Equation.3">
                  <p:embed/>
                </p:oleObj>
              </mc:Choice>
              <mc:Fallback>
                <p:oleObj name="Equation" r:id="rId23" imgW="1841500" imgH="431800" progId="Equation.3">
                  <p:embed/>
                  <p:pic>
                    <p:nvPicPr>
                      <p:cNvPr id="0" name=""/>
                      <p:cNvPicPr/>
                      <p:nvPr/>
                    </p:nvPicPr>
                    <p:blipFill>
                      <a:blip r:embed="rId24"/>
                      <a:stretch>
                        <a:fillRect/>
                      </a:stretch>
                    </p:blipFill>
                    <p:spPr>
                      <a:xfrm>
                        <a:off x="565516" y="5889625"/>
                        <a:ext cx="4137025" cy="968375"/>
                      </a:xfrm>
                      <a:prstGeom prst="rect">
                        <a:avLst/>
                      </a:prstGeom>
                    </p:spPr>
                  </p:pic>
                </p:oleObj>
              </mc:Fallback>
            </mc:AlternateContent>
          </a:graphicData>
        </a:graphic>
      </p:graphicFrame>
    </p:spTree>
    <p:extLst>
      <p:ext uri="{BB962C8B-B14F-4D97-AF65-F5344CB8AC3E}">
        <p14:creationId xmlns:p14="http://schemas.microsoft.com/office/powerpoint/2010/main" val="238934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546" y="2087166"/>
            <a:ext cx="8915400" cy="532425"/>
          </a:xfrm>
        </p:spPr>
        <p:txBody>
          <a:bodyPr>
            <a:normAutofit/>
          </a:bodyPr>
          <a:lstStyle/>
          <a:p>
            <a:pPr marL="0" indent="0">
              <a:buNone/>
            </a:pPr>
            <a:r>
              <a:rPr lang="en-US" sz="2400" dirty="0"/>
              <a:t>We can differentiate the error with respect to </a:t>
            </a:r>
            <a:r>
              <a:rPr lang="en-US" sz="2400" dirty="0" smtClean="0"/>
              <a:t>c to </a:t>
            </a:r>
            <a:r>
              <a:rPr lang="en-US" sz="2400" dirty="0"/>
              <a:t>give the </a:t>
            </a:r>
            <a:r>
              <a:rPr lang="en-US" sz="2400" dirty="0" smtClean="0"/>
              <a:t>gradient</a:t>
            </a:r>
          </a:p>
          <a:p>
            <a:endParaRPr lang="en-US" sz="4000" dirty="0"/>
          </a:p>
          <a:p>
            <a:pPr marL="0" indent="0">
              <a:buNone/>
            </a:pPr>
            <a:endParaRPr lang="en-US" sz="4000" dirty="0" smtClean="0"/>
          </a:p>
          <a:p>
            <a:pPr marL="0" indent="0">
              <a:buNone/>
            </a:pPr>
            <a:endParaRPr lang="en-US" sz="4000" dirty="0"/>
          </a:p>
          <a:p>
            <a:pPr marL="0" indent="0">
              <a:buNone/>
            </a:pPr>
            <a:endParaRPr lang="en-US" dirty="0" smtClean="0"/>
          </a:p>
          <a:p>
            <a:endParaRPr lang="en-US" dirty="0"/>
          </a:p>
        </p:txBody>
      </p:sp>
      <p:sp>
        <p:nvSpPr>
          <p:cNvPr id="7"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Least squares fitting offset term c</a:t>
            </a:r>
            <a:endParaRPr lang="en-US" sz="32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3499586967"/>
              </p:ext>
            </p:extLst>
          </p:nvPr>
        </p:nvGraphicFramePr>
        <p:xfrm>
          <a:off x="6352083" y="3029222"/>
          <a:ext cx="2803307" cy="522401"/>
        </p:xfrm>
        <a:graphic>
          <a:graphicData uri="http://schemas.openxmlformats.org/presentationml/2006/ole">
            <mc:AlternateContent xmlns:mc="http://schemas.openxmlformats.org/markup-compatibility/2006">
              <mc:Choice xmlns:v="urn:schemas-microsoft-com:vml" Requires="v">
                <p:oleObj spid="_x0000_s67228" name="Equation" r:id="rId3" imgW="1092200" imgH="203200" progId="Equation.DSMT4">
                  <p:embed/>
                </p:oleObj>
              </mc:Choice>
              <mc:Fallback>
                <p:oleObj name="Equation" r:id="rId3" imgW="1092200" imgH="203200" progId="Equation.DSMT4">
                  <p:embed/>
                  <p:pic>
                    <p:nvPicPr>
                      <p:cNvPr id="0" name=""/>
                      <p:cNvPicPr/>
                      <p:nvPr/>
                    </p:nvPicPr>
                    <p:blipFill>
                      <a:blip r:embed="rId4"/>
                      <a:stretch>
                        <a:fillRect/>
                      </a:stretch>
                    </p:blipFill>
                    <p:spPr>
                      <a:xfrm>
                        <a:off x="6352083" y="3029222"/>
                        <a:ext cx="2803307" cy="52240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83008984"/>
              </p:ext>
            </p:extLst>
          </p:nvPr>
        </p:nvGraphicFramePr>
        <p:xfrm>
          <a:off x="768727" y="4829235"/>
          <a:ext cx="2339975" cy="969963"/>
        </p:xfrm>
        <a:graphic>
          <a:graphicData uri="http://schemas.openxmlformats.org/presentationml/2006/ole">
            <mc:AlternateContent xmlns:mc="http://schemas.openxmlformats.org/markup-compatibility/2006">
              <mc:Choice xmlns:v="urn:schemas-microsoft-com:vml" Requires="v">
                <p:oleObj spid="_x0000_s67229" name="Equation" r:id="rId5" imgW="1041400" imgH="431800" progId="Equation.DSMT4">
                  <p:embed/>
                </p:oleObj>
              </mc:Choice>
              <mc:Fallback>
                <p:oleObj name="Equation" r:id="rId5" imgW="1041400" imgH="431800" progId="Equation.DSMT4">
                  <p:embed/>
                  <p:pic>
                    <p:nvPicPr>
                      <p:cNvPr id="0" name=""/>
                      <p:cNvPicPr/>
                      <p:nvPr/>
                    </p:nvPicPr>
                    <p:blipFill>
                      <a:blip r:embed="rId6"/>
                      <a:stretch>
                        <a:fillRect/>
                      </a:stretch>
                    </p:blipFill>
                    <p:spPr>
                      <a:xfrm>
                        <a:off x="768727" y="4829235"/>
                        <a:ext cx="2339975" cy="96996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6807043"/>
              </p:ext>
            </p:extLst>
          </p:nvPr>
        </p:nvGraphicFramePr>
        <p:xfrm>
          <a:off x="1611920" y="3884613"/>
          <a:ext cx="1311275" cy="882650"/>
        </p:xfrm>
        <a:graphic>
          <a:graphicData uri="http://schemas.openxmlformats.org/presentationml/2006/ole">
            <mc:AlternateContent xmlns:mc="http://schemas.openxmlformats.org/markup-compatibility/2006">
              <mc:Choice xmlns:v="urn:schemas-microsoft-com:vml" Requires="v">
                <p:oleObj spid="_x0000_s67230" name="Equation" r:id="rId7" imgW="584200" imgH="393700" progId="Equation.DSMT4">
                  <p:embed/>
                </p:oleObj>
              </mc:Choice>
              <mc:Fallback>
                <p:oleObj name="Equation" r:id="rId7" imgW="584200" imgH="393700" progId="Equation.DSMT4">
                  <p:embed/>
                  <p:pic>
                    <p:nvPicPr>
                      <p:cNvPr id="0" name=""/>
                      <p:cNvPicPr/>
                      <p:nvPr/>
                    </p:nvPicPr>
                    <p:blipFill>
                      <a:blip r:embed="rId8"/>
                      <a:stretch>
                        <a:fillRect/>
                      </a:stretch>
                    </p:blipFill>
                    <p:spPr>
                      <a:xfrm>
                        <a:off x="1611920" y="3884613"/>
                        <a:ext cx="1311275" cy="8826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542317979"/>
              </p:ext>
            </p:extLst>
          </p:nvPr>
        </p:nvGraphicFramePr>
        <p:xfrm>
          <a:off x="153992" y="958830"/>
          <a:ext cx="3519487" cy="1174750"/>
        </p:xfrm>
        <a:graphic>
          <a:graphicData uri="http://schemas.openxmlformats.org/presentationml/2006/ole">
            <mc:AlternateContent xmlns:mc="http://schemas.openxmlformats.org/markup-compatibility/2006">
              <mc:Choice xmlns:v="urn:schemas-microsoft-com:vml" Requires="v">
                <p:oleObj spid="_x0000_s67231" name="Equation" r:id="rId9" imgW="1409700" imgH="469900" progId="Equation.3">
                  <p:embed/>
                </p:oleObj>
              </mc:Choice>
              <mc:Fallback>
                <p:oleObj name="Equation" r:id="rId9" imgW="1409700" imgH="469900" progId="Equation.3">
                  <p:embed/>
                  <p:pic>
                    <p:nvPicPr>
                      <p:cNvPr id="0" name=""/>
                      <p:cNvPicPr/>
                      <p:nvPr/>
                    </p:nvPicPr>
                    <p:blipFill>
                      <a:blip r:embed="rId10"/>
                      <a:stretch>
                        <a:fillRect/>
                      </a:stretch>
                    </p:blipFill>
                    <p:spPr>
                      <a:xfrm>
                        <a:off x="153992" y="958830"/>
                        <a:ext cx="3519487" cy="117475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160424957"/>
              </p:ext>
            </p:extLst>
          </p:nvPr>
        </p:nvGraphicFramePr>
        <p:xfrm>
          <a:off x="376238" y="2690813"/>
          <a:ext cx="2525712" cy="1004887"/>
        </p:xfrm>
        <a:graphic>
          <a:graphicData uri="http://schemas.openxmlformats.org/presentationml/2006/ole">
            <mc:AlternateContent xmlns:mc="http://schemas.openxmlformats.org/markup-compatibility/2006">
              <mc:Choice xmlns:v="urn:schemas-microsoft-com:vml" Requires="v">
                <p:oleObj spid="_x0000_s67232" name="Equation" r:id="rId11" imgW="1117600" imgH="444500" progId="Equation.DSMT4">
                  <p:embed/>
                </p:oleObj>
              </mc:Choice>
              <mc:Fallback>
                <p:oleObj name="Equation" r:id="rId11" imgW="1117600" imgH="444500" progId="Equation.DSMT4">
                  <p:embed/>
                  <p:pic>
                    <p:nvPicPr>
                      <p:cNvPr id="0" name=""/>
                      <p:cNvPicPr/>
                      <p:nvPr/>
                    </p:nvPicPr>
                    <p:blipFill>
                      <a:blip r:embed="rId12"/>
                      <a:stretch>
                        <a:fillRect/>
                      </a:stretch>
                    </p:blipFill>
                    <p:spPr>
                      <a:xfrm>
                        <a:off x="376238" y="2690813"/>
                        <a:ext cx="2525712" cy="1004887"/>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564256912"/>
              </p:ext>
            </p:extLst>
          </p:nvPr>
        </p:nvGraphicFramePr>
        <p:xfrm>
          <a:off x="3821113" y="3783013"/>
          <a:ext cx="1266825" cy="874712"/>
        </p:xfrm>
        <a:graphic>
          <a:graphicData uri="http://schemas.openxmlformats.org/presentationml/2006/ole">
            <mc:AlternateContent xmlns:mc="http://schemas.openxmlformats.org/markup-compatibility/2006">
              <mc:Choice xmlns:v="urn:schemas-microsoft-com:vml" Requires="v">
                <p:oleObj spid="_x0000_s67233" name="Equation" r:id="rId13" imgW="571500" imgH="393700" progId="Equation.DSMT4">
                  <p:embed/>
                </p:oleObj>
              </mc:Choice>
              <mc:Fallback>
                <p:oleObj name="Equation" r:id="rId13" imgW="571500" imgH="393700" progId="Equation.DSMT4">
                  <p:embed/>
                  <p:pic>
                    <p:nvPicPr>
                      <p:cNvPr id="0" name=""/>
                      <p:cNvPicPr/>
                      <p:nvPr/>
                    </p:nvPicPr>
                    <p:blipFill>
                      <a:blip r:embed="rId14"/>
                      <a:stretch>
                        <a:fillRect/>
                      </a:stretch>
                    </p:blipFill>
                    <p:spPr>
                      <a:xfrm>
                        <a:off x="3821113" y="3783013"/>
                        <a:ext cx="1266825" cy="874712"/>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20786118"/>
              </p:ext>
            </p:extLst>
          </p:nvPr>
        </p:nvGraphicFramePr>
        <p:xfrm>
          <a:off x="3785291" y="1030066"/>
          <a:ext cx="1141412" cy="1111250"/>
        </p:xfrm>
        <a:graphic>
          <a:graphicData uri="http://schemas.openxmlformats.org/presentationml/2006/ole">
            <mc:AlternateContent xmlns:mc="http://schemas.openxmlformats.org/markup-compatibility/2006">
              <mc:Choice xmlns:v="urn:schemas-microsoft-com:vml" Requires="v">
                <p:oleObj spid="_x0000_s67234" name="Equation" r:id="rId15" imgW="457200" imgH="444500" progId="Equation.DSMT4">
                  <p:embed/>
                </p:oleObj>
              </mc:Choice>
              <mc:Fallback>
                <p:oleObj name="Equation" r:id="rId15" imgW="457200" imgH="444500" progId="Equation.DSMT4">
                  <p:embed/>
                  <p:pic>
                    <p:nvPicPr>
                      <p:cNvPr id="0" name=""/>
                      <p:cNvPicPr/>
                      <p:nvPr/>
                    </p:nvPicPr>
                    <p:blipFill>
                      <a:blip r:embed="rId16"/>
                      <a:stretch>
                        <a:fillRect/>
                      </a:stretch>
                    </p:blipFill>
                    <p:spPr>
                      <a:xfrm>
                        <a:off x="3785291" y="1030066"/>
                        <a:ext cx="1141412" cy="1111250"/>
                      </a:xfrm>
                      <a:prstGeom prst="rect">
                        <a:avLst/>
                      </a:prstGeom>
                    </p:spPr>
                  </p:pic>
                </p:oleObj>
              </mc:Fallback>
            </mc:AlternateContent>
          </a:graphicData>
        </a:graphic>
      </p:graphicFrame>
      <p:sp>
        <p:nvSpPr>
          <p:cNvPr id="6" name="Rectangle 5"/>
          <p:cNvSpPr/>
          <p:nvPr/>
        </p:nvSpPr>
        <p:spPr>
          <a:xfrm>
            <a:off x="5363045" y="3110387"/>
            <a:ext cx="824076" cy="369332"/>
          </a:xfrm>
          <a:prstGeom prst="rect">
            <a:avLst/>
          </a:prstGeom>
        </p:spPr>
        <p:txBody>
          <a:bodyPr wrap="none">
            <a:spAutoFit/>
          </a:bodyPr>
          <a:lstStyle/>
          <a:p>
            <a:r>
              <a:rPr lang="en-US" dirty="0" smtClean="0"/>
              <a:t>where</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352364248"/>
              </p:ext>
            </p:extLst>
          </p:nvPr>
        </p:nvGraphicFramePr>
        <p:xfrm>
          <a:off x="6522565" y="1151836"/>
          <a:ext cx="3171825" cy="730250"/>
        </p:xfrm>
        <a:graphic>
          <a:graphicData uri="http://schemas.openxmlformats.org/presentationml/2006/ole">
            <mc:AlternateContent xmlns:mc="http://schemas.openxmlformats.org/markup-compatibility/2006">
              <mc:Choice xmlns:v="urn:schemas-microsoft-com:vml" Requires="v">
                <p:oleObj spid="_x0000_s67235" name="Equation" r:id="rId17" imgW="1270000" imgH="292100" progId="Equation.DSMT4">
                  <p:embed/>
                </p:oleObj>
              </mc:Choice>
              <mc:Fallback>
                <p:oleObj name="Equation" r:id="rId17" imgW="1270000" imgH="292100" progId="Equation.DSMT4">
                  <p:embed/>
                  <p:pic>
                    <p:nvPicPr>
                      <p:cNvPr id="0" name=""/>
                      <p:cNvPicPr/>
                      <p:nvPr/>
                    </p:nvPicPr>
                    <p:blipFill>
                      <a:blip r:embed="rId18"/>
                      <a:stretch>
                        <a:fillRect/>
                      </a:stretch>
                    </p:blipFill>
                    <p:spPr>
                      <a:xfrm>
                        <a:off x="6522565" y="1151836"/>
                        <a:ext cx="3171825" cy="730250"/>
                      </a:xfrm>
                      <a:prstGeom prst="rect">
                        <a:avLst/>
                      </a:prstGeom>
                    </p:spPr>
                  </p:pic>
                </p:oleObj>
              </mc:Fallback>
            </mc:AlternateContent>
          </a:graphicData>
        </a:graphic>
      </p:graphicFrame>
      <p:sp>
        <p:nvSpPr>
          <p:cNvPr id="19" name="Rectangle 18"/>
          <p:cNvSpPr/>
          <p:nvPr/>
        </p:nvSpPr>
        <p:spPr>
          <a:xfrm>
            <a:off x="5135580" y="1446216"/>
            <a:ext cx="824076" cy="369332"/>
          </a:xfrm>
          <a:prstGeom prst="rect">
            <a:avLst/>
          </a:prstGeom>
        </p:spPr>
        <p:txBody>
          <a:bodyPr wrap="none">
            <a:spAutoFit/>
          </a:bodyPr>
          <a:lstStyle/>
          <a:p>
            <a:r>
              <a:rPr lang="en-US" dirty="0" smtClean="0"/>
              <a:t>where</a:t>
            </a:r>
            <a:endParaRPr lang="en-US" dirty="0"/>
          </a:p>
        </p:txBody>
      </p:sp>
      <p:sp>
        <p:nvSpPr>
          <p:cNvPr id="20" name="Content Placeholder 2"/>
          <p:cNvSpPr txBox="1">
            <a:spLocks/>
          </p:cNvSpPr>
          <p:nvPr/>
        </p:nvSpPr>
        <p:spPr>
          <a:xfrm>
            <a:off x="362946" y="583894"/>
            <a:ext cx="8915400" cy="532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smtClean="0"/>
              <a:t>Re-writing the error term</a:t>
            </a:r>
          </a:p>
          <a:p>
            <a:pPr marL="0" indent="0">
              <a:buNone/>
            </a:pPr>
            <a:endParaRPr lang="en-US" sz="4000" dirty="0" smtClean="0"/>
          </a:p>
        </p:txBody>
      </p:sp>
      <p:graphicFrame>
        <p:nvGraphicFramePr>
          <p:cNvPr id="18" name="Object 17"/>
          <p:cNvGraphicFramePr>
            <a:graphicFrameLocks noChangeAspect="1"/>
          </p:cNvGraphicFramePr>
          <p:nvPr>
            <p:extLst>
              <p:ext uri="{D42A27DB-BD31-4B8C-83A1-F6EECF244321}">
                <p14:modId xmlns:p14="http://schemas.microsoft.com/office/powerpoint/2010/main" val="91167650"/>
              </p:ext>
            </p:extLst>
          </p:nvPr>
        </p:nvGraphicFramePr>
        <p:xfrm>
          <a:off x="3395663" y="2677783"/>
          <a:ext cx="1778000" cy="1062038"/>
        </p:xfrm>
        <a:graphic>
          <a:graphicData uri="http://schemas.openxmlformats.org/presentationml/2006/ole">
            <mc:AlternateContent xmlns:mc="http://schemas.openxmlformats.org/markup-compatibility/2006">
              <mc:Choice xmlns:v="urn:schemas-microsoft-com:vml" Requires="v">
                <p:oleObj spid="_x0000_s67236" name="Equation" r:id="rId19" imgW="787400" imgH="469900" progId="Equation.3">
                  <p:embed/>
                </p:oleObj>
              </mc:Choice>
              <mc:Fallback>
                <p:oleObj name="Equation" r:id="rId19" imgW="787400" imgH="469900" progId="Equation.3">
                  <p:embed/>
                  <p:pic>
                    <p:nvPicPr>
                      <p:cNvPr id="0" name=""/>
                      <p:cNvPicPr/>
                      <p:nvPr/>
                    </p:nvPicPr>
                    <p:blipFill>
                      <a:blip r:embed="rId20"/>
                      <a:stretch>
                        <a:fillRect/>
                      </a:stretch>
                    </p:blipFill>
                    <p:spPr>
                      <a:xfrm>
                        <a:off x="3395663" y="2677783"/>
                        <a:ext cx="1778000" cy="1062038"/>
                      </a:xfrm>
                      <a:prstGeom prst="rect">
                        <a:avLst/>
                      </a:prstGeom>
                    </p:spPr>
                  </p:pic>
                </p:oleObj>
              </mc:Fallback>
            </mc:AlternateContent>
          </a:graphicData>
        </a:graphic>
      </p:graphicFrame>
      <p:sp>
        <p:nvSpPr>
          <p:cNvPr id="21" name="Rectangle 20"/>
          <p:cNvSpPr/>
          <p:nvPr/>
        </p:nvSpPr>
        <p:spPr>
          <a:xfrm>
            <a:off x="633927" y="3956606"/>
            <a:ext cx="627621" cy="369332"/>
          </a:xfrm>
          <a:prstGeom prst="rect">
            <a:avLst/>
          </a:prstGeom>
        </p:spPr>
        <p:txBody>
          <a:bodyPr wrap="none">
            <a:spAutoFit/>
          </a:bodyPr>
          <a:lstStyle/>
          <a:p>
            <a:r>
              <a:rPr lang="en-US" dirty="0" smtClean="0"/>
              <a:t>Now</a:t>
            </a:r>
            <a:endParaRPr lang="en-US" dirty="0"/>
          </a:p>
        </p:txBody>
      </p:sp>
      <p:sp>
        <p:nvSpPr>
          <p:cNvPr id="22" name="Rectangle 21"/>
          <p:cNvSpPr/>
          <p:nvPr/>
        </p:nvSpPr>
        <p:spPr>
          <a:xfrm>
            <a:off x="2982515" y="3956606"/>
            <a:ext cx="560670" cy="369332"/>
          </a:xfrm>
          <a:prstGeom prst="rect">
            <a:avLst/>
          </a:prstGeom>
        </p:spPr>
        <p:txBody>
          <a:bodyPr wrap="none">
            <a:spAutoFit/>
          </a:bodyPr>
          <a:lstStyle/>
          <a:p>
            <a:r>
              <a:rPr lang="en-US" dirty="0" smtClean="0"/>
              <a:t>and</a:t>
            </a:r>
            <a:endParaRPr lang="en-US" dirty="0"/>
          </a:p>
        </p:txBody>
      </p:sp>
      <p:graphicFrame>
        <p:nvGraphicFramePr>
          <p:cNvPr id="23" name="Object 22"/>
          <p:cNvGraphicFramePr>
            <a:graphicFrameLocks noChangeAspect="1"/>
          </p:cNvGraphicFramePr>
          <p:nvPr>
            <p:extLst>
              <p:ext uri="{D42A27DB-BD31-4B8C-83A1-F6EECF244321}">
                <p14:modId xmlns:p14="http://schemas.microsoft.com/office/powerpoint/2010/main" val="4053747404"/>
              </p:ext>
            </p:extLst>
          </p:nvPr>
        </p:nvGraphicFramePr>
        <p:xfrm>
          <a:off x="3610365" y="5053672"/>
          <a:ext cx="3052762" cy="484187"/>
        </p:xfrm>
        <a:graphic>
          <a:graphicData uri="http://schemas.openxmlformats.org/presentationml/2006/ole">
            <mc:AlternateContent xmlns:mc="http://schemas.openxmlformats.org/markup-compatibility/2006">
              <mc:Choice xmlns:v="urn:schemas-microsoft-com:vml" Requires="v">
                <p:oleObj spid="_x0000_s67237" name="Equation" r:id="rId21" imgW="1358900" imgH="215900" progId="Equation.3">
                  <p:embed/>
                </p:oleObj>
              </mc:Choice>
              <mc:Fallback>
                <p:oleObj name="Equation" r:id="rId21" imgW="1358900" imgH="215900" progId="Equation.3">
                  <p:embed/>
                  <p:pic>
                    <p:nvPicPr>
                      <p:cNvPr id="0" name=""/>
                      <p:cNvPicPr/>
                      <p:nvPr/>
                    </p:nvPicPr>
                    <p:blipFill>
                      <a:blip r:embed="rId22"/>
                      <a:stretch>
                        <a:fillRect/>
                      </a:stretch>
                    </p:blipFill>
                    <p:spPr>
                      <a:xfrm>
                        <a:off x="3610365" y="5053672"/>
                        <a:ext cx="3052762" cy="484187"/>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84218128"/>
              </p:ext>
            </p:extLst>
          </p:nvPr>
        </p:nvGraphicFramePr>
        <p:xfrm>
          <a:off x="849313" y="5875338"/>
          <a:ext cx="3567112" cy="996950"/>
        </p:xfrm>
        <a:graphic>
          <a:graphicData uri="http://schemas.openxmlformats.org/presentationml/2006/ole">
            <mc:AlternateContent xmlns:mc="http://schemas.openxmlformats.org/markup-compatibility/2006">
              <mc:Choice xmlns:v="urn:schemas-microsoft-com:vml" Requires="v">
                <p:oleObj spid="_x0000_s67238" name="Equation" r:id="rId23" imgW="1587500" imgH="444500" progId="Equation.DSMT4">
                  <p:embed/>
                </p:oleObj>
              </mc:Choice>
              <mc:Fallback>
                <p:oleObj name="Equation" r:id="rId23" imgW="1587500" imgH="444500" progId="Equation.DSMT4">
                  <p:embed/>
                  <p:pic>
                    <p:nvPicPr>
                      <p:cNvPr id="0" name=""/>
                      <p:cNvPicPr/>
                      <p:nvPr/>
                    </p:nvPicPr>
                    <p:blipFill>
                      <a:blip r:embed="rId24"/>
                      <a:stretch>
                        <a:fillRect/>
                      </a:stretch>
                    </p:blipFill>
                    <p:spPr>
                      <a:xfrm>
                        <a:off x="849313" y="5875338"/>
                        <a:ext cx="3567112" cy="996950"/>
                      </a:xfrm>
                      <a:prstGeom prst="rect">
                        <a:avLst/>
                      </a:prstGeom>
                    </p:spPr>
                  </p:pic>
                </p:oleObj>
              </mc:Fallback>
            </mc:AlternateContent>
          </a:graphicData>
        </a:graphic>
      </p:graphicFrame>
    </p:spTree>
    <p:extLst>
      <p:ext uri="{BB962C8B-B14F-4D97-AF65-F5344CB8AC3E}">
        <p14:creationId xmlns:p14="http://schemas.microsoft.com/office/powerpoint/2010/main" val="3685440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857" y="676857"/>
            <a:ext cx="8915400" cy="1087775"/>
          </a:xfrm>
        </p:spPr>
        <p:txBody>
          <a:bodyPr>
            <a:normAutofit/>
          </a:bodyPr>
          <a:lstStyle/>
          <a:p>
            <a:pPr marL="0" indent="0">
              <a:buNone/>
            </a:pPr>
            <a:r>
              <a:rPr lang="en-US" sz="2400" dirty="0" smtClean="0"/>
              <a:t>To find the gradient m and the constant term c we need to set the expressions for the gradient to zero:</a:t>
            </a:r>
          </a:p>
          <a:p>
            <a:endParaRPr lang="en-US" sz="4000" dirty="0"/>
          </a:p>
          <a:p>
            <a:pPr marL="0" indent="0">
              <a:buNone/>
            </a:pPr>
            <a:endParaRPr lang="en-US" sz="4000" dirty="0" smtClean="0"/>
          </a:p>
          <a:p>
            <a:pPr marL="0" indent="0">
              <a:buNone/>
            </a:pPr>
            <a:endParaRPr lang="en-US" sz="4000" dirty="0"/>
          </a:p>
          <a:p>
            <a:pPr marL="0" indent="0">
              <a:buNone/>
            </a:pPr>
            <a:endParaRPr lang="en-US" dirty="0" smtClean="0"/>
          </a:p>
          <a:p>
            <a:endParaRPr lang="en-US" dirty="0"/>
          </a:p>
        </p:txBody>
      </p:sp>
      <p:sp>
        <p:nvSpPr>
          <p:cNvPr id="7"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Analytical solutions</a:t>
            </a:r>
            <a:endParaRPr lang="en-US" sz="32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3716638941"/>
              </p:ext>
            </p:extLst>
          </p:nvPr>
        </p:nvGraphicFramePr>
        <p:xfrm>
          <a:off x="307168" y="1610902"/>
          <a:ext cx="4079875" cy="968375"/>
        </p:xfrm>
        <a:graphic>
          <a:graphicData uri="http://schemas.openxmlformats.org/presentationml/2006/ole">
            <mc:AlternateContent xmlns:mc="http://schemas.openxmlformats.org/markup-compatibility/2006">
              <mc:Choice xmlns:v="urn:schemas-microsoft-com:vml" Requires="v">
                <p:oleObj spid="_x0000_s67868" name="Equation" r:id="rId3" imgW="1816100" imgH="431800" progId="Equation.3">
                  <p:embed/>
                </p:oleObj>
              </mc:Choice>
              <mc:Fallback>
                <p:oleObj name="Equation" r:id="rId3" imgW="1816100" imgH="431800" progId="Equation.3">
                  <p:embed/>
                  <p:pic>
                    <p:nvPicPr>
                      <p:cNvPr id="0" name=""/>
                      <p:cNvPicPr/>
                      <p:nvPr/>
                    </p:nvPicPr>
                    <p:blipFill>
                      <a:blip r:embed="rId4"/>
                      <a:stretch>
                        <a:fillRect/>
                      </a:stretch>
                    </p:blipFill>
                    <p:spPr>
                      <a:xfrm>
                        <a:off x="307168" y="1610902"/>
                        <a:ext cx="4079875" cy="9683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86154336"/>
              </p:ext>
            </p:extLst>
          </p:nvPr>
        </p:nvGraphicFramePr>
        <p:xfrm>
          <a:off x="309254" y="2870929"/>
          <a:ext cx="3395662" cy="996950"/>
        </p:xfrm>
        <a:graphic>
          <a:graphicData uri="http://schemas.openxmlformats.org/presentationml/2006/ole">
            <mc:AlternateContent xmlns:mc="http://schemas.openxmlformats.org/markup-compatibility/2006">
              <mc:Choice xmlns:v="urn:schemas-microsoft-com:vml" Requires="v">
                <p:oleObj spid="_x0000_s67869" name="Equation" r:id="rId5" imgW="1511300" imgH="444500" progId="Equation.DSMT4">
                  <p:embed/>
                </p:oleObj>
              </mc:Choice>
              <mc:Fallback>
                <p:oleObj name="Equation" r:id="rId5" imgW="1511300" imgH="444500" progId="Equation.DSMT4">
                  <p:embed/>
                  <p:pic>
                    <p:nvPicPr>
                      <p:cNvPr id="0" name=""/>
                      <p:cNvPicPr/>
                      <p:nvPr/>
                    </p:nvPicPr>
                    <p:blipFill>
                      <a:blip r:embed="rId6"/>
                      <a:stretch>
                        <a:fillRect/>
                      </a:stretch>
                    </p:blipFill>
                    <p:spPr>
                      <a:xfrm>
                        <a:off x="309254" y="2870929"/>
                        <a:ext cx="3395662" cy="9969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532124623"/>
              </p:ext>
            </p:extLst>
          </p:nvPr>
        </p:nvGraphicFramePr>
        <p:xfrm>
          <a:off x="4329108" y="2968750"/>
          <a:ext cx="3281362" cy="968375"/>
        </p:xfrm>
        <a:graphic>
          <a:graphicData uri="http://schemas.openxmlformats.org/presentationml/2006/ole">
            <mc:AlternateContent xmlns:mc="http://schemas.openxmlformats.org/markup-compatibility/2006">
              <mc:Choice xmlns:v="urn:schemas-microsoft-com:vml" Requires="v">
                <p:oleObj spid="_x0000_s67870" name="Equation" r:id="rId7" imgW="1460500" imgH="431800" progId="Equation.3">
                  <p:embed/>
                </p:oleObj>
              </mc:Choice>
              <mc:Fallback>
                <p:oleObj name="Equation" r:id="rId7" imgW="1460500" imgH="431800" progId="Equation.3">
                  <p:embed/>
                  <p:pic>
                    <p:nvPicPr>
                      <p:cNvPr id="0" name=""/>
                      <p:cNvPicPr/>
                      <p:nvPr/>
                    </p:nvPicPr>
                    <p:blipFill>
                      <a:blip r:embed="rId8"/>
                      <a:stretch>
                        <a:fillRect/>
                      </a:stretch>
                    </p:blipFill>
                    <p:spPr>
                      <a:xfrm>
                        <a:off x="4329108" y="2968750"/>
                        <a:ext cx="3281362" cy="96837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161955044"/>
              </p:ext>
            </p:extLst>
          </p:nvPr>
        </p:nvGraphicFramePr>
        <p:xfrm>
          <a:off x="530274" y="4412118"/>
          <a:ext cx="3081337" cy="996950"/>
        </p:xfrm>
        <a:graphic>
          <a:graphicData uri="http://schemas.openxmlformats.org/presentationml/2006/ole">
            <mc:AlternateContent xmlns:mc="http://schemas.openxmlformats.org/markup-compatibility/2006">
              <mc:Choice xmlns:v="urn:schemas-microsoft-com:vml" Requires="v">
                <p:oleObj spid="_x0000_s67871" name="Equation" r:id="rId9" imgW="1371600" imgH="444500" progId="Equation.DSMT4">
                  <p:embed/>
                </p:oleObj>
              </mc:Choice>
              <mc:Fallback>
                <p:oleObj name="Equation" r:id="rId9" imgW="1371600" imgH="444500" progId="Equation.DSMT4">
                  <p:embed/>
                  <p:pic>
                    <p:nvPicPr>
                      <p:cNvPr id="0" name=""/>
                      <p:cNvPicPr/>
                      <p:nvPr/>
                    </p:nvPicPr>
                    <p:blipFill>
                      <a:blip r:embed="rId10"/>
                      <a:stretch>
                        <a:fillRect/>
                      </a:stretch>
                    </p:blipFill>
                    <p:spPr>
                      <a:xfrm>
                        <a:off x="530274" y="4412118"/>
                        <a:ext cx="3081337" cy="99695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608388941"/>
              </p:ext>
            </p:extLst>
          </p:nvPr>
        </p:nvGraphicFramePr>
        <p:xfrm>
          <a:off x="4320274" y="4431760"/>
          <a:ext cx="3451225" cy="980267"/>
        </p:xfrm>
        <a:graphic>
          <a:graphicData uri="http://schemas.openxmlformats.org/presentationml/2006/ole">
            <mc:AlternateContent xmlns:mc="http://schemas.openxmlformats.org/markup-compatibility/2006">
              <mc:Choice xmlns:v="urn:schemas-microsoft-com:vml" Requires="v">
                <p:oleObj spid="_x0000_s67872" name="Equation" r:id="rId11" imgW="1536700" imgH="431800" progId="Equation.3">
                  <p:embed/>
                </p:oleObj>
              </mc:Choice>
              <mc:Fallback>
                <p:oleObj name="Equation" r:id="rId11" imgW="1536700" imgH="431800" progId="Equation.3">
                  <p:embed/>
                  <p:pic>
                    <p:nvPicPr>
                      <p:cNvPr id="0" name=""/>
                      <p:cNvPicPr/>
                      <p:nvPr/>
                    </p:nvPicPr>
                    <p:blipFill>
                      <a:blip r:embed="rId12"/>
                      <a:stretch>
                        <a:fillRect/>
                      </a:stretch>
                    </p:blipFill>
                    <p:spPr>
                      <a:xfrm>
                        <a:off x="4320274" y="4431760"/>
                        <a:ext cx="3451225" cy="980267"/>
                      </a:xfrm>
                      <a:prstGeom prst="rect">
                        <a:avLst/>
                      </a:prstGeom>
                    </p:spPr>
                  </p:pic>
                </p:oleObj>
              </mc:Fallback>
            </mc:AlternateContent>
          </a:graphicData>
        </a:graphic>
      </p:graphicFrame>
    </p:spTree>
    <p:extLst>
      <p:ext uri="{BB962C8B-B14F-4D97-AF65-F5344CB8AC3E}">
        <p14:creationId xmlns:p14="http://schemas.microsoft.com/office/powerpoint/2010/main" val="28637327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857" y="676857"/>
            <a:ext cx="8915400" cy="1087775"/>
          </a:xfrm>
        </p:spPr>
        <p:txBody>
          <a:bodyPr>
            <a:normAutofit/>
          </a:bodyPr>
          <a:lstStyle/>
          <a:p>
            <a:pPr marL="0" indent="0">
              <a:buNone/>
            </a:pPr>
            <a:r>
              <a:rPr lang="en-US" sz="2400" dirty="0" smtClean="0"/>
              <a:t>To find the gradient m and the constant term c we need to set the expressions for the gradient to zero:</a:t>
            </a:r>
          </a:p>
          <a:p>
            <a:endParaRPr lang="en-US" sz="4000" dirty="0"/>
          </a:p>
          <a:p>
            <a:pPr marL="0" indent="0">
              <a:buNone/>
            </a:pPr>
            <a:endParaRPr lang="en-US" sz="4000" dirty="0" smtClean="0"/>
          </a:p>
          <a:p>
            <a:pPr marL="0" indent="0">
              <a:buNone/>
            </a:pPr>
            <a:endParaRPr lang="en-US" sz="4000" dirty="0"/>
          </a:p>
          <a:p>
            <a:pPr marL="0" indent="0">
              <a:buNone/>
            </a:pPr>
            <a:endParaRPr lang="en-US" dirty="0" smtClean="0"/>
          </a:p>
          <a:p>
            <a:endParaRPr lang="en-US" dirty="0"/>
          </a:p>
        </p:txBody>
      </p:sp>
      <p:sp>
        <p:nvSpPr>
          <p:cNvPr id="7"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Analytical solutions</a:t>
            </a:r>
            <a:endParaRPr lang="en-US" sz="3200" b="1" dirty="0"/>
          </a:p>
        </p:txBody>
      </p:sp>
      <p:graphicFrame>
        <p:nvGraphicFramePr>
          <p:cNvPr id="5" name="Object 4"/>
          <p:cNvGraphicFramePr>
            <a:graphicFrameLocks noChangeAspect="1"/>
          </p:cNvGraphicFramePr>
          <p:nvPr>
            <p:extLst>
              <p:ext uri="{D42A27DB-BD31-4B8C-83A1-F6EECF244321}">
                <p14:modId xmlns:p14="http://schemas.microsoft.com/office/powerpoint/2010/main" val="1924578409"/>
              </p:ext>
            </p:extLst>
          </p:nvPr>
        </p:nvGraphicFramePr>
        <p:xfrm>
          <a:off x="115888" y="1609006"/>
          <a:ext cx="4622800" cy="995363"/>
        </p:xfrm>
        <a:graphic>
          <a:graphicData uri="http://schemas.openxmlformats.org/presentationml/2006/ole">
            <mc:AlternateContent xmlns:mc="http://schemas.openxmlformats.org/markup-compatibility/2006">
              <mc:Choice xmlns:v="urn:schemas-microsoft-com:vml" Requires="v">
                <p:oleObj spid="_x0000_s68988" name="Equation" r:id="rId3" imgW="2057400" imgH="444500" progId="Equation.DSMT4">
                  <p:embed/>
                </p:oleObj>
              </mc:Choice>
              <mc:Fallback>
                <p:oleObj name="Equation" r:id="rId3" imgW="2057400" imgH="444500" progId="Equation.DSMT4">
                  <p:embed/>
                  <p:pic>
                    <p:nvPicPr>
                      <p:cNvPr id="0" name=""/>
                      <p:cNvPicPr/>
                      <p:nvPr/>
                    </p:nvPicPr>
                    <p:blipFill>
                      <a:blip r:embed="rId4"/>
                      <a:stretch>
                        <a:fillRect/>
                      </a:stretch>
                    </p:blipFill>
                    <p:spPr>
                      <a:xfrm>
                        <a:off x="115888" y="1609006"/>
                        <a:ext cx="4622800" cy="99536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97549096"/>
              </p:ext>
            </p:extLst>
          </p:nvPr>
        </p:nvGraphicFramePr>
        <p:xfrm>
          <a:off x="5054325" y="1578934"/>
          <a:ext cx="3652837" cy="968375"/>
        </p:xfrm>
        <a:graphic>
          <a:graphicData uri="http://schemas.openxmlformats.org/presentationml/2006/ole">
            <mc:AlternateContent xmlns:mc="http://schemas.openxmlformats.org/markup-compatibility/2006">
              <mc:Choice xmlns:v="urn:schemas-microsoft-com:vml" Requires="v">
                <p:oleObj spid="_x0000_s68989" name="Equation" r:id="rId5" imgW="1625600" imgH="431800" progId="Equation.3">
                  <p:embed/>
                </p:oleObj>
              </mc:Choice>
              <mc:Fallback>
                <p:oleObj name="Equation" r:id="rId5" imgW="1625600" imgH="431800" progId="Equation.3">
                  <p:embed/>
                  <p:pic>
                    <p:nvPicPr>
                      <p:cNvPr id="0" name=""/>
                      <p:cNvPicPr/>
                      <p:nvPr/>
                    </p:nvPicPr>
                    <p:blipFill>
                      <a:blip r:embed="rId6"/>
                      <a:stretch>
                        <a:fillRect/>
                      </a:stretch>
                    </p:blipFill>
                    <p:spPr>
                      <a:xfrm>
                        <a:off x="5054325" y="1578934"/>
                        <a:ext cx="3652837" cy="96837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995399941"/>
              </p:ext>
            </p:extLst>
          </p:nvPr>
        </p:nvGraphicFramePr>
        <p:xfrm>
          <a:off x="281048" y="2736011"/>
          <a:ext cx="3824287" cy="996950"/>
        </p:xfrm>
        <a:graphic>
          <a:graphicData uri="http://schemas.openxmlformats.org/presentationml/2006/ole">
            <mc:AlternateContent xmlns:mc="http://schemas.openxmlformats.org/markup-compatibility/2006">
              <mc:Choice xmlns:v="urn:schemas-microsoft-com:vml" Requires="v">
                <p:oleObj spid="_x0000_s68990" name="Equation" r:id="rId7" imgW="1701800" imgH="444500" progId="Equation.DSMT4">
                  <p:embed/>
                </p:oleObj>
              </mc:Choice>
              <mc:Fallback>
                <p:oleObj name="Equation" r:id="rId7" imgW="1701800" imgH="444500" progId="Equation.DSMT4">
                  <p:embed/>
                  <p:pic>
                    <p:nvPicPr>
                      <p:cNvPr id="0" name=""/>
                      <p:cNvPicPr/>
                      <p:nvPr/>
                    </p:nvPicPr>
                    <p:blipFill>
                      <a:blip r:embed="rId8"/>
                      <a:stretch>
                        <a:fillRect/>
                      </a:stretch>
                    </p:blipFill>
                    <p:spPr>
                      <a:xfrm>
                        <a:off x="281048" y="2736011"/>
                        <a:ext cx="3824287" cy="99695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529817567"/>
              </p:ext>
            </p:extLst>
          </p:nvPr>
        </p:nvGraphicFramePr>
        <p:xfrm>
          <a:off x="4211638" y="2776627"/>
          <a:ext cx="3795712" cy="968375"/>
        </p:xfrm>
        <a:graphic>
          <a:graphicData uri="http://schemas.openxmlformats.org/presentationml/2006/ole">
            <mc:AlternateContent xmlns:mc="http://schemas.openxmlformats.org/markup-compatibility/2006">
              <mc:Choice xmlns:v="urn:schemas-microsoft-com:vml" Requires="v">
                <p:oleObj spid="_x0000_s68991" name="Equation" r:id="rId9" imgW="1689100" imgH="431800" progId="Equation.3">
                  <p:embed/>
                </p:oleObj>
              </mc:Choice>
              <mc:Fallback>
                <p:oleObj name="Equation" r:id="rId9" imgW="1689100" imgH="431800" progId="Equation.3">
                  <p:embed/>
                  <p:pic>
                    <p:nvPicPr>
                      <p:cNvPr id="0" name=""/>
                      <p:cNvPicPr/>
                      <p:nvPr/>
                    </p:nvPicPr>
                    <p:blipFill>
                      <a:blip r:embed="rId10"/>
                      <a:stretch>
                        <a:fillRect/>
                      </a:stretch>
                    </p:blipFill>
                    <p:spPr>
                      <a:xfrm>
                        <a:off x="4211638" y="2776627"/>
                        <a:ext cx="3795712" cy="96837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713404755"/>
              </p:ext>
            </p:extLst>
          </p:nvPr>
        </p:nvGraphicFramePr>
        <p:xfrm>
          <a:off x="1681989" y="3925961"/>
          <a:ext cx="2422540" cy="799954"/>
        </p:xfrm>
        <a:graphic>
          <a:graphicData uri="http://schemas.openxmlformats.org/presentationml/2006/ole">
            <mc:AlternateContent xmlns:mc="http://schemas.openxmlformats.org/markup-compatibility/2006">
              <mc:Choice xmlns:v="urn:schemas-microsoft-com:vml" Requires="v">
                <p:oleObj spid="_x0000_s68992" name="Equation" r:id="rId11" imgW="1358900" imgH="444500" progId="Equation.DSMT4">
                  <p:embed/>
                </p:oleObj>
              </mc:Choice>
              <mc:Fallback>
                <p:oleObj name="Equation" r:id="rId11" imgW="1358900" imgH="444500" progId="Equation.DSMT4">
                  <p:embed/>
                  <p:pic>
                    <p:nvPicPr>
                      <p:cNvPr id="0" name=""/>
                      <p:cNvPicPr/>
                      <p:nvPr/>
                    </p:nvPicPr>
                    <p:blipFill>
                      <a:blip r:embed="rId12"/>
                      <a:stretch>
                        <a:fillRect/>
                      </a:stretch>
                    </p:blipFill>
                    <p:spPr>
                      <a:xfrm>
                        <a:off x="1681989" y="3925961"/>
                        <a:ext cx="2422540" cy="799954"/>
                      </a:xfrm>
                      <a:prstGeom prst="rect">
                        <a:avLst/>
                      </a:prstGeom>
                    </p:spPr>
                  </p:pic>
                </p:oleObj>
              </mc:Fallback>
            </mc:AlternateContent>
          </a:graphicData>
        </a:graphic>
      </p:graphicFrame>
      <p:sp>
        <p:nvSpPr>
          <p:cNvPr id="2" name="Rectangle 1"/>
          <p:cNvSpPr/>
          <p:nvPr/>
        </p:nvSpPr>
        <p:spPr>
          <a:xfrm>
            <a:off x="91536" y="4045266"/>
            <a:ext cx="1418177" cy="369332"/>
          </a:xfrm>
          <a:prstGeom prst="rect">
            <a:avLst/>
          </a:prstGeom>
        </p:spPr>
        <p:txBody>
          <a:bodyPr wrap="none">
            <a:spAutoFit/>
          </a:bodyPr>
          <a:lstStyle/>
          <a:p>
            <a:r>
              <a:rPr lang="en-US" dirty="0" smtClean="0"/>
              <a:t>Substituting</a:t>
            </a:r>
            <a:endParaRPr lang="en-US" dirty="0"/>
          </a:p>
        </p:txBody>
      </p:sp>
      <p:graphicFrame>
        <p:nvGraphicFramePr>
          <p:cNvPr id="16" name="Object 15"/>
          <p:cNvGraphicFramePr>
            <a:graphicFrameLocks noChangeAspect="1"/>
          </p:cNvGraphicFramePr>
          <p:nvPr>
            <p:extLst>
              <p:ext uri="{D42A27DB-BD31-4B8C-83A1-F6EECF244321}">
                <p14:modId xmlns:p14="http://schemas.microsoft.com/office/powerpoint/2010/main" val="572808180"/>
              </p:ext>
            </p:extLst>
          </p:nvPr>
        </p:nvGraphicFramePr>
        <p:xfrm>
          <a:off x="415805" y="5832475"/>
          <a:ext cx="6935788" cy="1025525"/>
        </p:xfrm>
        <a:graphic>
          <a:graphicData uri="http://schemas.openxmlformats.org/presentationml/2006/ole">
            <mc:AlternateContent xmlns:mc="http://schemas.openxmlformats.org/markup-compatibility/2006">
              <mc:Choice xmlns:v="urn:schemas-microsoft-com:vml" Requires="v">
                <p:oleObj spid="_x0000_s68993" name="Equation" r:id="rId13" imgW="3086100" imgH="457200" progId="Equation.DSMT4">
                  <p:embed/>
                </p:oleObj>
              </mc:Choice>
              <mc:Fallback>
                <p:oleObj name="Equation" r:id="rId13" imgW="3086100" imgH="457200" progId="Equation.DSMT4">
                  <p:embed/>
                  <p:pic>
                    <p:nvPicPr>
                      <p:cNvPr id="0" name=""/>
                      <p:cNvPicPr/>
                      <p:nvPr/>
                    </p:nvPicPr>
                    <p:blipFill>
                      <a:blip r:embed="rId14"/>
                      <a:stretch>
                        <a:fillRect/>
                      </a:stretch>
                    </p:blipFill>
                    <p:spPr>
                      <a:xfrm>
                        <a:off x="415805" y="5832475"/>
                        <a:ext cx="6935788" cy="1025525"/>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248597031"/>
              </p:ext>
            </p:extLst>
          </p:nvPr>
        </p:nvGraphicFramePr>
        <p:xfrm>
          <a:off x="694349" y="4627982"/>
          <a:ext cx="6421438" cy="1025525"/>
        </p:xfrm>
        <a:graphic>
          <a:graphicData uri="http://schemas.openxmlformats.org/presentationml/2006/ole">
            <mc:AlternateContent xmlns:mc="http://schemas.openxmlformats.org/markup-compatibility/2006">
              <mc:Choice xmlns:v="urn:schemas-microsoft-com:vml" Requires="v">
                <p:oleObj spid="_x0000_s68994" name="Equation" r:id="rId15" imgW="2857500" imgH="457200" progId="Equation.DSMT4">
                  <p:embed/>
                </p:oleObj>
              </mc:Choice>
              <mc:Fallback>
                <p:oleObj name="Equation" r:id="rId15" imgW="2857500" imgH="457200" progId="Equation.DSMT4">
                  <p:embed/>
                  <p:pic>
                    <p:nvPicPr>
                      <p:cNvPr id="0" name=""/>
                      <p:cNvPicPr/>
                      <p:nvPr/>
                    </p:nvPicPr>
                    <p:blipFill>
                      <a:blip r:embed="rId16"/>
                      <a:stretch>
                        <a:fillRect/>
                      </a:stretch>
                    </p:blipFill>
                    <p:spPr>
                      <a:xfrm>
                        <a:off x="694349" y="4627982"/>
                        <a:ext cx="6421438" cy="1025525"/>
                      </a:xfrm>
                      <a:prstGeom prst="rect">
                        <a:avLst/>
                      </a:prstGeom>
                    </p:spPr>
                  </p:pic>
                </p:oleObj>
              </mc:Fallback>
            </mc:AlternateContent>
          </a:graphicData>
        </a:graphic>
      </p:graphicFrame>
    </p:spTree>
    <p:extLst>
      <p:ext uri="{BB962C8B-B14F-4D97-AF65-F5344CB8AC3E}">
        <p14:creationId xmlns:p14="http://schemas.microsoft.com/office/powerpoint/2010/main" val="825463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Analytical solutions</a:t>
            </a:r>
            <a:endParaRPr lang="en-US" sz="3200" b="1" dirty="0"/>
          </a:p>
        </p:txBody>
      </p:sp>
      <p:graphicFrame>
        <p:nvGraphicFramePr>
          <p:cNvPr id="16" name="Object 15"/>
          <p:cNvGraphicFramePr>
            <a:graphicFrameLocks noChangeAspect="1"/>
          </p:cNvGraphicFramePr>
          <p:nvPr>
            <p:extLst>
              <p:ext uri="{D42A27DB-BD31-4B8C-83A1-F6EECF244321}">
                <p14:modId xmlns:p14="http://schemas.microsoft.com/office/powerpoint/2010/main" val="2864778766"/>
              </p:ext>
            </p:extLst>
          </p:nvPr>
        </p:nvGraphicFramePr>
        <p:xfrm>
          <a:off x="688975" y="911225"/>
          <a:ext cx="6478588" cy="1025525"/>
        </p:xfrm>
        <a:graphic>
          <a:graphicData uri="http://schemas.openxmlformats.org/presentationml/2006/ole">
            <mc:AlternateContent xmlns:mc="http://schemas.openxmlformats.org/markup-compatibility/2006">
              <mc:Choice xmlns:v="urn:schemas-microsoft-com:vml" Requires="v">
                <p:oleObj spid="_x0000_s69838" name="Equation" r:id="rId3" imgW="2882900" imgH="457200" progId="Equation.3">
                  <p:embed/>
                </p:oleObj>
              </mc:Choice>
              <mc:Fallback>
                <p:oleObj name="Equation" r:id="rId3" imgW="2882900" imgH="457200" progId="Equation.3">
                  <p:embed/>
                  <p:pic>
                    <p:nvPicPr>
                      <p:cNvPr id="0" name=""/>
                      <p:cNvPicPr/>
                      <p:nvPr/>
                    </p:nvPicPr>
                    <p:blipFill>
                      <a:blip r:embed="rId4"/>
                      <a:stretch>
                        <a:fillRect/>
                      </a:stretch>
                    </p:blipFill>
                    <p:spPr>
                      <a:xfrm>
                        <a:off x="688975" y="911225"/>
                        <a:ext cx="6478588" cy="102552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374143645"/>
              </p:ext>
            </p:extLst>
          </p:nvPr>
        </p:nvGraphicFramePr>
        <p:xfrm>
          <a:off x="1073560" y="2200426"/>
          <a:ext cx="4138613" cy="1965325"/>
        </p:xfrm>
        <a:graphic>
          <a:graphicData uri="http://schemas.openxmlformats.org/presentationml/2006/ole">
            <mc:AlternateContent xmlns:mc="http://schemas.openxmlformats.org/markup-compatibility/2006">
              <mc:Choice xmlns:v="urn:schemas-microsoft-com:vml" Requires="v">
                <p:oleObj spid="_x0000_s69839" name="Equation" r:id="rId5" imgW="1841500" imgH="876300" progId="Equation.DSMT4">
                  <p:embed/>
                </p:oleObj>
              </mc:Choice>
              <mc:Fallback>
                <p:oleObj name="Equation" r:id="rId5" imgW="1841500" imgH="876300" progId="Equation.DSMT4">
                  <p:embed/>
                  <p:pic>
                    <p:nvPicPr>
                      <p:cNvPr id="0" name=""/>
                      <p:cNvPicPr/>
                      <p:nvPr/>
                    </p:nvPicPr>
                    <p:blipFill>
                      <a:blip r:embed="rId6"/>
                      <a:stretch>
                        <a:fillRect/>
                      </a:stretch>
                    </p:blipFill>
                    <p:spPr>
                      <a:xfrm>
                        <a:off x="1073560" y="2200426"/>
                        <a:ext cx="4138613" cy="19653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779641785"/>
              </p:ext>
            </p:extLst>
          </p:nvPr>
        </p:nvGraphicFramePr>
        <p:xfrm>
          <a:off x="6670745" y="2919072"/>
          <a:ext cx="2422540" cy="799954"/>
        </p:xfrm>
        <a:graphic>
          <a:graphicData uri="http://schemas.openxmlformats.org/presentationml/2006/ole">
            <mc:AlternateContent xmlns:mc="http://schemas.openxmlformats.org/markup-compatibility/2006">
              <mc:Choice xmlns:v="urn:schemas-microsoft-com:vml" Requires="v">
                <p:oleObj spid="_x0000_s69840" name="Equation" r:id="rId7" imgW="1358900" imgH="444500" progId="Equation.DSMT4">
                  <p:embed/>
                </p:oleObj>
              </mc:Choice>
              <mc:Fallback>
                <p:oleObj name="Equation" r:id="rId7" imgW="1358900" imgH="444500" progId="Equation.DSMT4">
                  <p:embed/>
                  <p:pic>
                    <p:nvPicPr>
                      <p:cNvPr id="0" name=""/>
                      <p:cNvPicPr/>
                      <p:nvPr/>
                    </p:nvPicPr>
                    <p:blipFill>
                      <a:blip r:embed="rId8"/>
                      <a:stretch>
                        <a:fillRect/>
                      </a:stretch>
                    </p:blipFill>
                    <p:spPr>
                      <a:xfrm>
                        <a:off x="6670745" y="2919072"/>
                        <a:ext cx="2422540" cy="799954"/>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794831446"/>
              </p:ext>
            </p:extLst>
          </p:nvPr>
        </p:nvGraphicFramePr>
        <p:xfrm>
          <a:off x="898525" y="4433888"/>
          <a:ext cx="6781800" cy="2160587"/>
        </p:xfrm>
        <a:graphic>
          <a:graphicData uri="http://schemas.openxmlformats.org/presentationml/2006/ole">
            <mc:AlternateContent xmlns:mc="http://schemas.openxmlformats.org/markup-compatibility/2006">
              <mc:Choice xmlns:v="urn:schemas-microsoft-com:vml" Requires="v">
                <p:oleObj spid="_x0000_s69841" name="Equation" r:id="rId9" imgW="2895600" imgH="914400" progId="Equation.3">
                  <p:embed/>
                </p:oleObj>
              </mc:Choice>
              <mc:Fallback>
                <p:oleObj name="Equation" r:id="rId9" imgW="2895600" imgH="914400" progId="Equation.3">
                  <p:embed/>
                  <p:pic>
                    <p:nvPicPr>
                      <p:cNvPr id="0" name=""/>
                      <p:cNvPicPr/>
                      <p:nvPr/>
                    </p:nvPicPr>
                    <p:blipFill>
                      <a:blip r:embed="rId10"/>
                      <a:stretch>
                        <a:fillRect/>
                      </a:stretch>
                    </p:blipFill>
                    <p:spPr>
                      <a:xfrm>
                        <a:off x="898525" y="4433888"/>
                        <a:ext cx="6781800" cy="2160587"/>
                      </a:xfrm>
                      <a:prstGeom prst="rect">
                        <a:avLst/>
                      </a:prstGeom>
                    </p:spPr>
                  </p:pic>
                </p:oleObj>
              </mc:Fallback>
            </mc:AlternateContent>
          </a:graphicData>
        </a:graphic>
      </p:graphicFrame>
    </p:spTree>
    <p:extLst>
      <p:ext uri="{BB962C8B-B14F-4D97-AF65-F5344CB8AC3E}">
        <p14:creationId xmlns:p14="http://schemas.microsoft.com/office/powerpoint/2010/main" val="3549274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ctrTitle"/>
          </p:nvPr>
        </p:nvSpPr>
        <p:spPr>
          <a:xfrm>
            <a:off x="973666" y="1634067"/>
            <a:ext cx="7842250" cy="3175000"/>
          </a:xfrm>
        </p:spPr>
        <p:txBody>
          <a:bodyPr>
            <a:normAutofit/>
          </a:bodyPr>
          <a:lstStyle/>
          <a:p>
            <a:r>
              <a:rPr lang="en-GB" sz="3600" b="1" dirty="0" smtClean="0" smtId="1">
                <a:solidFill>
                  <a:srgbClr val="FF3300"/>
                </a:solidFill>
              </a:rPr>
              <a:t>AINT351</a:t>
            </a:r>
            <a:r>
              <a:rPr lang="en-GB" sz="3600" b="1" dirty="0" smtClean="0">
                <a:solidFill>
                  <a:srgbClr val="FF3300"/>
                </a:solidFill>
              </a:rPr>
              <a:t>: Machine Learning</a:t>
            </a:r>
            <a:r>
              <a:rPr lang="en-GB" sz="3600" b="1" dirty="0">
                <a:solidFill>
                  <a:srgbClr val="FF3300"/>
                </a:solidFill>
              </a:rPr>
              <a:t/>
            </a:r>
            <a:br>
              <a:rPr lang="en-GB" sz="3600" b="1" dirty="0">
                <a:solidFill>
                  <a:srgbClr val="FF3300"/>
                </a:solidFill>
              </a:rPr>
            </a:br>
            <a:r>
              <a:rPr lang="en-GB" sz="3600" i="1" dirty="0">
                <a:solidFill>
                  <a:srgbClr val="FF3300"/>
                </a:solidFill>
              </a:rPr>
              <a:t/>
            </a:r>
            <a:br>
              <a:rPr lang="en-GB" sz="3600" i="1" dirty="0">
                <a:solidFill>
                  <a:srgbClr val="FF3300"/>
                </a:solidFill>
              </a:rPr>
            </a:br>
            <a:r>
              <a:rPr lang="en-GB" sz="3600" dirty="0" smtClean="0"/>
              <a:t>Lecture 3</a:t>
            </a:r>
            <a:br>
              <a:rPr lang="en-GB" sz="3600" dirty="0" smtClean="0"/>
            </a:br>
            <a:r>
              <a:rPr lang="en-GB" sz="3600" dirty="0"/>
              <a:t/>
            </a:r>
            <a:br>
              <a:rPr lang="en-GB" sz="3600" dirty="0"/>
            </a:br>
            <a:r>
              <a:rPr lang="en-GB" sz="3600" dirty="0" smtClean="0"/>
              <a:t>Matlab matrices</a:t>
            </a:r>
            <a:endParaRPr lang="en-GB" sz="3600" dirty="0"/>
          </a:p>
        </p:txBody>
      </p:sp>
      <p:sp>
        <p:nvSpPr>
          <p:cNvPr id="5" name="Rectangle 13"/>
          <p:cNvSpPr>
            <a:spLocks noGrp="1" noChangeArrowheads="1"/>
          </p:cNvSpPr>
          <p:nvPr>
            <p:ph type="sldNum"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33407681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94265" y="1100667"/>
            <a:ext cx="8517467" cy="4487868"/>
          </a:xfrm>
          <a:prstGeom prst="rect">
            <a:avLst/>
          </a:prstGeom>
        </p:spPr>
      </p:pic>
      <p:pic>
        <p:nvPicPr>
          <p:cNvPr id="10" name="Picture 9"/>
          <p:cNvPicPr>
            <a:picLocks noChangeAspect="1"/>
          </p:cNvPicPr>
          <p:nvPr/>
        </p:nvPicPr>
        <p:blipFill>
          <a:blip r:embed="rId3"/>
          <a:stretch>
            <a:fillRect/>
          </a:stretch>
        </p:blipFill>
        <p:spPr>
          <a:xfrm>
            <a:off x="6764866" y="4322233"/>
            <a:ext cx="2730500" cy="2298700"/>
          </a:xfrm>
          <a:prstGeom prst="rect">
            <a:avLst/>
          </a:prstGeom>
        </p:spPr>
      </p:pic>
      <p:sp>
        <p:nvSpPr>
          <p:cNvPr id="6"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Matrices in Matlab</a:t>
            </a:r>
          </a:p>
        </p:txBody>
      </p:sp>
    </p:spTree>
    <p:extLst>
      <p:ext uri="{BB962C8B-B14F-4D97-AF65-F5344CB8AC3E}">
        <p14:creationId xmlns:p14="http://schemas.microsoft.com/office/powerpoint/2010/main" val="3349083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4668" y="842433"/>
            <a:ext cx="8792961" cy="3052233"/>
          </a:xfrm>
          <a:prstGeom prst="rect">
            <a:avLst/>
          </a:prstGeom>
        </p:spPr>
      </p:pic>
      <p:pic>
        <p:nvPicPr>
          <p:cNvPr id="9" name="Picture 8"/>
          <p:cNvPicPr>
            <a:picLocks noChangeAspect="1"/>
          </p:cNvPicPr>
          <p:nvPr/>
        </p:nvPicPr>
        <p:blipFill>
          <a:blip r:embed="rId3"/>
          <a:stretch>
            <a:fillRect/>
          </a:stretch>
        </p:blipFill>
        <p:spPr>
          <a:xfrm>
            <a:off x="0" y="4904612"/>
            <a:ext cx="9859647" cy="1800988"/>
          </a:xfrm>
          <a:prstGeom prst="rect">
            <a:avLst/>
          </a:prstGeom>
        </p:spPr>
      </p:pic>
      <p:pic>
        <p:nvPicPr>
          <p:cNvPr id="10" name="Picture 9"/>
          <p:cNvPicPr>
            <a:picLocks noChangeAspect="1"/>
          </p:cNvPicPr>
          <p:nvPr/>
        </p:nvPicPr>
        <p:blipFill>
          <a:blip r:embed="rId4"/>
          <a:stretch>
            <a:fillRect/>
          </a:stretch>
        </p:blipFill>
        <p:spPr>
          <a:xfrm>
            <a:off x="8039100" y="1179513"/>
            <a:ext cx="1866900" cy="2806700"/>
          </a:xfrm>
          <a:prstGeom prst="rect">
            <a:avLst/>
          </a:prstGeom>
        </p:spPr>
      </p:pic>
      <p:sp>
        <p:nvSpPr>
          <p:cNvPr id="7"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Matrices in Matlab</a:t>
            </a:r>
          </a:p>
        </p:txBody>
      </p:sp>
    </p:spTree>
    <p:extLst>
      <p:ext uri="{BB962C8B-B14F-4D97-AF65-F5344CB8AC3E}">
        <p14:creationId xmlns:p14="http://schemas.microsoft.com/office/powerpoint/2010/main" val="42096549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7467" y="1388533"/>
            <a:ext cx="7310783" cy="2032000"/>
          </a:xfrm>
          <a:prstGeom prst="rect">
            <a:avLst/>
          </a:prstGeom>
        </p:spPr>
      </p:pic>
      <p:pic>
        <p:nvPicPr>
          <p:cNvPr id="4" name="Picture 3"/>
          <p:cNvPicPr>
            <a:picLocks noChangeAspect="1"/>
          </p:cNvPicPr>
          <p:nvPr/>
        </p:nvPicPr>
        <p:blipFill>
          <a:blip r:embed="rId3"/>
          <a:stretch>
            <a:fillRect/>
          </a:stretch>
        </p:blipFill>
        <p:spPr>
          <a:xfrm>
            <a:off x="5329767" y="3674533"/>
            <a:ext cx="2654300" cy="2171700"/>
          </a:xfrm>
          <a:prstGeom prst="rect">
            <a:avLst/>
          </a:prstGeom>
        </p:spPr>
      </p:pic>
      <p:sp>
        <p:nvSpPr>
          <p:cNvPr id="6"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Matrices in Matlab</a:t>
            </a:r>
          </a:p>
        </p:txBody>
      </p:sp>
    </p:spTree>
    <p:extLst>
      <p:ext uri="{BB962C8B-B14F-4D97-AF65-F5344CB8AC3E}">
        <p14:creationId xmlns:p14="http://schemas.microsoft.com/office/powerpoint/2010/main" val="3160851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495300" y="1125538"/>
            <a:ext cx="7429500" cy="5256212"/>
          </a:xfrm>
        </p:spPr>
        <p:txBody>
          <a:bodyPr>
            <a:normAutofit/>
          </a:bodyPr>
          <a:lstStyle/>
          <a:p>
            <a:r>
              <a:rPr lang="en-US" sz="2800" dirty="0" smtClean="0"/>
              <a:t>There will be practical assessments in the form of </a:t>
            </a:r>
            <a:r>
              <a:rPr lang="en-US" sz="2800" dirty="0" err="1" smtClean="0"/>
              <a:t>Matlab</a:t>
            </a:r>
            <a:r>
              <a:rPr lang="en-US" sz="2800" dirty="0" smtClean="0"/>
              <a:t> coursework (</a:t>
            </a:r>
            <a:r>
              <a:rPr lang="en-US" sz="2800" dirty="0"/>
              <a:t>7</a:t>
            </a:r>
            <a:r>
              <a:rPr lang="en-US" sz="2800" dirty="0" smtClean="0"/>
              <a:t>0%)</a:t>
            </a:r>
          </a:p>
          <a:p>
            <a:endParaRPr lang="en-US" sz="2800" dirty="0" smtClean="0"/>
          </a:p>
          <a:p>
            <a:r>
              <a:rPr lang="en-US" sz="2800" dirty="0" smtClean="0"/>
              <a:t>First practical needs to be submitted by </a:t>
            </a:r>
            <a:r>
              <a:rPr lang="en-GB" sz="2800" dirty="0" smtClean="0"/>
              <a:t>12pm</a:t>
            </a:r>
            <a:r>
              <a:rPr lang="en-GB" sz="2800" dirty="0"/>
              <a:t>, </a:t>
            </a:r>
            <a:r>
              <a:rPr lang="en-GB" sz="2800" dirty="0" smtClean="0"/>
              <a:t>17</a:t>
            </a:r>
            <a:r>
              <a:rPr lang="en-GB" sz="2800" baseline="30000" dirty="0" smtClean="0"/>
              <a:t>th</a:t>
            </a:r>
            <a:r>
              <a:rPr lang="en-GB" sz="2800" dirty="0" smtClean="0"/>
              <a:t> October 2016</a:t>
            </a:r>
            <a:r>
              <a:rPr lang="en-US" sz="2800" dirty="0" smtClean="0"/>
              <a:t> </a:t>
            </a:r>
            <a:endParaRPr lang="en-US" sz="2800" dirty="0"/>
          </a:p>
          <a:p>
            <a:r>
              <a:rPr lang="en-US" sz="2800" dirty="0" smtClean="0"/>
              <a:t>Feedback within 20 days</a:t>
            </a:r>
          </a:p>
          <a:p>
            <a:endParaRPr lang="en-US" sz="2800" dirty="0" smtClean="0"/>
          </a:p>
          <a:p>
            <a:r>
              <a:rPr lang="en-US" sz="2800" dirty="0" smtClean="0"/>
              <a:t>Complete lab journal submitted </a:t>
            </a:r>
            <a:r>
              <a:rPr lang="en-GB" sz="2800" dirty="0"/>
              <a:t>4</a:t>
            </a:r>
            <a:r>
              <a:rPr lang="en-GB" sz="2800" dirty="0" smtClean="0"/>
              <a:t>pm</a:t>
            </a:r>
            <a:r>
              <a:rPr lang="en-GB" sz="2800" dirty="0"/>
              <a:t>, </a:t>
            </a:r>
            <a:r>
              <a:rPr lang="en-GB" sz="2800" dirty="0" smtClean="0"/>
              <a:t>12</a:t>
            </a:r>
            <a:r>
              <a:rPr lang="en-GB" sz="2800" baseline="30000" dirty="0" smtClean="0"/>
              <a:t>th</a:t>
            </a:r>
            <a:r>
              <a:rPr lang="en-GB" sz="2800" dirty="0" smtClean="0"/>
              <a:t> </a:t>
            </a:r>
            <a:r>
              <a:rPr lang="en-GB" sz="2800" dirty="0"/>
              <a:t>January </a:t>
            </a:r>
            <a:r>
              <a:rPr lang="en-GB" sz="2800" dirty="0" smtClean="0"/>
              <a:t>2017</a:t>
            </a:r>
            <a:r>
              <a:rPr lang="en-US" sz="2800" dirty="0" smtClean="0"/>
              <a:t> </a:t>
            </a:r>
          </a:p>
          <a:p>
            <a:endParaRPr lang="en-US" dirty="0"/>
          </a:p>
          <a:p>
            <a:pPr marL="0" indent="0">
              <a:buNone/>
            </a:pPr>
            <a:endParaRPr lang="en-US" dirty="0"/>
          </a:p>
        </p:txBody>
      </p:sp>
      <p:sp>
        <p:nvSpPr>
          <p:cNvPr id="4"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200" b="1" dirty="0"/>
              <a:t>Assessments</a:t>
            </a:r>
            <a:endParaRPr lang="en-US" sz="3200" b="1" dirty="0">
              <a:latin typeface="Arial" charset="0"/>
            </a:endParaRPr>
          </a:p>
        </p:txBody>
      </p:sp>
    </p:spTree>
    <p:extLst>
      <p:ext uri="{BB962C8B-B14F-4D97-AF65-F5344CB8AC3E}">
        <p14:creationId xmlns:p14="http://schemas.microsoft.com/office/powerpoint/2010/main" val="38130582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07533" y="1109133"/>
            <a:ext cx="8013700" cy="1511300"/>
          </a:xfrm>
          <a:prstGeom prst="rect">
            <a:avLst/>
          </a:prstGeom>
        </p:spPr>
      </p:pic>
      <p:pic>
        <p:nvPicPr>
          <p:cNvPr id="6" name="Picture 5"/>
          <p:cNvPicPr>
            <a:picLocks noChangeAspect="1"/>
          </p:cNvPicPr>
          <p:nvPr/>
        </p:nvPicPr>
        <p:blipFill>
          <a:blip r:embed="rId3"/>
          <a:stretch>
            <a:fillRect/>
          </a:stretch>
        </p:blipFill>
        <p:spPr>
          <a:xfrm>
            <a:off x="1286935" y="3224213"/>
            <a:ext cx="7264400" cy="1282700"/>
          </a:xfrm>
          <a:prstGeom prst="rect">
            <a:avLst/>
          </a:prstGeom>
        </p:spPr>
      </p:pic>
      <p:sp>
        <p:nvSpPr>
          <p:cNvPr id="7" name="Rectangle 6"/>
          <p:cNvSpPr/>
          <p:nvPr/>
        </p:nvSpPr>
        <p:spPr>
          <a:xfrm>
            <a:off x="3508906" y="2837931"/>
            <a:ext cx="2617273" cy="461665"/>
          </a:xfrm>
          <a:prstGeom prst="rect">
            <a:avLst/>
          </a:prstGeom>
        </p:spPr>
        <p:txBody>
          <a:bodyPr wrap="none">
            <a:spAutoFit/>
          </a:bodyPr>
          <a:lstStyle/>
          <a:p>
            <a:r>
              <a:rPr lang="en-US" sz="2400" dirty="0" smtClean="0"/>
              <a:t>Add the elements</a:t>
            </a:r>
            <a:endParaRPr lang="en-US" sz="2400" dirty="0"/>
          </a:p>
        </p:txBody>
      </p:sp>
      <p:sp>
        <p:nvSpPr>
          <p:cNvPr id="8" name="Rectangle 7"/>
          <p:cNvSpPr/>
          <p:nvPr/>
        </p:nvSpPr>
        <p:spPr>
          <a:xfrm>
            <a:off x="3340833" y="4666731"/>
            <a:ext cx="3258224" cy="461665"/>
          </a:xfrm>
          <a:prstGeom prst="rect">
            <a:avLst/>
          </a:prstGeom>
        </p:spPr>
        <p:txBody>
          <a:bodyPr wrap="none">
            <a:spAutoFit/>
          </a:bodyPr>
          <a:lstStyle/>
          <a:p>
            <a:r>
              <a:rPr lang="en-US" sz="2400" dirty="0" smtClean="0"/>
              <a:t>Subtract the elements</a:t>
            </a:r>
            <a:endParaRPr lang="en-US" sz="2400" dirty="0"/>
          </a:p>
        </p:txBody>
      </p:sp>
      <p:pic>
        <p:nvPicPr>
          <p:cNvPr id="9" name="Picture 8"/>
          <p:cNvPicPr>
            <a:picLocks noChangeAspect="1"/>
          </p:cNvPicPr>
          <p:nvPr/>
        </p:nvPicPr>
        <p:blipFill>
          <a:blip r:embed="rId4"/>
          <a:stretch>
            <a:fillRect/>
          </a:stretch>
        </p:blipFill>
        <p:spPr>
          <a:xfrm>
            <a:off x="740833" y="5075766"/>
            <a:ext cx="8343900" cy="1651000"/>
          </a:xfrm>
          <a:prstGeom prst="rect">
            <a:avLst/>
          </a:prstGeom>
        </p:spPr>
      </p:pic>
      <p:sp>
        <p:nvSpPr>
          <p:cNvPr id="3" name="Rectangle 2"/>
          <p:cNvSpPr/>
          <p:nvPr/>
        </p:nvSpPr>
        <p:spPr>
          <a:xfrm>
            <a:off x="8077201" y="1286934"/>
            <a:ext cx="406400" cy="14224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Adding matrices</a:t>
            </a:r>
          </a:p>
        </p:txBody>
      </p:sp>
    </p:spTree>
    <p:extLst>
      <p:ext uri="{BB962C8B-B14F-4D97-AF65-F5344CB8AC3E}">
        <p14:creationId xmlns:p14="http://schemas.microsoft.com/office/powerpoint/2010/main" val="3038043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528234"/>
            <a:ext cx="9906000" cy="683967"/>
          </a:xfrm>
          <a:prstGeom prst="rect">
            <a:avLst/>
          </a:prstGeom>
        </p:spPr>
      </p:pic>
      <p:pic>
        <p:nvPicPr>
          <p:cNvPr id="6" name="Picture 5"/>
          <p:cNvPicPr>
            <a:picLocks noChangeAspect="1"/>
          </p:cNvPicPr>
          <p:nvPr/>
        </p:nvPicPr>
        <p:blipFill>
          <a:blip r:embed="rId3"/>
          <a:stretch>
            <a:fillRect/>
          </a:stretch>
        </p:blipFill>
        <p:spPr>
          <a:xfrm>
            <a:off x="2106613" y="3543300"/>
            <a:ext cx="5765800" cy="1689100"/>
          </a:xfrm>
          <a:prstGeom prst="rect">
            <a:avLst/>
          </a:prstGeom>
        </p:spPr>
      </p:pic>
      <p:sp>
        <p:nvSpPr>
          <p:cNvPr id="7"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Multiplication of a matrix by a number </a:t>
            </a:r>
          </a:p>
        </p:txBody>
      </p:sp>
    </p:spTree>
    <p:extLst>
      <p:ext uri="{BB962C8B-B14F-4D97-AF65-F5344CB8AC3E}">
        <p14:creationId xmlns:p14="http://schemas.microsoft.com/office/powerpoint/2010/main" val="587382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1734" y="1054100"/>
            <a:ext cx="4864100" cy="2006600"/>
          </a:xfrm>
          <a:prstGeom prst="rect">
            <a:avLst/>
          </a:prstGeom>
        </p:spPr>
      </p:pic>
      <p:pic>
        <p:nvPicPr>
          <p:cNvPr id="6" name="Picture 5"/>
          <p:cNvPicPr>
            <a:picLocks noChangeAspect="1"/>
          </p:cNvPicPr>
          <p:nvPr/>
        </p:nvPicPr>
        <p:blipFill>
          <a:blip r:embed="rId3"/>
          <a:stretch>
            <a:fillRect/>
          </a:stretch>
        </p:blipFill>
        <p:spPr>
          <a:xfrm>
            <a:off x="4855637" y="2776112"/>
            <a:ext cx="4744720" cy="1513840"/>
          </a:xfrm>
          <a:prstGeom prst="rect">
            <a:avLst/>
          </a:prstGeom>
        </p:spPr>
      </p:pic>
      <p:pic>
        <p:nvPicPr>
          <p:cNvPr id="7" name="Picture 6"/>
          <p:cNvPicPr>
            <a:picLocks noChangeAspect="1"/>
          </p:cNvPicPr>
          <p:nvPr/>
        </p:nvPicPr>
        <p:blipFill>
          <a:blip r:embed="rId4"/>
          <a:stretch>
            <a:fillRect/>
          </a:stretch>
        </p:blipFill>
        <p:spPr>
          <a:xfrm>
            <a:off x="5897563" y="2080154"/>
            <a:ext cx="3086100" cy="736600"/>
          </a:xfrm>
          <a:prstGeom prst="rect">
            <a:avLst/>
          </a:prstGeom>
        </p:spPr>
      </p:pic>
      <p:pic>
        <p:nvPicPr>
          <p:cNvPr id="8" name="Picture 7"/>
          <p:cNvPicPr>
            <a:picLocks noChangeAspect="1"/>
          </p:cNvPicPr>
          <p:nvPr/>
        </p:nvPicPr>
        <p:blipFill>
          <a:blip r:embed="rId5"/>
          <a:stretch>
            <a:fillRect/>
          </a:stretch>
        </p:blipFill>
        <p:spPr>
          <a:xfrm>
            <a:off x="609600" y="4951307"/>
            <a:ext cx="8097520" cy="1534160"/>
          </a:xfrm>
          <a:prstGeom prst="rect">
            <a:avLst/>
          </a:prstGeom>
        </p:spPr>
      </p:pic>
      <p:sp>
        <p:nvSpPr>
          <p:cNvPr id="9" name="Rectangle 8"/>
          <p:cNvSpPr/>
          <p:nvPr/>
        </p:nvSpPr>
        <p:spPr>
          <a:xfrm>
            <a:off x="5762122" y="1635668"/>
            <a:ext cx="3326301" cy="461665"/>
          </a:xfrm>
          <a:prstGeom prst="rect">
            <a:avLst/>
          </a:prstGeom>
        </p:spPr>
        <p:txBody>
          <a:bodyPr wrap="none">
            <a:spAutoFit/>
          </a:bodyPr>
          <a:lstStyle/>
          <a:p>
            <a:r>
              <a:rPr lang="en-US" sz="2400" dirty="0" smtClean="0"/>
              <a:t>Can write equations as</a:t>
            </a:r>
            <a:endParaRPr lang="en-US" sz="2400" dirty="0"/>
          </a:p>
        </p:txBody>
      </p:sp>
      <p:sp>
        <p:nvSpPr>
          <p:cNvPr id="10" name="Rectangle 9"/>
          <p:cNvSpPr/>
          <p:nvPr/>
        </p:nvSpPr>
        <p:spPr>
          <a:xfrm>
            <a:off x="1036188" y="4240213"/>
            <a:ext cx="1070425" cy="461665"/>
          </a:xfrm>
          <a:prstGeom prst="rect">
            <a:avLst/>
          </a:prstGeom>
        </p:spPr>
        <p:txBody>
          <a:bodyPr wrap="none">
            <a:spAutoFit/>
          </a:bodyPr>
          <a:lstStyle/>
          <a:p>
            <a:r>
              <a:rPr lang="en-US" sz="2400" dirty="0" smtClean="0"/>
              <a:t>Where</a:t>
            </a:r>
            <a:endParaRPr lang="en-US" sz="2400" dirty="0"/>
          </a:p>
        </p:txBody>
      </p:sp>
      <p:sp>
        <p:nvSpPr>
          <p:cNvPr id="11"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Using </a:t>
            </a:r>
            <a:r>
              <a:rPr lang="en-US" sz="3200" b="1" dirty="0"/>
              <a:t>matrices to represent equations</a:t>
            </a:r>
          </a:p>
        </p:txBody>
      </p:sp>
    </p:spTree>
    <p:extLst>
      <p:ext uri="{BB962C8B-B14F-4D97-AF65-F5344CB8AC3E}">
        <p14:creationId xmlns:p14="http://schemas.microsoft.com/office/powerpoint/2010/main" val="8352971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l="12496" r="12496"/>
          <a:stretch>
            <a:fillRect/>
          </a:stretch>
        </p:blipFill>
        <p:spPr>
          <a:xfrm>
            <a:off x="477439" y="1952983"/>
            <a:ext cx="9026394" cy="4525963"/>
          </a:xfrm>
        </p:spPr>
      </p:pic>
      <p:sp>
        <p:nvSpPr>
          <p:cNvPr id="3" name="Rectangle 2"/>
          <p:cNvSpPr/>
          <p:nvPr/>
        </p:nvSpPr>
        <p:spPr>
          <a:xfrm>
            <a:off x="3052234" y="1226235"/>
            <a:ext cx="4953000" cy="523220"/>
          </a:xfrm>
          <a:prstGeom prst="rect">
            <a:avLst/>
          </a:prstGeom>
        </p:spPr>
        <p:txBody>
          <a:bodyPr>
            <a:spAutoFit/>
          </a:bodyPr>
          <a:lstStyle/>
          <a:p>
            <a:pPr algn="l"/>
            <a:r>
              <a:rPr lang="en-US" sz="2800" dirty="0" smtClean="0"/>
              <a:t>Multiply rows by columns</a:t>
            </a:r>
            <a:endParaRPr lang="en-US" sz="2800" dirty="0"/>
          </a:p>
        </p:txBody>
      </p:sp>
      <p:sp>
        <p:nvSpPr>
          <p:cNvPr id="6"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Multiplying row and column matrices</a:t>
            </a:r>
          </a:p>
        </p:txBody>
      </p:sp>
    </p:spTree>
    <p:extLst>
      <p:ext uri="{BB962C8B-B14F-4D97-AF65-F5344CB8AC3E}">
        <p14:creationId xmlns:p14="http://schemas.microsoft.com/office/powerpoint/2010/main" val="1281309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1320800"/>
            <a:ext cx="9906000" cy="2063322"/>
          </a:xfrm>
          <a:prstGeom prst="rect">
            <a:avLst/>
          </a:prstGeom>
        </p:spPr>
      </p:pic>
      <p:pic>
        <p:nvPicPr>
          <p:cNvPr id="9" name="Picture 8"/>
          <p:cNvPicPr>
            <a:picLocks noChangeAspect="1"/>
          </p:cNvPicPr>
          <p:nvPr/>
        </p:nvPicPr>
        <p:blipFill>
          <a:blip r:embed="rId3"/>
          <a:stretch>
            <a:fillRect/>
          </a:stretch>
        </p:blipFill>
        <p:spPr>
          <a:xfrm>
            <a:off x="0" y="4254500"/>
            <a:ext cx="9906000" cy="2299413"/>
          </a:xfrm>
          <a:prstGeom prst="rect">
            <a:avLst/>
          </a:prstGeom>
        </p:spPr>
      </p:pic>
      <p:sp>
        <p:nvSpPr>
          <p:cNvPr id="6"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Multiplying 2x2 matrices</a:t>
            </a:r>
          </a:p>
        </p:txBody>
      </p:sp>
    </p:spTree>
    <p:extLst>
      <p:ext uri="{BB962C8B-B14F-4D97-AF65-F5344CB8AC3E}">
        <p14:creationId xmlns:p14="http://schemas.microsoft.com/office/powerpoint/2010/main" val="1099533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936" y="2099733"/>
            <a:ext cx="9906000" cy="1461370"/>
          </a:xfrm>
          <a:prstGeom prst="rect">
            <a:avLst/>
          </a:prstGeom>
        </p:spPr>
      </p:pic>
      <p:sp>
        <p:nvSpPr>
          <p:cNvPr id="4"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Multiplying 3x3 matrices</a:t>
            </a:r>
          </a:p>
        </p:txBody>
      </p:sp>
    </p:spTree>
    <p:extLst>
      <p:ext uri="{BB962C8B-B14F-4D97-AF65-F5344CB8AC3E}">
        <p14:creationId xmlns:p14="http://schemas.microsoft.com/office/powerpoint/2010/main" val="39352420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31800" y="1257300"/>
            <a:ext cx="9131300" cy="1193800"/>
          </a:xfrm>
          <a:prstGeom prst="rect">
            <a:avLst/>
          </a:prstGeom>
        </p:spPr>
      </p:pic>
      <p:pic>
        <p:nvPicPr>
          <p:cNvPr id="6" name="Picture 5"/>
          <p:cNvPicPr>
            <a:picLocks noChangeAspect="1"/>
          </p:cNvPicPr>
          <p:nvPr/>
        </p:nvPicPr>
        <p:blipFill>
          <a:blip r:embed="rId3"/>
          <a:stretch>
            <a:fillRect/>
          </a:stretch>
        </p:blipFill>
        <p:spPr>
          <a:xfrm>
            <a:off x="0" y="3340100"/>
            <a:ext cx="9906000" cy="2402648"/>
          </a:xfrm>
          <a:prstGeom prst="rect">
            <a:avLst/>
          </a:prstGeom>
        </p:spPr>
      </p:pic>
      <p:sp>
        <p:nvSpPr>
          <p:cNvPr id="7"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Multiplying non-square matrices</a:t>
            </a:r>
          </a:p>
        </p:txBody>
      </p:sp>
    </p:spTree>
    <p:extLst>
      <p:ext uri="{BB962C8B-B14F-4D97-AF65-F5344CB8AC3E}">
        <p14:creationId xmlns:p14="http://schemas.microsoft.com/office/powerpoint/2010/main" val="29836938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1899661578"/>
              </p:ext>
            </p:extLst>
          </p:nvPr>
        </p:nvGraphicFramePr>
        <p:xfrm>
          <a:off x="3695682" y="2975066"/>
          <a:ext cx="5045075" cy="1301750"/>
        </p:xfrm>
        <a:graphic>
          <a:graphicData uri="http://schemas.openxmlformats.org/presentationml/2006/ole">
            <mc:AlternateContent xmlns:mc="http://schemas.openxmlformats.org/markup-compatibility/2006">
              <mc:Choice xmlns:v="urn:schemas-microsoft-com:vml" Requires="v">
                <p:oleObj spid="_x0000_s44321" name="Equation" r:id="rId3" imgW="1968500" imgH="508000" progId="Equation.3">
                  <p:embed/>
                </p:oleObj>
              </mc:Choice>
              <mc:Fallback>
                <p:oleObj name="Equation" r:id="rId3" imgW="1968500" imgH="508000" progId="Equation.3">
                  <p:embed/>
                  <p:pic>
                    <p:nvPicPr>
                      <p:cNvPr id="0" name=""/>
                      <p:cNvPicPr/>
                      <p:nvPr/>
                    </p:nvPicPr>
                    <p:blipFill>
                      <a:blip r:embed="rId4"/>
                      <a:stretch>
                        <a:fillRect/>
                      </a:stretch>
                    </p:blipFill>
                    <p:spPr>
                      <a:xfrm>
                        <a:off x="3695682" y="2975066"/>
                        <a:ext cx="5045075" cy="13017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31602203"/>
              </p:ext>
            </p:extLst>
          </p:nvPr>
        </p:nvGraphicFramePr>
        <p:xfrm>
          <a:off x="4586059" y="1382594"/>
          <a:ext cx="2360409" cy="1261040"/>
        </p:xfrm>
        <a:graphic>
          <a:graphicData uri="http://schemas.openxmlformats.org/presentationml/2006/ole">
            <mc:AlternateContent xmlns:mc="http://schemas.openxmlformats.org/markup-compatibility/2006">
              <mc:Choice xmlns:v="urn:schemas-microsoft-com:vml" Requires="v">
                <p:oleObj spid="_x0000_s44322" name="Equation" r:id="rId5" imgW="927100" imgH="495300" progId="Equation.DSMT4">
                  <p:embed/>
                </p:oleObj>
              </mc:Choice>
              <mc:Fallback>
                <p:oleObj name="Equation" r:id="rId5" imgW="927100" imgH="495300" progId="Equation.DSMT4">
                  <p:embed/>
                  <p:pic>
                    <p:nvPicPr>
                      <p:cNvPr id="0" name=""/>
                      <p:cNvPicPr/>
                      <p:nvPr/>
                    </p:nvPicPr>
                    <p:blipFill>
                      <a:blip r:embed="rId6"/>
                      <a:stretch>
                        <a:fillRect/>
                      </a:stretch>
                    </p:blipFill>
                    <p:spPr>
                      <a:xfrm>
                        <a:off x="4586059" y="1382594"/>
                        <a:ext cx="2360409" cy="126104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8130666"/>
              </p:ext>
            </p:extLst>
          </p:nvPr>
        </p:nvGraphicFramePr>
        <p:xfrm>
          <a:off x="1677176" y="4783559"/>
          <a:ext cx="8070850" cy="1268413"/>
        </p:xfrm>
        <a:graphic>
          <a:graphicData uri="http://schemas.openxmlformats.org/presentationml/2006/ole">
            <mc:AlternateContent xmlns:mc="http://schemas.openxmlformats.org/markup-compatibility/2006">
              <mc:Choice xmlns:v="urn:schemas-microsoft-com:vml" Requires="v">
                <p:oleObj spid="_x0000_s44323" name="Equation" r:id="rId7" imgW="3149600" imgH="495300" progId="Equation.DSMT4">
                  <p:embed/>
                </p:oleObj>
              </mc:Choice>
              <mc:Fallback>
                <p:oleObj name="Equation" r:id="rId7" imgW="3149600" imgH="495300" progId="Equation.DSMT4">
                  <p:embed/>
                  <p:pic>
                    <p:nvPicPr>
                      <p:cNvPr id="0" name=""/>
                      <p:cNvPicPr/>
                      <p:nvPr/>
                    </p:nvPicPr>
                    <p:blipFill>
                      <a:blip r:embed="rId8"/>
                      <a:stretch>
                        <a:fillRect/>
                      </a:stretch>
                    </p:blipFill>
                    <p:spPr>
                      <a:xfrm>
                        <a:off x="1677176" y="4783559"/>
                        <a:ext cx="8070850" cy="1268413"/>
                      </a:xfrm>
                      <a:prstGeom prst="rect">
                        <a:avLst/>
                      </a:prstGeom>
                    </p:spPr>
                  </p:pic>
                </p:oleObj>
              </mc:Fallback>
            </mc:AlternateContent>
          </a:graphicData>
        </a:graphic>
      </p:graphicFrame>
      <p:sp>
        <p:nvSpPr>
          <p:cNvPr id="14" name="Rectangle 13"/>
          <p:cNvSpPr/>
          <p:nvPr/>
        </p:nvSpPr>
        <p:spPr>
          <a:xfrm>
            <a:off x="448075" y="1716547"/>
            <a:ext cx="2454518" cy="461665"/>
          </a:xfrm>
          <a:prstGeom prst="rect">
            <a:avLst/>
          </a:prstGeom>
        </p:spPr>
        <p:txBody>
          <a:bodyPr wrap="none">
            <a:spAutoFit/>
          </a:bodyPr>
          <a:lstStyle/>
          <a:p>
            <a:pPr marL="0" indent="0">
              <a:buNone/>
            </a:pPr>
            <a:r>
              <a:rPr lang="en-US" sz="2400" dirty="0"/>
              <a:t>For a 2x2 matrix</a:t>
            </a:r>
          </a:p>
        </p:txBody>
      </p:sp>
      <p:sp>
        <p:nvSpPr>
          <p:cNvPr id="15" name="Rectangle 14"/>
          <p:cNvSpPr/>
          <p:nvPr/>
        </p:nvSpPr>
        <p:spPr>
          <a:xfrm>
            <a:off x="365888" y="3323578"/>
            <a:ext cx="2434831" cy="461665"/>
          </a:xfrm>
          <a:prstGeom prst="rect">
            <a:avLst/>
          </a:prstGeom>
        </p:spPr>
        <p:txBody>
          <a:bodyPr wrap="none">
            <a:spAutoFit/>
          </a:bodyPr>
          <a:lstStyle/>
          <a:p>
            <a:pPr marL="0" indent="0">
              <a:buNone/>
            </a:pPr>
            <a:r>
              <a:rPr lang="en-US" sz="2400" dirty="0"/>
              <a:t>Its determinant:</a:t>
            </a:r>
          </a:p>
        </p:txBody>
      </p:sp>
      <p:sp>
        <p:nvSpPr>
          <p:cNvPr id="17" name="Rectangle 16"/>
          <p:cNvSpPr/>
          <p:nvPr/>
        </p:nvSpPr>
        <p:spPr>
          <a:xfrm>
            <a:off x="322575" y="5168487"/>
            <a:ext cx="1282172" cy="461665"/>
          </a:xfrm>
          <a:prstGeom prst="rect">
            <a:avLst/>
          </a:prstGeom>
        </p:spPr>
        <p:txBody>
          <a:bodyPr wrap="none">
            <a:spAutoFit/>
          </a:bodyPr>
          <a:lstStyle/>
          <a:p>
            <a:pPr marL="0" indent="0">
              <a:buNone/>
            </a:pPr>
            <a:r>
              <a:rPr lang="en-US" sz="2400" dirty="0"/>
              <a:t>Inverse:</a:t>
            </a:r>
          </a:p>
        </p:txBody>
      </p:sp>
      <p:sp>
        <p:nvSpPr>
          <p:cNvPr id="10"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Inverse of a 2x2 matrix</a:t>
            </a:r>
          </a:p>
        </p:txBody>
      </p:sp>
    </p:spTree>
    <p:extLst>
      <p:ext uri="{BB962C8B-B14F-4D97-AF65-F5344CB8AC3E}">
        <p14:creationId xmlns:p14="http://schemas.microsoft.com/office/powerpoint/2010/main" val="3201439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ctrTitle"/>
          </p:nvPr>
        </p:nvSpPr>
        <p:spPr>
          <a:xfrm>
            <a:off x="973666" y="1634067"/>
            <a:ext cx="7842250" cy="3175000"/>
          </a:xfrm>
        </p:spPr>
        <p:txBody>
          <a:bodyPr>
            <a:normAutofit/>
          </a:bodyPr>
          <a:lstStyle/>
          <a:p>
            <a:r>
              <a:rPr lang="en-GB" sz="3600" b="1" dirty="0" smtClean="0" smtId="1">
                <a:solidFill>
                  <a:srgbClr val="FF3300"/>
                </a:solidFill>
              </a:rPr>
              <a:t>AINT351</a:t>
            </a:r>
            <a:r>
              <a:rPr lang="en-GB" sz="3600" b="1" dirty="0" smtClean="0">
                <a:solidFill>
                  <a:srgbClr val="FF3300"/>
                </a:solidFill>
              </a:rPr>
              <a:t>: Machine Learning</a:t>
            </a:r>
            <a:r>
              <a:rPr lang="en-GB" sz="3600" b="1" dirty="0">
                <a:solidFill>
                  <a:srgbClr val="FF3300"/>
                </a:solidFill>
              </a:rPr>
              <a:t/>
            </a:r>
            <a:br>
              <a:rPr lang="en-GB" sz="3600" b="1" dirty="0">
                <a:solidFill>
                  <a:srgbClr val="FF3300"/>
                </a:solidFill>
              </a:rPr>
            </a:br>
            <a:r>
              <a:rPr lang="en-GB" sz="3600" i="1" dirty="0">
                <a:solidFill>
                  <a:srgbClr val="FF3300"/>
                </a:solidFill>
              </a:rPr>
              <a:t/>
            </a:r>
            <a:br>
              <a:rPr lang="en-GB" sz="3600" i="1" dirty="0">
                <a:solidFill>
                  <a:srgbClr val="FF3300"/>
                </a:solidFill>
              </a:rPr>
            </a:br>
            <a:r>
              <a:rPr lang="en-GB" sz="3600" dirty="0" smtClean="0"/>
              <a:t>Lecture 3</a:t>
            </a:r>
            <a:br>
              <a:rPr lang="en-GB" sz="3600" dirty="0" smtClean="0"/>
            </a:br>
            <a:r>
              <a:rPr lang="en-GB" sz="3600" dirty="0"/>
              <a:t/>
            </a:r>
            <a:br>
              <a:rPr lang="en-GB" sz="3600" dirty="0"/>
            </a:br>
            <a:r>
              <a:rPr lang="en-GB" sz="3600" dirty="0" smtClean="0"/>
              <a:t>Multidimensional linear regression</a:t>
            </a:r>
            <a:endParaRPr lang="en-GB" sz="3600" dirty="0"/>
          </a:p>
        </p:txBody>
      </p:sp>
      <p:sp>
        <p:nvSpPr>
          <p:cNvPr id="5" name="Rectangle 13"/>
          <p:cNvSpPr>
            <a:spLocks noGrp="1" noChangeArrowheads="1"/>
          </p:cNvSpPr>
          <p:nvPr>
            <p:ph type="sldNum"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395026552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Multidimensional least squares fitting</a:t>
            </a:r>
          </a:p>
        </p:txBody>
      </p:sp>
      <p:graphicFrame>
        <p:nvGraphicFramePr>
          <p:cNvPr id="10" name="Object 9"/>
          <p:cNvGraphicFramePr>
            <a:graphicFrameLocks noChangeAspect="1"/>
          </p:cNvGraphicFramePr>
          <p:nvPr>
            <p:extLst>
              <p:ext uri="{D42A27DB-BD31-4B8C-83A1-F6EECF244321}">
                <p14:modId xmlns:p14="http://schemas.microsoft.com/office/powerpoint/2010/main" val="3527332232"/>
              </p:ext>
            </p:extLst>
          </p:nvPr>
        </p:nvGraphicFramePr>
        <p:xfrm>
          <a:off x="709893" y="3219780"/>
          <a:ext cx="1852612" cy="455613"/>
        </p:xfrm>
        <a:graphic>
          <a:graphicData uri="http://schemas.openxmlformats.org/presentationml/2006/ole">
            <mc:AlternateContent xmlns:mc="http://schemas.openxmlformats.org/markup-compatibility/2006">
              <mc:Choice xmlns:v="urn:schemas-microsoft-com:vml" Requires="v">
                <p:oleObj spid="_x0000_s70776" name="Equation" r:id="rId3" imgW="825500" imgH="203200" progId="Equation.DSMT4">
                  <p:embed/>
                </p:oleObj>
              </mc:Choice>
              <mc:Fallback>
                <p:oleObj name="Equation" r:id="rId3" imgW="825500" imgH="203200" progId="Equation.DSMT4">
                  <p:embed/>
                  <p:pic>
                    <p:nvPicPr>
                      <p:cNvPr id="0" name=""/>
                      <p:cNvPicPr/>
                      <p:nvPr/>
                    </p:nvPicPr>
                    <p:blipFill>
                      <a:blip r:embed="rId4"/>
                      <a:stretch>
                        <a:fillRect/>
                      </a:stretch>
                    </p:blipFill>
                    <p:spPr>
                      <a:xfrm>
                        <a:off x="709893" y="3219780"/>
                        <a:ext cx="1852612" cy="4556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10483825"/>
              </p:ext>
            </p:extLst>
          </p:nvPr>
        </p:nvGraphicFramePr>
        <p:xfrm>
          <a:off x="480267" y="1250011"/>
          <a:ext cx="2336800" cy="968375"/>
        </p:xfrm>
        <a:graphic>
          <a:graphicData uri="http://schemas.openxmlformats.org/presentationml/2006/ole">
            <mc:AlternateContent xmlns:mc="http://schemas.openxmlformats.org/markup-compatibility/2006">
              <mc:Choice xmlns:v="urn:schemas-microsoft-com:vml" Requires="v">
                <p:oleObj spid="_x0000_s70777" name="Equation" r:id="rId5" imgW="1041400" imgH="431800" progId="Equation.3">
                  <p:embed/>
                </p:oleObj>
              </mc:Choice>
              <mc:Fallback>
                <p:oleObj name="Equation" r:id="rId5" imgW="1041400" imgH="431800" progId="Equation.3">
                  <p:embed/>
                  <p:pic>
                    <p:nvPicPr>
                      <p:cNvPr id="0" name=""/>
                      <p:cNvPicPr/>
                      <p:nvPr/>
                    </p:nvPicPr>
                    <p:blipFill>
                      <a:blip r:embed="rId6"/>
                      <a:stretch>
                        <a:fillRect/>
                      </a:stretch>
                    </p:blipFill>
                    <p:spPr>
                      <a:xfrm>
                        <a:off x="480267" y="1250011"/>
                        <a:ext cx="2336800" cy="968375"/>
                      </a:xfrm>
                      <a:prstGeom prst="rect">
                        <a:avLst/>
                      </a:prstGeom>
                    </p:spPr>
                  </p:pic>
                </p:oleObj>
              </mc:Fallback>
            </mc:AlternateContent>
          </a:graphicData>
        </a:graphic>
      </p:graphicFrame>
      <p:sp>
        <p:nvSpPr>
          <p:cNvPr id="6" name="Rectangle 5"/>
          <p:cNvSpPr/>
          <p:nvPr/>
        </p:nvSpPr>
        <p:spPr>
          <a:xfrm>
            <a:off x="571566" y="579385"/>
            <a:ext cx="8718435" cy="745845"/>
          </a:xfrm>
          <a:prstGeom prst="rect">
            <a:avLst/>
          </a:prstGeom>
        </p:spPr>
        <p:txBody>
          <a:bodyPr wrap="square">
            <a:spAutoFit/>
          </a:bodyPr>
          <a:lstStyle/>
          <a:p>
            <a:pPr algn="l" defTabSz="457200">
              <a:lnSpc>
                <a:spcPct val="80000"/>
              </a:lnSpc>
              <a:spcBef>
                <a:spcPct val="20000"/>
              </a:spcBef>
            </a:pPr>
            <a:r>
              <a:rPr lang="en-US" sz="2600" dirty="0">
                <a:latin typeface="+mn-lt"/>
              </a:rPr>
              <a:t>A general linear model that fits multidimensional data can be written</a:t>
            </a:r>
          </a:p>
        </p:txBody>
      </p:sp>
      <p:sp>
        <p:nvSpPr>
          <p:cNvPr id="9" name="Rectangle 8"/>
          <p:cNvSpPr/>
          <p:nvPr/>
        </p:nvSpPr>
        <p:spPr>
          <a:xfrm>
            <a:off x="516351" y="2249436"/>
            <a:ext cx="8897886" cy="830997"/>
          </a:xfrm>
          <a:prstGeom prst="rect">
            <a:avLst/>
          </a:prstGeom>
        </p:spPr>
        <p:txBody>
          <a:bodyPr wrap="square">
            <a:spAutoFit/>
          </a:bodyPr>
          <a:lstStyle/>
          <a:p>
            <a:pPr marL="0" indent="0" algn="l">
              <a:buFont typeface="Arial"/>
              <a:buNone/>
            </a:pPr>
            <a:r>
              <a:rPr lang="en-US" sz="2400" dirty="0"/>
              <a:t>Which can be implemented as the scalar product of vector X and weight vector W and the constant term W</a:t>
            </a:r>
            <a:r>
              <a:rPr lang="en-US" sz="2400" baseline="-25000" dirty="0"/>
              <a:t>0</a:t>
            </a:r>
          </a:p>
        </p:txBody>
      </p:sp>
      <p:sp>
        <p:nvSpPr>
          <p:cNvPr id="14" name="Rectangle 13"/>
          <p:cNvSpPr/>
          <p:nvPr/>
        </p:nvSpPr>
        <p:spPr>
          <a:xfrm>
            <a:off x="585927" y="5590961"/>
            <a:ext cx="8897886" cy="1274195"/>
          </a:xfrm>
          <a:prstGeom prst="rect">
            <a:avLst/>
          </a:prstGeom>
        </p:spPr>
        <p:txBody>
          <a:bodyPr wrap="square">
            <a:spAutoFit/>
          </a:bodyPr>
          <a:lstStyle/>
          <a:p>
            <a:pPr algn="l" defTabSz="457200">
              <a:spcBef>
                <a:spcPct val="20000"/>
              </a:spcBef>
              <a:buFont typeface="Arial"/>
              <a:buNone/>
            </a:pPr>
            <a:r>
              <a:rPr lang="en-US" sz="2400" dirty="0"/>
              <a:t>Where X is augmented to include 1 so constant term absorbed in </a:t>
            </a:r>
            <a:r>
              <a:rPr lang="en-US" sz="2400" dirty="0" smtClean="0"/>
              <a:t>the new weight vector</a:t>
            </a:r>
          </a:p>
          <a:p>
            <a:pPr algn="l" defTabSz="457200">
              <a:spcBef>
                <a:spcPct val="20000"/>
              </a:spcBef>
              <a:buFont typeface="Arial"/>
              <a:buNone/>
            </a:pPr>
            <a:r>
              <a:rPr lang="en-US" sz="2400" dirty="0" smtClean="0"/>
              <a:t>From now on we drop the </a:t>
            </a:r>
            <a:r>
              <a:rPr lang="en-US" sz="2400" dirty="0" err="1" smtClean="0"/>
              <a:t>tildas</a:t>
            </a:r>
            <a:r>
              <a:rPr lang="en-US" sz="2400" dirty="0" smtClean="0"/>
              <a:t> and use X and W</a:t>
            </a:r>
            <a:endParaRPr lang="en-US" sz="2400" dirty="0"/>
          </a:p>
        </p:txBody>
      </p:sp>
      <p:sp>
        <p:nvSpPr>
          <p:cNvPr id="15" name="Rectangle 14"/>
          <p:cNvSpPr/>
          <p:nvPr/>
        </p:nvSpPr>
        <p:spPr>
          <a:xfrm>
            <a:off x="599732" y="3938706"/>
            <a:ext cx="8897886" cy="461665"/>
          </a:xfrm>
          <a:prstGeom prst="rect">
            <a:avLst/>
          </a:prstGeom>
        </p:spPr>
        <p:txBody>
          <a:bodyPr wrap="square">
            <a:spAutoFit/>
          </a:bodyPr>
          <a:lstStyle/>
          <a:p>
            <a:pPr marL="0" indent="0" algn="l">
              <a:buFont typeface="Arial"/>
              <a:buNone/>
            </a:pPr>
            <a:r>
              <a:rPr lang="en-US" sz="2400" dirty="0" smtClean="0"/>
              <a:t>We can re-write this expression as follows</a:t>
            </a:r>
            <a:endParaRPr lang="en-US" sz="2400" baseline="-25000" dirty="0"/>
          </a:p>
        </p:txBody>
      </p:sp>
      <p:graphicFrame>
        <p:nvGraphicFramePr>
          <p:cNvPr id="16" name="Object 15"/>
          <p:cNvGraphicFramePr>
            <a:graphicFrameLocks noChangeAspect="1"/>
          </p:cNvGraphicFramePr>
          <p:nvPr>
            <p:extLst>
              <p:ext uri="{D42A27DB-BD31-4B8C-83A1-F6EECF244321}">
                <p14:modId xmlns:p14="http://schemas.microsoft.com/office/powerpoint/2010/main" val="2909872489"/>
              </p:ext>
            </p:extLst>
          </p:nvPr>
        </p:nvGraphicFramePr>
        <p:xfrm>
          <a:off x="772578" y="4741128"/>
          <a:ext cx="1168400" cy="512763"/>
        </p:xfrm>
        <a:graphic>
          <a:graphicData uri="http://schemas.openxmlformats.org/presentationml/2006/ole">
            <mc:AlternateContent xmlns:mc="http://schemas.openxmlformats.org/markup-compatibility/2006">
              <mc:Choice xmlns:v="urn:schemas-microsoft-com:vml" Requires="v">
                <p:oleObj spid="_x0000_s70778" name="Equation" r:id="rId7" imgW="520700" imgH="228600" progId="Equation.3">
                  <p:embed/>
                </p:oleObj>
              </mc:Choice>
              <mc:Fallback>
                <p:oleObj name="Equation" r:id="rId7" imgW="520700" imgH="228600" progId="Equation.3">
                  <p:embed/>
                  <p:pic>
                    <p:nvPicPr>
                      <p:cNvPr id="0" name=""/>
                      <p:cNvPicPr/>
                      <p:nvPr/>
                    </p:nvPicPr>
                    <p:blipFill>
                      <a:blip r:embed="rId8"/>
                      <a:stretch>
                        <a:fillRect/>
                      </a:stretch>
                    </p:blipFill>
                    <p:spPr>
                      <a:xfrm>
                        <a:off x="772578" y="4741128"/>
                        <a:ext cx="1168400" cy="512763"/>
                      </a:xfrm>
                      <a:prstGeom prst="rect">
                        <a:avLst/>
                      </a:prstGeom>
                    </p:spPr>
                  </p:pic>
                </p:oleObj>
              </mc:Fallback>
            </mc:AlternateContent>
          </a:graphicData>
        </a:graphic>
      </p:graphicFrame>
    </p:spTree>
    <p:extLst>
      <p:ext uri="{BB962C8B-B14F-4D97-AF65-F5344CB8AC3E}">
        <p14:creationId xmlns:p14="http://schemas.microsoft.com/office/powerpoint/2010/main" val="2491093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build="p" bldLvl="2"/>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49313" y="5976630"/>
            <a:ext cx="3441968" cy="646331"/>
          </a:xfrm>
          <a:prstGeom prst="rect">
            <a:avLst/>
          </a:prstGeom>
        </p:spPr>
        <p:txBody>
          <a:bodyPr wrap="none">
            <a:spAutoFit/>
          </a:bodyPr>
          <a:lstStyle/>
          <a:p>
            <a:pPr algn="l"/>
            <a:r>
              <a:rPr lang="en-US" dirty="0"/>
              <a:t>Please look </a:t>
            </a:r>
            <a:r>
              <a:rPr lang="en-US" dirty="0" smtClean="0"/>
              <a:t>at the template:</a:t>
            </a:r>
            <a:endParaRPr lang="en-US" dirty="0"/>
          </a:p>
          <a:p>
            <a:pPr algn="l"/>
            <a:r>
              <a:rPr lang="en-US" dirty="0" smtClean="0"/>
              <a:t>AINT </a:t>
            </a:r>
            <a:r>
              <a:rPr lang="en-US" dirty="0"/>
              <a:t>351 Report </a:t>
            </a:r>
            <a:r>
              <a:rPr lang="en-US" dirty="0" err="1"/>
              <a:t>Template.docx</a:t>
            </a:r>
            <a:endParaRPr lang="en-US" dirty="0"/>
          </a:p>
        </p:txBody>
      </p:sp>
      <p:sp>
        <p:nvSpPr>
          <p:cNvPr id="8"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t>Reports</a:t>
            </a:r>
          </a:p>
        </p:txBody>
      </p:sp>
      <p:sp>
        <p:nvSpPr>
          <p:cNvPr id="7" name="Rectangle 6"/>
          <p:cNvSpPr/>
          <p:nvPr/>
        </p:nvSpPr>
        <p:spPr>
          <a:xfrm>
            <a:off x="699611" y="5290808"/>
            <a:ext cx="7366119" cy="523220"/>
          </a:xfrm>
          <a:prstGeom prst="rect">
            <a:avLst/>
          </a:prstGeom>
        </p:spPr>
        <p:txBody>
          <a:bodyPr wrap="none">
            <a:spAutoFit/>
          </a:bodyPr>
          <a:lstStyle/>
          <a:p>
            <a:r>
              <a:rPr lang="en-US" sz="2800" dirty="0" smtClean="0">
                <a:solidFill>
                  <a:srgbClr val="FF0000"/>
                </a:solidFill>
              </a:rPr>
              <a:t>See document AINT351 </a:t>
            </a:r>
            <a:r>
              <a:rPr lang="en-US" sz="2800" dirty="0">
                <a:solidFill>
                  <a:srgbClr val="FF0000"/>
                </a:solidFill>
              </a:rPr>
              <a:t>Coursework </a:t>
            </a:r>
            <a:r>
              <a:rPr lang="en-US" sz="2800" dirty="0" err="1" smtClean="0">
                <a:solidFill>
                  <a:srgbClr val="FF0000"/>
                </a:solidFill>
              </a:rPr>
              <a:t>Spec.pdf</a:t>
            </a:r>
            <a:endParaRPr lang="en-US" sz="2800" dirty="0">
              <a:solidFill>
                <a:srgbClr val="FF0000"/>
              </a:solidFill>
            </a:endParaRPr>
          </a:p>
        </p:txBody>
      </p:sp>
      <p:pic>
        <p:nvPicPr>
          <p:cNvPr id="4" name="Picture 3"/>
          <p:cNvPicPr>
            <a:picLocks noChangeAspect="1"/>
          </p:cNvPicPr>
          <p:nvPr/>
        </p:nvPicPr>
        <p:blipFill rotWithShape="1">
          <a:blip r:embed="rId2"/>
          <a:srcRect t="43436"/>
          <a:stretch/>
        </p:blipFill>
        <p:spPr>
          <a:xfrm>
            <a:off x="0" y="626926"/>
            <a:ext cx="9906000" cy="1555574"/>
          </a:xfrm>
          <a:prstGeom prst="rect">
            <a:avLst/>
          </a:prstGeom>
        </p:spPr>
      </p:pic>
      <p:pic>
        <p:nvPicPr>
          <p:cNvPr id="9" name="Picture 8"/>
          <p:cNvPicPr>
            <a:picLocks noChangeAspect="1"/>
          </p:cNvPicPr>
          <p:nvPr/>
        </p:nvPicPr>
        <p:blipFill>
          <a:blip r:embed="rId3"/>
          <a:stretch>
            <a:fillRect/>
          </a:stretch>
        </p:blipFill>
        <p:spPr>
          <a:xfrm>
            <a:off x="160745" y="4079349"/>
            <a:ext cx="9632731" cy="1253965"/>
          </a:xfrm>
          <a:prstGeom prst="rect">
            <a:avLst/>
          </a:prstGeom>
        </p:spPr>
      </p:pic>
      <p:pic>
        <p:nvPicPr>
          <p:cNvPr id="10" name="Picture 9"/>
          <p:cNvPicPr>
            <a:picLocks noChangeAspect="1"/>
          </p:cNvPicPr>
          <p:nvPr/>
        </p:nvPicPr>
        <p:blipFill>
          <a:blip r:embed="rId4"/>
          <a:stretch>
            <a:fillRect/>
          </a:stretch>
        </p:blipFill>
        <p:spPr>
          <a:xfrm>
            <a:off x="321493" y="2053400"/>
            <a:ext cx="9584507" cy="2018803"/>
          </a:xfrm>
          <a:prstGeom prst="rect">
            <a:avLst/>
          </a:prstGeom>
        </p:spPr>
      </p:pic>
    </p:spTree>
    <p:extLst>
      <p:ext uri="{BB962C8B-B14F-4D97-AF65-F5344CB8AC3E}">
        <p14:creationId xmlns:p14="http://schemas.microsoft.com/office/powerpoint/2010/main" val="2069828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103" y="797557"/>
            <a:ext cx="8915400" cy="840406"/>
          </a:xfrm>
        </p:spPr>
        <p:txBody>
          <a:bodyPr>
            <a:normAutofit/>
          </a:bodyPr>
          <a:lstStyle/>
          <a:p>
            <a:pPr algn="l" fontAlgn="base">
              <a:spcAft>
                <a:spcPct val="0"/>
              </a:spcAft>
            </a:pPr>
            <a:r>
              <a:rPr lang="en-US" sz="2400" dirty="0">
                <a:latin typeface="Trebuchet MS" pitchFamily="34" charset="0"/>
                <a:ea typeface="+mn-ea"/>
                <a:cs typeface="+mn-cs"/>
              </a:rPr>
              <a:t>W</a:t>
            </a:r>
            <a:r>
              <a:rPr lang="en-US" sz="2400" dirty="0" smtClean="0">
                <a:latin typeface="Trebuchet MS" pitchFamily="34" charset="0"/>
                <a:ea typeface="+mn-ea"/>
                <a:cs typeface="+mn-cs"/>
              </a:rPr>
              <a:t>e define error vector e as the difference between the measured y-values Y  and the predicted-values XW</a:t>
            </a:r>
            <a:endParaRPr lang="en-US" sz="2400" dirty="0">
              <a:latin typeface="Trebuchet MS" pitchFamily="34" charset="0"/>
              <a:ea typeface="+mn-ea"/>
              <a:cs typeface="+mn-cs"/>
            </a:endParaRPr>
          </a:p>
        </p:txBody>
      </p:sp>
      <p:sp>
        <p:nvSpPr>
          <p:cNvPr id="11"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Multidimensional least squares fitting</a:t>
            </a:r>
          </a:p>
        </p:txBody>
      </p:sp>
      <p:graphicFrame>
        <p:nvGraphicFramePr>
          <p:cNvPr id="9" name="Object 8"/>
          <p:cNvGraphicFramePr>
            <a:graphicFrameLocks noChangeAspect="1"/>
          </p:cNvGraphicFramePr>
          <p:nvPr>
            <p:extLst>
              <p:ext uri="{D42A27DB-BD31-4B8C-83A1-F6EECF244321}">
                <p14:modId xmlns:p14="http://schemas.microsoft.com/office/powerpoint/2010/main" val="1251695858"/>
              </p:ext>
            </p:extLst>
          </p:nvPr>
        </p:nvGraphicFramePr>
        <p:xfrm>
          <a:off x="770370" y="2072531"/>
          <a:ext cx="1682750" cy="369888"/>
        </p:xfrm>
        <a:graphic>
          <a:graphicData uri="http://schemas.openxmlformats.org/presentationml/2006/ole">
            <mc:AlternateContent xmlns:mc="http://schemas.openxmlformats.org/markup-compatibility/2006">
              <mc:Choice xmlns:v="urn:schemas-microsoft-com:vml" Requires="v">
                <p:oleObj spid="_x0000_s1187" name="Equation" r:id="rId3" imgW="749300" imgH="165100" progId="Equation.3">
                  <p:embed/>
                </p:oleObj>
              </mc:Choice>
              <mc:Fallback>
                <p:oleObj name="Equation" r:id="rId3" imgW="749300" imgH="165100" progId="Equation.3">
                  <p:embed/>
                  <p:pic>
                    <p:nvPicPr>
                      <p:cNvPr id="0" name=""/>
                      <p:cNvPicPr/>
                      <p:nvPr/>
                    </p:nvPicPr>
                    <p:blipFill>
                      <a:blip r:embed="rId4"/>
                      <a:stretch>
                        <a:fillRect/>
                      </a:stretch>
                    </p:blipFill>
                    <p:spPr>
                      <a:xfrm>
                        <a:off x="770370" y="2072531"/>
                        <a:ext cx="1682750" cy="369888"/>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69936824"/>
              </p:ext>
            </p:extLst>
          </p:nvPr>
        </p:nvGraphicFramePr>
        <p:xfrm>
          <a:off x="704537" y="4851796"/>
          <a:ext cx="1425575" cy="341312"/>
        </p:xfrm>
        <a:graphic>
          <a:graphicData uri="http://schemas.openxmlformats.org/presentationml/2006/ole">
            <mc:AlternateContent xmlns:mc="http://schemas.openxmlformats.org/markup-compatibility/2006">
              <mc:Choice xmlns:v="urn:schemas-microsoft-com:vml" Requires="v">
                <p:oleObj spid="_x0000_s1188" name="Equation" r:id="rId5" imgW="635000" imgH="152400" progId="Equation.DSMT4">
                  <p:embed/>
                </p:oleObj>
              </mc:Choice>
              <mc:Fallback>
                <p:oleObj name="Equation" r:id="rId5" imgW="635000" imgH="152400" progId="Equation.DSMT4">
                  <p:embed/>
                  <p:pic>
                    <p:nvPicPr>
                      <p:cNvPr id="0" name=""/>
                      <p:cNvPicPr/>
                      <p:nvPr/>
                    </p:nvPicPr>
                    <p:blipFill>
                      <a:blip r:embed="rId6"/>
                      <a:stretch>
                        <a:fillRect/>
                      </a:stretch>
                    </p:blipFill>
                    <p:spPr>
                      <a:xfrm>
                        <a:off x="704537" y="4851796"/>
                        <a:ext cx="1425575" cy="341312"/>
                      </a:xfrm>
                      <a:prstGeom prst="rect">
                        <a:avLst/>
                      </a:prstGeom>
                    </p:spPr>
                  </p:pic>
                </p:oleObj>
              </mc:Fallback>
            </mc:AlternateContent>
          </a:graphicData>
        </a:graphic>
      </p:graphicFrame>
      <p:sp>
        <p:nvSpPr>
          <p:cNvPr id="14" name="Title 1"/>
          <p:cNvSpPr txBox="1">
            <a:spLocks/>
          </p:cNvSpPr>
          <p:nvPr/>
        </p:nvSpPr>
        <p:spPr>
          <a:xfrm>
            <a:off x="577316" y="3899040"/>
            <a:ext cx="8050375" cy="715616"/>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pPr>
            <a:r>
              <a:rPr lang="en-US" sz="2400" dirty="0" smtClean="0">
                <a:latin typeface="Trebuchet MS" pitchFamily="34" charset="0"/>
                <a:ea typeface="+mn-ea"/>
                <a:cs typeface="+mn-cs"/>
              </a:rPr>
              <a:t>We define a sum of squares SSE cost function as the scalar product of the transposed error vector with itself</a:t>
            </a:r>
            <a:endParaRPr lang="en-US" sz="2400" dirty="0">
              <a:latin typeface="Trebuchet MS" pitchFamily="34" charset="0"/>
              <a:ea typeface="+mn-ea"/>
              <a:cs typeface="+mn-cs"/>
            </a:endParaRPr>
          </a:p>
        </p:txBody>
      </p:sp>
      <p:sp>
        <p:nvSpPr>
          <p:cNvPr id="17" name="Title 1"/>
          <p:cNvSpPr txBox="1">
            <a:spLocks/>
          </p:cNvSpPr>
          <p:nvPr/>
        </p:nvSpPr>
        <p:spPr>
          <a:xfrm>
            <a:off x="609259" y="2642131"/>
            <a:ext cx="8050375" cy="71561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pPr>
            <a:r>
              <a:rPr lang="en-US" sz="2400" dirty="0" smtClean="0">
                <a:latin typeface="Trebuchet MS" pitchFamily="34" charset="0"/>
                <a:ea typeface="+mn-ea"/>
                <a:cs typeface="+mn-cs"/>
              </a:rPr>
              <a:t>Where W is the weight vector</a:t>
            </a:r>
            <a:endParaRPr lang="en-US" sz="2400" dirty="0">
              <a:latin typeface="Trebuchet MS" pitchFamily="34" charset="0"/>
              <a:ea typeface="+mn-ea"/>
              <a:cs typeface="+mn-cs"/>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98246270"/>
              </p:ext>
            </p:extLst>
          </p:nvPr>
        </p:nvGraphicFramePr>
        <p:xfrm>
          <a:off x="478456" y="5678675"/>
          <a:ext cx="4162425" cy="455613"/>
        </p:xfrm>
        <a:graphic>
          <a:graphicData uri="http://schemas.openxmlformats.org/presentationml/2006/ole">
            <mc:AlternateContent xmlns:mc="http://schemas.openxmlformats.org/markup-compatibility/2006">
              <mc:Choice xmlns:v="urn:schemas-microsoft-com:vml" Requires="v">
                <p:oleObj spid="_x0000_s1189" name="Equation" r:id="rId7" imgW="1854200" imgH="203200" progId="Equation.DSMT4">
                  <p:embed/>
                </p:oleObj>
              </mc:Choice>
              <mc:Fallback>
                <p:oleObj name="Equation" r:id="rId7" imgW="1854200" imgH="203200" progId="Equation.DSMT4">
                  <p:embed/>
                  <p:pic>
                    <p:nvPicPr>
                      <p:cNvPr id="0" name=""/>
                      <p:cNvPicPr/>
                      <p:nvPr/>
                    </p:nvPicPr>
                    <p:blipFill>
                      <a:blip r:embed="rId8"/>
                      <a:stretch>
                        <a:fillRect/>
                      </a:stretch>
                    </p:blipFill>
                    <p:spPr>
                      <a:xfrm>
                        <a:off x="478456" y="5678675"/>
                        <a:ext cx="4162425" cy="455613"/>
                      </a:xfrm>
                      <a:prstGeom prst="rect">
                        <a:avLst/>
                      </a:prstGeom>
                    </p:spPr>
                  </p:pic>
                </p:oleObj>
              </mc:Fallback>
            </mc:AlternateContent>
          </a:graphicData>
        </a:graphic>
      </p:graphicFrame>
    </p:spTree>
    <p:extLst>
      <p:ext uri="{BB962C8B-B14F-4D97-AF65-F5344CB8AC3E}">
        <p14:creationId xmlns:p14="http://schemas.microsoft.com/office/powerpoint/2010/main" val="9886995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Multidimensional least squares fitting</a:t>
            </a:r>
          </a:p>
        </p:txBody>
      </p:sp>
      <p:graphicFrame>
        <p:nvGraphicFramePr>
          <p:cNvPr id="10" name="Object 9"/>
          <p:cNvGraphicFramePr>
            <a:graphicFrameLocks noChangeAspect="1"/>
          </p:cNvGraphicFramePr>
          <p:nvPr>
            <p:extLst>
              <p:ext uri="{D42A27DB-BD31-4B8C-83A1-F6EECF244321}">
                <p14:modId xmlns:p14="http://schemas.microsoft.com/office/powerpoint/2010/main" val="2965265716"/>
              </p:ext>
            </p:extLst>
          </p:nvPr>
        </p:nvGraphicFramePr>
        <p:xfrm>
          <a:off x="1863270" y="1866179"/>
          <a:ext cx="1822450" cy="455612"/>
        </p:xfrm>
        <a:graphic>
          <a:graphicData uri="http://schemas.openxmlformats.org/presentationml/2006/ole">
            <mc:AlternateContent xmlns:mc="http://schemas.openxmlformats.org/markup-compatibility/2006">
              <mc:Choice xmlns:v="urn:schemas-microsoft-com:vml" Requires="v">
                <p:oleObj spid="_x0000_s73862" name="Equation" r:id="rId3" imgW="812800" imgH="203200" progId="Equation.3">
                  <p:embed/>
                </p:oleObj>
              </mc:Choice>
              <mc:Fallback>
                <p:oleObj name="Equation" r:id="rId3" imgW="812800" imgH="203200" progId="Equation.3">
                  <p:embed/>
                  <p:pic>
                    <p:nvPicPr>
                      <p:cNvPr id="0" name=""/>
                      <p:cNvPicPr/>
                      <p:nvPr/>
                    </p:nvPicPr>
                    <p:blipFill>
                      <a:blip r:embed="rId4"/>
                      <a:stretch>
                        <a:fillRect/>
                      </a:stretch>
                    </p:blipFill>
                    <p:spPr>
                      <a:xfrm>
                        <a:off x="1863270" y="1866179"/>
                        <a:ext cx="1822450" cy="455612"/>
                      </a:xfrm>
                      <a:prstGeom prst="rect">
                        <a:avLst/>
                      </a:prstGeom>
                    </p:spPr>
                  </p:pic>
                </p:oleObj>
              </mc:Fallback>
            </mc:AlternateContent>
          </a:graphicData>
        </a:graphic>
      </p:graphicFrame>
      <p:sp>
        <p:nvSpPr>
          <p:cNvPr id="12" name="Title 1"/>
          <p:cNvSpPr txBox="1">
            <a:spLocks/>
          </p:cNvSpPr>
          <p:nvPr/>
        </p:nvSpPr>
        <p:spPr>
          <a:xfrm>
            <a:off x="693130" y="1706219"/>
            <a:ext cx="1009287" cy="71561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pPr>
            <a:r>
              <a:rPr lang="en-US" sz="2400" dirty="0" smtClean="0">
                <a:latin typeface="Trebuchet MS" pitchFamily="34" charset="0"/>
                <a:ea typeface="+mn-ea"/>
                <a:cs typeface="+mn-cs"/>
              </a:rPr>
              <a:t>Since</a:t>
            </a:r>
            <a:endParaRPr lang="en-US" sz="2400" dirty="0">
              <a:latin typeface="Trebuchet MS" pitchFamily="34" charset="0"/>
              <a:ea typeface="+mn-ea"/>
              <a:cs typeface="+mn-cs"/>
            </a:endParaRPr>
          </a:p>
        </p:txBody>
      </p:sp>
      <p:sp>
        <p:nvSpPr>
          <p:cNvPr id="15" name="Title 1"/>
          <p:cNvSpPr txBox="1">
            <a:spLocks/>
          </p:cNvSpPr>
          <p:nvPr/>
        </p:nvSpPr>
        <p:spPr>
          <a:xfrm>
            <a:off x="592338" y="2483085"/>
            <a:ext cx="2540958" cy="71561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300" dirty="0">
                <a:latin typeface="Trebuchet MS" pitchFamily="34" charset="0"/>
                <a:ea typeface="+mn-ea"/>
                <a:cs typeface="+mn-cs"/>
              </a:rPr>
              <a:t>We can write</a:t>
            </a:r>
          </a:p>
        </p:txBody>
      </p:sp>
      <p:graphicFrame>
        <p:nvGraphicFramePr>
          <p:cNvPr id="16" name="Object 15"/>
          <p:cNvGraphicFramePr>
            <a:graphicFrameLocks noChangeAspect="1"/>
          </p:cNvGraphicFramePr>
          <p:nvPr>
            <p:extLst>
              <p:ext uri="{D42A27DB-BD31-4B8C-83A1-F6EECF244321}">
                <p14:modId xmlns:p14="http://schemas.microsoft.com/office/powerpoint/2010/main" val="2779348093"/>
              </p:ext>
            </p:extLst>
          </p:nvPr>
        </p:nvGraphicFramePr>
        <p:xfrm>
          <a:off x="675088" y="3253050"/>
          <a:ext cx="3876675" cy="455613"/>
        </p:xfrm>
        <a:graphic>
          <a:graphicData uri="http://schemas.openxmlformats.org/presentationml/2006/ole">
            <mc:AlternateContent xmlns:mc="http://schemas.openxmlformats.org/markup-compatibility/2006">
              <mc:Choice xmlns:v="urn:schemas-microsoft-com:vml" Requires="v">
                <p:oleObj spid="_x0000_s73863" name="Equation" r:id="rId5" imgW="1727200" imgH="203200" progId="Equation.3">
                  <p:embed/>
                </p:oleObj>
              </mc:Choice>
              <mc:Fallback>
                <p:oleObj name="Equation" r:id="rId5" imgW="1727200" imgH="203200" progId="Equation.3">
                  <p:embed/>
                  <p:pic>
                    <p:nvPicPr>
                      <p:cNvPr id="0" name=""/>
                      <p:cNvPicPr/>
                      <p:nvPr/>
                    </p:nvPicPr>
                    <p:blipFill>
                      <a:blip r:embed="rId6"/>
                      <a:stretch>
                        <a:fillRect/>
                      </a:stretch>
                    </p:blipFill>
                    <p:spPr>
                      <a:xfrm>
                        <a:off x="675088" y="3253050"/>
                        <a:ext cx="3876675" cy="455613"/>
                      </a:xfrm>
                      <a:prstGeom prst="rect">
                        <a:avLst/>
                      </a:prstGeom>
                    </p:spPr>
                  </p:pic>
                </p:oleObj>
              </mc:Fallback>
            </mc:AlternateContent>
          </a:graphicData>
        </a:graphic>
      </p:graphicFrame>
      <p:sp>
        <p:nvSpPr>
          <p:cNvPr id="19" name="Title 1"/>
          <p:cNvSpPr txBox="1">
            <a:spLocks/>
          </p:cNvSpPr>
          <p:nvPr/>
        </p:nvSpPr>
        <p:spPr>
          <a:xfrm>
            <a:off x="607701" y="3887625"/>
            <a:ext cx="3672317" cy="71561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300" dirty="0" smtClean="0">
                <a:latin typeface="Trebuchet MS" pitchFamily="34" charset="0"/>
                <a:ea typeface="+mn-ea"/>
                <a:cs typeface="+mn-cs"/>
              </a:rPr>
              <a:t>Multiplying out gives</a:t>
            </a:r>
            <a:endParaRPr lang="en-US" sz="2300" dirty="0">
              <a:latin typeface="Trebuchet MS" pitchFamily="34" charset="0"/>
              <a:ea typeface="+mn-ea"/>
              <a:cs typeface="+mn-cs"/>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1468306546"/>
              </p:ext>
            </p:extLst>
          </p:nvPr>
        </p:nvGraphicFramePr>
        <p:xfrm>
          <a:off x="609001" y="4730887"/>
          <a:ext cx="5815013" cy="341312"/>
        </p:xfrm>
        <a:graphic>
          <a:graphicData uri="http://schemas.openxmlformats.org/presentationml/2006/ole">
            <mc:AlternateContent xmlns:mc="http://schemas.openxmlformats.org/markup-compatibility/2006">
              <mc:Choice xmlns:v="urn:schemas-microsoft-com:vml" Requires="v">
                <p:oleObj spid="_x0000_s73864" name="Equation" r:id="rId7" imgW="2590800" imgH="152400" progId="Equation.DSMT4">
                  <p:embed/>
                </p:oleObj>
              </mc:Choice>
              <mc:Fallback>
                <p:oleObj name="Equation" r:id="rId7" imgW="2590800" imgH="152400" progId="Equation.DSMT4">
                  <p:embed/>
                  <p:pic>
                    <p:nvPicPr>
                      <p:cNvPr id="0" name=""/>
                      <p:cNvPicPr/>
                      <p:nvPr/>
                    </p:nvPicPr>
                    <p:blipFill>
                      <a:blip r:embed="rId8"/>
                      <a:stretch>
                        <a:fillRect/>
                      </a:stretch>
                    </p:blipFill>
                    <p:spPr>
                      <a:xfrm>
                        <a:off x="609001" y="4730887"/>
                        <a:ext cx="5815013" cy="341312"/>
                      </a:xfrm>
                      <a:prstGeom prst="rect">
                        <a:avLst/>
                      </a:prstGeom>
                    </p:spPr>
                  </p:pic>
                </p:oleObj>
              </mc:Fallback>
            </mc:AlternateContent>
          </a:graphicData>
        </a:graphic>
      </p:graphicFrame>
      <p:sp>
        <p:nvSpPr>
          <p:cNvPr id="21" name="Title 1"/>
          <p:cNvSpPr txBox="1">
            <a:spLocks/>
          </p:cNvSpPr>
          <p:nvPr/>
        </p:nvSpPr>
        <p:spPr>
          <a:xfrm>
            <a:off x="607816" y="5304184"/>
            <a:ext cx="6416149" cy="71561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300" dirty="0" smtClean="0">
                <a:latin typeface="Trebuchet MS" pitchFamily="34" charset="0"/>
                <a:ea typeface="+mn-ea"/>
                <a:cs typeface="+mn-cs"/>
              </a:rPr>
              <a:t>The middle two terms are both scalars and equal</a:t>
            </a:r>
            <a:endParaRPr lang="en-US" sz="2300" dirty="0">
              <a:latin typeface="Trebuchet MS" pitchFamily="34" charset="0"/>
              <a:ea typeface="+mn-ea"/>
              <a:cs typeface="+mn-cs"/>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1604091081"/>
              </p:ext>
            </p:extLst>
          </p:nvPr>
        </p:nvGraphicFramePr>
        <p:xfrm>
          <a:off x="647710" y="6222443"/>
          <a:ext cx="5016500" cy="398463"/>
        </p:xfrm>
        <a:graphic>
          <a:graphicData uri="http://schemas.openxmlformats.org/presentationml/2006/ole">
            <mc:AlternateContent xmlns:mc="http://schemas.openxmlformats.org/markup-compatibility/2006">
              <mc:Choice xmlns:v="urn:schemas-microsoft-com:vml" Requires="v">
                <p:oleObj spid="_x0000_s73865" name="Equation" r:id="rId9" imgW="2235200" imgH="177800" progId="Equation.3">
                  <p:embed/>
                </p:oleObj>
              </mc:Choice>
              <mc:Fallback>
                <p:oleObj name="Equation" r:id="rId9" imgW="2235200" imgH="177800" progId="Equation.3">
                  <p:embed/>
                  <p:pic>
                    <p:nvPicPr>
                      <p:cNvPr id="0" name=""/>
                      <p:cNvPicPr/>
                      <p:nvPr/>
                    </p:nvPicPr>
                    <p:blipFill>
                      <a:blip r:embed="rId10"/>
                      <a:stretch>
                        <a:fillRect/>
                      </a:stretch>
                    </p:blipFill>
                    <p:spPr>
                      <a:xfrm>
                        <a:off x="647710" y="6222443"/>
                        <a:ext cx="5016500" cy="398463"/>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951919522"/>
              </p:ext>
            </p:extLst>
          </p:nvPr>
        </p:nvGraphicFramePr>
        <p:xfrm>
          <a:off x="2008664" y="969150"/>
          <a:ext cx="3735387" cy="455613"/>
        </p:xfrm>
        <a:graphic>
          <a:graphicData uri="http://schemas.openxmlformats.org/presentationml/2006/ole">
            <mc:AlternateContent xmlns:mc="http://schemas.openxmlformats.org/markup-compatibility/2006">
              <mc:Choice xmlns:v="urn:schemas-microsoft-com:vml" Requires="v">
                <p:oleObj spid="_x0000_s73866" name="Equation" r:id="rId11" imgW="1663700" imgH="203200" progId="Equation.3">
                  <p:embed/>
                </p:oleObj>
              </mc:Choice>
              <mc:Fallback>
                <p:oleObj name="Equation" r:id="rId11" imgW="1663700" imgH="203200" progId="Equation.3">
                  <p:embed/>
                  <p:pic>
                    <p:nvPicPr>
                      <p:cNvPr id="0" name=""/>
                      <p:cNvPicPr/>
                      <p:nvPr/>
                    </p:nvPicPr>
                    <p:blipFill>
                      <a:blip r:embed="rId12"/>
                      <a:stretch>
                        <a:fillRect/>
                      </a:stretch>
                    </p:blipFill>
                    <p:spPr>
                      <a:xfrm>
                        <a:off x="2008664" y="969150"/>
                        <a:ext cx="3735387" cy="455613"/>
                      </a:xfrm>
                      <a:prstGeom prst="rect">
                        <a:avLst/>
                      </a:prstGeom>
                    </p:spPr>
                  </p:pic>
                </p:oleObj>
              </mc:Fallback>
            </mc:AlternateContent>
          </a:graphicData>
        </a:graphic>
      </p:graphicFrame>
      <p:sp>
        <p:nvSpPr>
          <p:cNvPr id="24" name="Title 1"/>
          <p:cNvSpPr txBox="1">
            <a:spLocks/>
          </p:cNvSpPr>
          <p:nvPr/>
        </p:nvSpPr>
        <p:spPr>
          <a:xfrm>
            <a:off x="604411" y="861968"/>
            <a:ext cx="1009287" cy="71561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pPr>
            <a:r>
              <a:rPr lang="en-US" sz="2400" dirty="0" smtClean="0">
                <a:latin typeface="Trebuchet MS" pitchFamily="34" charset="0"/>
                <a:ea typeface="+mn-ea"/>
                <a:cs typeface="+mn-cs"/>
              </a:rPr>
              <a:t>Given</a:t>
            </a:r>
            <a:endParaRPr lang="en-US" sz="2400" dirty="0">
              <a:latin typeface="Trebuchet MS" pitchFamily="34" charset="0"/>
              <a:ea typeface="+mn-ea"/>
              <a:cs typeface="+mn-cs"/>
            </a:endParaRPr>
          </a:p>
        </p:txBody>
      </p:sp>
    </p:spTree>
    <p:extLst>
      <p:ext uri="{BB962C8B-B14F-4D97-AF65-F5344CB8AC3E}">
        <p14:creationId xmlns:p14="http://schemas.microsoft.com/office/powerpoint/2010/main" val="1449238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P spid="21"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Multidimensional least squares fitting</a:t>
            </a:r>
          </a:p>
        </p:txBody>
      </p:sp>
      <p:sp>
        <p:nvSpPr>
          <p:cNvPr id="19" name="Title 1"/>
          <p:cNvSpPr txBox="1">
            <a:spLocks/>
          </p:cNvSpPr>
          <p:nvPr/>
        </p:nvSpPr>
        <p:spPr>
          <a:xfrm>
            <a:off x="454727" y="766656"/>
            <a:ext cx="9094547" cy="100517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300" dirty="0" smtClean="0">
                <a:latin typeface="Trebuchet MS" pitchFamily="34" charset="0"/>
                <a:ea typeface="+mn-ea"/>
                <a:cs typeface="+mn-cs"/>
              </a:rPr>
              <a:t>To find a closed solution that specified the minimum SSE  we need to find when the differential of the error </a:t>
            </a:r>
            <a:r>
              <a:rPr lang="en-US" sz="2300" dirty="0" err="1" smtClean="0">
                <a:latin typeface="Trebuchet MS" pitchFamily="34" charset="0"/>
                <a:ea typeface="+mn-ea"/>
                <a:cs typeface="+mn-cs"/>
              </a:rPr>
              <a:t>w.r.t</a:t>
            </a:r>
            <a:r>
              <a:rPr lang="en-US" sz="2300" dirty="0" smtClean="0">
                <a:latin typeface="Trebuchet MS" pitchFamily="34" charset="0"/>
                <a:ea typeface="+mn-ea"/>
                <a:cs typeface="+mn-cs"/>
              </a:rPr>
              <a:t> the weights goes to zero</a:t>
            </a:r>
            <a:endParaRPr lang="en-US" sz="2300" dirty="0">
              <a:latin typeface="Trebuchet MS" pitchFamily="34" charset="0"/>
              <a:ea typeface="+mn-ea"/>
              <a:cs typeface="+mn-cs"/>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2623077761"/>
              </p:ext>
            </p:extLst>
          </p:nvPr>
        </p:nvGraphicFramePr>
        <p:xfrm>
          <a:off x="1630363" y="2012950"/>
          <a:ext cx="4645025" cy="341313"/>
        </p:xfrm>
        <a:graphic>
          <a:graphicData uri="http://schemas.openxmlformats.org/presentationml/2006/ole">
            <mc:AlternateContent xmlns:mc="http://schemas.openxmlformats.org/markup-compatibility/2006">
              <mc:Choice xmlns:v="urn:schemas-microsoft-com:vml" Requires="v">
                <p:oleObj spid="_x0000_s71847" name="Equation" r:id="rId3" imgW="2070100" imgH="152400" progId="Equation.DSMT4">
                  <p:embed/>
                </p:oleObj>
              </mc:Choice>
              <mc:Fallback>
                <p:oleObj name="Equation" r:id="rId3" imgW="2070100" imgH="152400" progId="Equation.DSMT4">
                  <p:embed/>
                  <p:pic>
                    <p:nvPicPr>
                      <p:cNvPr id="0" name=""/>
                      <p:cNvPicPr/>
                      <p:nvPr/>
                    </p:nvPicPr>
                    <p:blipFill>
                      <a:blip r:embed="rId4"/>
                      <a:stretch>
                        <a:fillRect/>
                      </a:stretch>
                    </p:blipFill>
                    <p:spPr>
                      <a:xfrm>
                        <a:off x="1630363" y="2012950"/>
                        <a:ext cx="4645025" cy="341313"/>
                      </a:xfrm>
                      <a:prstGeom prst="rect">
                        <a:avLst/>
                      </a:prstGeom>
                    </p:spPr>
                  </p:pic>
                </p:oleObj>
              </mc:Fallback>
            </mc:AlternateContent>
          </a:graphicData>
        </a:graphic>
      </p:graphicFrame>
      <p:sp>
        <p:nvSpPr>
          <p:cNvPr id="4" name="Rectangle 3"/>
          <p:cNvSpPr/>
          <p:nvPr/>
        </p:nvSpPr>
        <p:spPr>
          <a:xfrm>
            <a:off x="368096" y="2052661"/>
            <a:ext cx="902110" cy="430887"/>
          </a:xfrm>
          <a:prstGeom prst="rect">
            <a:avLst/>
          </a:prstGeom>
        </p:spPr>
        <p:txBody>
          <a:bodyPr wrap="none">
            <a:spAutoFit/>
          </a:bodyPr>
          <a:lstStyle/>
          <a:p>
            <a:r>
              <a:rPr lang="en-US" sz="2200" dirty="0"/>
              <a:t>Given</a:t>
            </a:r>
            <a:r>
              <a:rPr lang="en-US" dirty="0" smtClean="0"/>
              <a:t> </a:t>
            </a:r>
            <a:endParaRPr lang="en-US" dirty="0"/>
          </a:p>
        </p:txBody>
      </p:sp>
      <p:graphicFrame>
        <p:nvGraphicFramePr>
          <p:cNvPr id="23" name="Object 22"/>
          <p:cNvGraphicFramePr>
            <a:graphicFrameLocks noChangeAspect="1"/>
          </p:cNvGraphicFramePr>
          <p:nvPr>
            <p:extLst>
              <p:ext uri="{D42A27DB-BD31-4B8C-83A1-F6EECF244321}">
                <p14:modId xmlns:p14="http://schemas.microsoft.com/office/powerpoint/2010/main" val="448131293"/>
              </p:ext>
            </p:extLst>
          </p:nvPr>
        </p:nvGraphicFramePr>
        <p:xfrm>
          <a:off x="404813" y="2852738"/>
          <a:ext cx="5643562" cy="879475"/>
        </p:xfrm>
        <a:graphic>
          <a:graphicData uri="http://schemas.openxmlformats.org/presentationml/2006/ole">
            <mc:AlternateContent xmlns:mc="http://schemas.openxmlformats.org/markup-compatibility/2006">
              <mc:Choice xmlns:v="urn:schemas-microsoft-com:vml" Requires="v">
                <p:oleObj spid="_x0000_s71848" name="Equation" r:id="rId5" imgW="2514600" imgH="393700" progId="Equation.3">
                  <p:embed/>
                </p:oleObj>
              </mc:Choice>
              <mc:Fallback>
                <p:oleObj name="Equation" r:id="rId5" imgW="2514600" imgH="393700" progId="Equation.3">
                  <p:embed/>
                  <p:pic>
                    <p:nvPicPr>
                      <p:cNvPr id="0" name=""/>
                      <p:cNvPicPr/>
                      <p:nvPr/>
                    </p:nvPicPr>
                    <p:blipFill>
                      <a:blip r:embed="rId6"/>
                      <a:stretch>
                        <a:fillRect/>
                      </a:stretch>
                    </p:blipFill>
                    <p:spPr>
                      <a:xfrm>
                        <a:off x="404813" y="2852738"/>
                        <a:ext cx="5643562" cy="879475"/>
                      </a:xfrm>
                      <a:prstGeom prst="rect">
                        <a:avLst/>
                      </a:prstGeom>
                    </p:spPr>
                  </p:pic>
                </p:oleObj>
              </mc:Fallback>
            </mc:AlternateContent>
          </a:graphicData>
        </a:graphic>
      </p:graphicFrame>
      <p:sp>
        <p:nvSpPr>
          <p:cNvPr id="24" name="Rectangle 23"/>
          <p:cNvSpPr/>
          <p:nvPr/>
        </p:nvSpPr>
        <p:spPr>
          <a:xfrm>
            <a:off x="525100" y="4008250"/>
            <a:ext cx="736099" cy="430887"/>
          </a:xfrm>
          <a:prstGeom prst="rect">
            <a:avLst/>
          </a:prstGeom>
        </p:spPr>
        <p:txBody>
          <a:bodyPr wrap="none">
            <a:spAutoFit/>
          </a:bodyPr>
          <a:lstStyle/>
          <a:p>
            <a:r>
              <a:rPr lang="en-US" sz="2200" dirty="0" smtClean="0"/>
              <a:t>Now</a:t>
            </a:r>
            <a:endParaRPr lang="en-US" dirty="0"/>
          </a:p>
        </p:txBody>
      </p:sp>
      <p:graphicFrame>
        <p:nvGraphicFramePr>
          <p:cNvPr id="25" name="Object 24"/>
          <p:cNvGraphicFramePr>
            <a:graphicFrameLocks noChangeAspect="1"/>
          </p:cNvGraphicFramePr>
          <p:nvPr>
            <p:extLst>
              <p:ext uri="{D42A27DB-BD31-4B8C-83A1-F6EECF244321}">
                <p14:modId xmlns:p14="http://schemas.microsoft.com/office/powerpoint/2010/main" val="2634130362"/>
              </p:ext>
            </p:extLst>
          </p:nvPr>
        </p:nvGraphicFramePr>
        <p:xfrm>
          <a:off x="1284288" y="3852863"/>
          <a:ext cx="1995487" cy="879475"/>
        </p:xfrm>
        <a:graphic>
          <a:graphicData uri="http://schemas.openxmlformats.org/presentationml/2006/ole">
            <mc:AlternateContent xmlns:mc="http://schemas.openxmlformats.org/markup-compatibility/2006">
              <mc:Choice xmlns:v="urn:schemas-microsoft-com:vml" Requires="v">
                <p:oleObj spid="_x0000_s71849" name="Equation" r:id="rId7" imgW="889000" imgH="393700" progId="Equation.DSMT4">
                  <p:embed/>
                </p:oleObj>
              </mc:Choice>
              <mc:Fallback>
                <p:oleObj name="Equation" r:id="rId7" imgW="889000" imgH="393700" progId="Equation.DSMT4">
                  <p:embed/>
                  <p:pic>
                    <p:nvPicPr>
                      <p:cNvPr id="0" name=""/>
                      <p:cNvPicPr/>
                      <p:nvPr/>
                    </p:nvPicPr>
                    <p:blipFill>
                      <a:blip r:embed="rId8"/>
                      <a:stretch>
                        <a:fillRect/>
                      </a:stretch>
                    </p:blipFill>
                    <p:spPr>
                      <a:xfrm>
                        <a:off x="1284288" y="3852863"/>
                        <a:ext cx="1995487" cy="879475"/>
                      </a:xfrm>
                      <a:prstGeom prst="rect">
                        <a:avLst/>
                      </a:prstGeom>
                    </p:spPr>
                  </p:pic>
                </p:oleObj>
              </mc:Fallback>
            </mc:AlternateContent>
          </a:graphicData>
        </a:graphic>
      </p:graphicFrame>
      <p:sp>
        <p:nvSpPr>
          <p:cNvPr id="26" name="Rectangle 25"/>
          <p:cNvSpPr/>
          <p:nvPr/>
        </p:nvSpPr>
        <p:spPr>
          <a:xfrm>
            <a:off x="3664445" y="4066571"/>
            <a:ext cx="3480440" cy="430887"/>
          </a:xfrm>
          <a:prstGeom prst="rect">
            <a:avLst/>
          </a:prstGeom>
        </p:spPr>
        <p:txBody>
          <a:bodyPr wrap="none">
            <a:spAutoFit/>
          </a:bodyPr>
          <a:lstStyle/>
          <a:p>
            <a:r>
              <a:rPr lang="en-US" sz="2200" dirty="0" smtClean="0"/>
              <a:t>Since it has no terms in W</a:t>
            </a:r>
            <a:endParaRPr lang="en-US" dirty="0"/>
          </a:p>
        </p:txBody>
      </p:sp>
      <p:graphicFrame>
        <p:nvGraphicFramePr>
          <p:cNvPr id="27" name="Object 26"/>
          <p:cNvGraphicFramePr>
            <a:graphicFrameLocks noChangeAspect="1"/>
          </p:cNvGraphicFramePr>
          <p:nvPr>
            <p:extLst>
              <p:ext uri="{D42A27DB-BD31-4B8C-83A1-F6EECF244321}">
                <p14:modId xmlns:p14="http://schemas.microsoft.com/office/powerpoint/2010/main" val="1487766940"/>
              </p:ext>
            </p:extLst>
          </p:nvPr>
        </p:nvGraphicFramePr>
        <p:xfrm>
          <a:off x="368300" y="4762500"/>
          <a:ext cx="3476625" cy="879475"/>
        </p:xfrm>
        <a:graphic>
          <a:graphicData uri="http://schemas.openxmlformats.org/presentationml/2006/ole">
            <mc:AlternateContent xmlns:mc="http://schemas.openxmlformats.org/markup-compatibility/2006">
              <mc:Choice xmlns:v="urn:schemas-microsoft-com:vml" Requires="v">
                <p:oleObj spid="_x0000_s71850" name="Equation" r:id="rId9" imgW="1549400" imgH="393700" progId="Equation.3">
                  <p:embed/>
                </p:oleObj>
              </mc:Choice>
              <mc:Fallback>
                <p:oleObj name="Equation" r:id="rId9" imgW="1549400" imgH="393700" progId="Equation.3">
                  <p:embed/>
                  <p:pic>
                    <p:nvPicPr>
                      <p:cNvPr id="0" name=""/>
                      <p:cNvPicPr/>
                      <p:nvPr/>
                    </p:nvPicPr>
                    <p:blipFill>
                      <a:blip r:embed="rId10"/>
                      <a:stretch>
                        <a:fillRect/>
                      </a:stretch>
                    </p:blipFill>
                    <p:spPr>
                      <a:xfrm>
                        <a:off x="368300" y="4762500"/>
                        <a:ext cx="3476625" cy="879475"/>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703536469"/>
              </p:ext>
            </p:extLst>
          </p:nvPr>
        </p:nvGraphicFramePr>
        <p:xfrm>
          <a:off x="439738" y="5808663"/>
          <a:ext cx="3703637" cy="879475"/>
        </p:xfrm>
        <a:graphic>
          <a:graphicData uri="http://schemas.openxmlformats.org/presentationml/2006/ole">
            <mc:AlternateContent xmlns:mc="http://schemas.openxmlformats.org/markup-compatibility/2006">
              <mc:Choice xmlns:v="urn:schemas-microsoft-com:vml" Requires="v">
                <p:oleObj spid="_x0000_s71851" name="Equation" r:id="rId11" imgW="1651000" imgH="393700" progId="Equation.3">
                  <p:embed/>
                </p:oleObj>
              </mc:Choice>
              <mc:Fallback>
                <p:oleObj name="Equation" r:id="rId11" imgW="1651000" imgH="393700" progId="Equation.3">
                  <p:embed/>
                  <p:pic>
                    <p:nvPicPr>
                      <p:cNvPr id="0" name=""/>
                      <p:cNvPicPr/>
                      <p:nvPr/>
                    </p:nvPicPr>
                    <p:blipFill>
                      <a:blip r:embed="rId12"/>
                      <a:stretch>
                        <a:fillRect/>
                      </a:stretch>
                    </p:blipFill>
                    <p:spPr>
                      <a:xfrm>
                        <a:off x="439738" y="5808663"/>
                        <a:ext cx="3703637" cy="879475"/>
                      </a:xfrm>
                      <a:prstGeom prst="rect">
                        <a:avLst/>
                      </a:prstGeom>
                    </p:spPr>
                  </p:pic>
                </p:oleObj>
              </mc:Fallback>
            </mc:AlternateContent>
          </a:graphicData>
        </a:graphic>
      </p:graphicFrame>
      <p:pic>
        <p:nvPicPr>
          <p:cNvPr id="5" name="Picture 4"/>
          <p:cNvPicPr>
            <a:picLocks noChangeAspect="1"/>
          </p:cNvPicPr>
          <p:nvPr/>
        </p:nvPicPr>
        <p:blipFill rotWithShape="1">
          <a:blip r:embed="rId13"/>
          <a:srcRect t="14145" b="23058"/>
          <a:stretch/>
        </p:blipFill>
        <p:spPr>
          <a:xfrm>
            <a:off x="5849076" y="4672612"/>
            <a:ext cx="2692400" cy="925115"/>
          </a:xfrm>
          <a:prstGeom prst="rect">
            <a:avLst/>
          </a:prstGeom>
        </p:spPr>
      </p:pic>
      <p:pic>
        <p:nvPicPr>
          <p:cNvPr id="6" name="Picture 5"/>
          <p:cNvPicPr>
            <a:picLocks noChangeAspect="1"/>
          </p:cNvPicPr>
          <p:nvPr/>
        </p:nvPicPr>
        <p:blipFill rotWithShape="1">
          <a:blip r:embed="rId14"/>
          <a:srcRect t="7553" b="19821"/>
          <a:stretch/>
        </p:blipFill>
        <p:spPr>
          <a:xfrm>
            <a:off x="6054342" y="5917205"/>
            <a:ext cx="2971800" cy="940795"/>
          </a:xfrm>
          <a:prstGeom prst="rect">
            <a:avLst/>
          </a:prstGeom>
        </p:spPr>
      </p:pic>
    </p:spTree>
    <p:extLst>
      <p:ext uri="{BB962C8B-B14F-4D97-AF65-F5344CB8AC3E}">
        <p14:creationId xmlns:p14="http://schemas.microsoft.com/office/powerpoint/2010/main" val="522830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p:bldP spid="24"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Multidimensional least squares fitting</a:t>
            </a:r>
          </a:p>
        </p:txBody>
      </p:sp>
      <p:sp>
        <p:nvSpPr>
          <p:cNvPr id="19" name="Title 1"/>
          <p:cNvSpPr txBox="1">
            <a:spLocks/>
          </p:cNvSpPr>
          <p:nvPr/>
        </p:nvSpPr>
        <p:spPr>
          <a:xfrm>
            <a:off x="454727" y="413006"/>
            <a:ext cx="9094547" cy="100517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300" dirty="0" smtClean="0">
                <a:latin typeface="Trebuchet MS" pitchFamily="34" charset="0"/>
                <a:ea typeface="+mn-ea"/>
                <a:cs typeface="+mn-cs"/>
              </a:rPr>
              <a:t>Thus</a:t>
            </a:r>
            <a:endParaRPr lang="en-US" sz="2300" dirty="0">
              <a:latin typeface="Trebuchet MS" pitchFamily="34" charset="0"/>
              <a:ea typeface="+mn-ea"/>
              <a:cs typeface="+mn-cs"/>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2295918378"/>
              </p:ext>
            </p:extLst>
          </p:nvPr>
        </p:nvGraphicFramePr>
        <p:xfrm>
          <a:off x="525463" y="1148713"/>
          <a:ext cx="3646487" cy="879475"/>
        </p:xfrm>
        <a:graphic>
          <a:graphicData uri="http://schemas.openxmlformats.org/presentationml/2006/ole">
            <mc:AlternateContent xmlns:mc="http://schemas.openxmlformats.org/markup-compatibility/2006">
              <mc:Choice xmlns:v="urn:schemas-microsoft-com:vml" Requires="v">
                <p:oleObj spid="_x0000_s72838" name="Equation" r:id="rId3" imgW="1625600" imgH="393700" progId="Equation.DSMT4">
                  <p:embed/>
                </p:oleObj>
              </mc:Choice>
              <mc:Fallback>
                <p:oleObj name="Equation" r:id="rId3" imgW="1625600" imgH="393700" progId="Equation.DSMT4">
                  <p:embed/>
                  <p:pic>
                    <p:nvPicPr>
                      <p:cNvPr id="0" name=""/>
                      <p:cNvPicPr/>
                      <p:nvPr/>
                    </p:nvPicPr>
                    <p:blipFill>
                      <a:blip r:embed="rId4"/>
                      <a:stretch>
                        <a:fillRect/>
                      </a:stretch>
                    </p:blipFill>
                    <p:spPr>
                      <a:xfrm>
                        <a:off x="525463" y="1148713"/>
                        <a:ext cx="3646487" cy="879475"/>
                      </a:xfrm>
                      <a:prstGeom prst="rect">
                        <a:avLst/>
                      </a:prstGeom>
                    </p:spPr>
                  </p:pic>
                </p:oleObj>
              </mc:Fallback>
            </mc:AlternateContent>
          </a:graphicData>
        </a:graphic>
      </p:graphicFrame>
      <p:sp>
        <p:nvSpPr>
          <p:cNvPr id="14" name="Title 1"/>
          <p:cNvSpPr txBox="1">
            <a:spLocks/>
          </p:cNvSpPr>
          <p:nvPr/>
        </p:nvSpPr>
        <p:spPr>
          <a:xfrm>
            <a:off x="309201" y="1849183"/>
            <a:ext cx="9094547" cy="100517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300" dirty="0" smtClean="0">
                <a:latin typeface="Trebuchet MS" pitchFamily="34" charset="0"/>
                <a:ea typeface="+mn-ea"/>
                <a:cs typeface="+mn-cs"/>
              </a:rPr>
              <a:t>When the gradient is zero we have</a:t>
            </a:r>
            <a:endParaRPr lang="en-US" sz="2300" dirty="0">
              <a:latin typeface="Trebuchet MS" pitchFamily="34" charset="0"/>
              <a:ea typeface="+mn-ea"/>
              <a:cs typeface="+mn-cs"/>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989943701"/>
              </p:ext>
            </p:extLst>
          </p:nvPr>
        </p:nvGraphicFramePr>
        <p:xfrm>
          <a:off x="365086" y="2811813"/>
          <a:ext cx="3419475" cy="396875"/>
        </p:xfrm>
        <a:graphic>
          <a:graphicData uri="http://schemas.openxmlformats.org/presentationml/2006/ole">
            <mc:AlternateContent xmlns:mc="http://schemas.openxmlformats.org/markup-compatibility/2006">
              <mc:Choice xmlns:v="urn:schemas-microsoft-com:vml" Requires="v">
                <p:oleObj spid="_x0000_s72839" name="Equation" r:id="rId5" imgW="1524000" imgH="177800" progId="Equation.3">
                  <p:embed/>
                </p:oleObj>
              </mc:Choice>
              <mc:Fallback>
                <p:oleObj name="Equation" r:id="rId5" imgW="1524000" imgH="177800" progId="Equation.3">
                  <p:embed/>
                  <p:pic>
                    <p:nvPicPr>
                      <p:cNvPr id="0" name=""/>
                      <p:cNvPicPr/>
                      <p:nvPr/>
                    </p:nvPicPr>
                    <p:blipFill>
                      <a:blip r:embed="rId6"/>
                      <a:stretch>
                        <a:fillRect/>
                      </a:stretch>
                    </p:blipFill>
                    <p:spPr>
                      <a:xfrm>
                        <a:off x="365086" y="2811813"/>
                        <a:ext cx="3419475" cy="396875"/>
                      </a:xfrm>
                      <a:prstGeom prst="rect">
                        <a:avLst/>
                      </a:prstGeom>
                    </p:spPr>
                  </p:pic>
                </p:oleObj>
              </mc:Fallback>
            </mc:AlternateContent>
          </a:graphicData>
        </a:graphic>
      </p:graphicFrame>
      <p:sp>
        <p:nvSpPr>
          <p:cNvPr id="16" name="Title 1"/>
          <p:cNvSpPr txBox="1">
            <a:spLocks/>
          </p:cNvSpPr>
          <p:nvPr/>
        </p:nvSpPr>
        <p:spPr>
          <a:xfrm>
            <a:off x="225610" y="3918606"/>
            <a:ext cx="9094547" cy="100517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300" dirty="0" smtClean="0">
                <a:latin typeface="Trebuchet MS" pitchFamily="34" charset="0"/>
                <a:ea typeface="+mn-ea"/>
                <a:cs typeface="+mn-cs"/>
              </a:rPr>
              <a:t>Multiplying each side by the inverse matrix term in from of the weight vector W</a:t>
            </a:r>
            <a:endParaRPr lang="en-US" sz="2300" dirty="0">
              <a:latin typeface="Trebuchet MS" pitchFamily="34" charset="0"/>
              <a:ea typeface="+mn-ea"/>
              <a:cs typeface="+mn-cs"/>
            </a:endParaRPr>
          </a:p>
        </p:txBody>
      </p:sp>
      <p:graphicFrame>
        <p:nvGraphicFramePr>
          <p:cNvPr id="29" name="Object 28"/>
          <p:cNvGraphicFramePr>
            <a:graphicFrameLocks noChangeAspect="1"/>
          </p:cNvGraphicFramePr>
          <p:nvPr>
            <p:extLst>
              <p:ext uri="{D42A27DB-BD31-4B8C-83A1-F6EECF244321}">
                <p14:modId xmlns:p14="http://schemas.microsoft.com/office/powerpoint/2010/main" val="1973525198"/>
              </p:ext>
            </p:extLst>
          </p:nvPr>
        </p:nvGraphicFramePr>
        <p:xfrm>
          <a:off x="328802" y="4780257"/>
          <a:ext cx="2881313" cy="595312"/>
        </p:xfrm>
        <a:graphic>
          <a:graphicData uri="http://schemas.openxmlformats.org/presentationml/2006/ole">
            <mc:AlternateContent xmlns:mc="http://schemas.openxmlformats.org/markup-compatibility/2006">
              <mc:Choice xmlns:v="urn:schemas-microsoft-com:vml" Requires="v">
                <p:oleObj spid="_x0000_s72840" name="Equation" r:id="rId7" imgW="1282700" imgH="266700" progId="Equation.DSMT4">
                  <p:embed/>
                </p:oleObj>
              </mc:Choice>
              <mc:Fallback>
                <p:oleObj name="Equation" r:id="rId7" imgW="1282700" imgH="266700" progId="Equation.DSMT4">
                  <p:embed/>
                  <p:pic>
                    <p:nvPicPr>
                      <p:cNvPr id="0" name=""/>
                      <p:cNvPicPr/>
                      <p:nvPr/>
                    </p:nvPicPr>
                    <p:blipFill>
                      <a:blip r:embed="rId8"/>
                      <a:stretch>
                        <a:fillRect/>
                      </a:stretch>
                    </p:blipFill>
                    <p:spPr>
                      <a:xfrm>
                        <a:off x="328802" y="4780257"/>
                        <a:ext cx="2881313" cy="595312"/>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890743516"/>
              </p:ext>
            </p:extLst>
          </p:nvPr>
        </p:nvGraphicFramePr>
        <p:xfrm>
          <a:off x="387103" y="3573813"/>
          <a:ext cx="2393950" cy="368300"/>
        </p:xfrm>
        <a:graphic>
          <a:graphicData uri="http://schemas.openxmlformats.org/presentationml/2006/ole">
            <mc:AlternateContent xmlns:mc="http://schemas.openxmlformats.org/markup-compatibility/2006">
              <mc:Choice xmlns:v="urn:schemas-microsoft-com:vml" Requires="v">
                <p:oleObj spid="_x0000_s72841" name="Equation" r:id="rId9" imgW="1066800" imgH="165100" progId="Equation.DSMT4">
                  <p:embed/>
                </p:oleObj>
              </mc:Choice>
              <mc:Fallback>
                <p:oleObj name="Equation" r:id="rId9" imgW="1066800" imgH="165100" progId="Equation.DSMT4">
                  <p:embed/>
                  <p:pic>
                    <p:nvPicPr>
                      <p:cNvPr id="0" name=""/>
                      <p:cNvPicPr/>
                      <p:nvPr/>
                    </p:nvPicPr>
                    <p:blipFill>
                      <a:blip r:embed="rId10"/>
                      <a:stretch>
                        <a:fillRect/>
                      </a:stretch>
                    </p:blipFill>
                    <p:spPr>
                      <a:xfrm>
                        <a:off x="387103" y="3573813"/>
                        <a:ext cx="2393950" cy="368300"/>
                      </a:xfrm>
                      <a:prstGeom prst="rect">
                        <a:avLst/>
                      </a:prstGeom>
                    </p:spPr>
                  </p:pic>
                </p:oleObj>
              </mc:Fallback>
            </mc:AlternateContent>
          </a:graphicData>
        </a:graphic>
      </p:graphicFrame>
      <p:sp>
        <p:nvSpPr>
          <p:cNvPr id="31" name="Rectangle 30"/>
          <p:cNvSpPr/>
          <p:nvPr/>
        </p:nvSpPr>
        <p:spPr>
          <a:xfrm>
            <a:off x="154159" y="5443300"/>
            <a:ext cx="9506599" cy="769441"/>
          </a:xfrm>
          <a:prstGeom prst="rect">
            <a:avLst/>
          </a:prstGeom>
        </p:spPr>
        <p:txBody>
          <a:bodyPr wrap="square">
            <a:spAutoFit/>
          </a:bodyPr>
          <a:lstStyle/>
          <a:p>
            <a:pPr algn="l" defTabSz="457200"/>
            <a:r>
              <a:rPr lang="en-US" sz="2200" dirty="0"/>
              <a:t>Predicted values </a:t>
            </a:r>
            <a:r>
              <a:rPr lang="en-US" sz="2200" dirty="0" smtClean="0"/>
              <a:t>Y hat can now be computed from X hat data points using the relation</a:t>
            </a:r>
            <a:endParaRPr lang="en-US" sz="2200" dirty="0"/>
          </a:p>
        </p:txBody>
      </p:sp>
      <p:graphicFrame>
        <p:nvGraphicFramePr>
          <p:cNvPr id="32" name="Object 31"/>
          <p:cNvGraphicFramePr>
            <a:graphicFrameLocks noChangeAspect="1"/>
          </p:cNvGraphicFramePr>
          <p:nvPr>
            <p:extLst>
              <p:ext uri="{D42A27DB-BD31-4B8C-83A1-F6EECF244321}">
                <p14:modId xmlns:p14="http://schemas.microsoft.com/office/powerpoint/2010/main" val="1155186419"/>
              </p:ext>
            </p:extLst>
          </p:nvPr>
        </p:nvGraphicFramePr>
        <p:xfrm>
          <a:off x="474663" y="6205538"/>
          <a:ext cx="2938462" cy="709612"/>
        </p:xfrm>
        <a:graphic>
          <a:graphicData uri="http://schemas.openxmlformats.org/presentationml/2006/ole">
            <mc:AlternateContent xmlns:mc="http://schemas.openxmlformats.org/markup-compatibility/2006">
              <mc:Choice xmlns:v="urn:schemas-microsoft-com:vml" Requires="v">
                <p:oleObj spid="_x0000_s72842" name="Equation" r:id="rId11" imgW="1308100" imgH="317500" progId="Equation.3">
                  <p:embed/>
                </p:oleObj>
              </mc:Choice>
              <mc:Fallback>
                <p:oleObj name="Equation" r:id="rId11" imgW="1308100" imgH="317500" progId="Equation.3">
                  <p:embed/>
                  <p:pic>
                    <p:nvPicPr>
                      <p:cNvPr id="0" name=""/>
                      <p:cNvPicPr/>
                      <p:nvPr/>
                    </p:nvPicPr>
                    <p:blipFill>
                      <a:blip r:embed="rId12"/>
                      <a:stretch>
                        <a:fillRect/>
                      </a:stretch>
                    </p:blipFill>
                    <p:spPr>
                      <a:xfrm>
                        <a:off x="474663" y="6205538"/>
                        <a:ext cx="2938462" cy="709612"/>
                      </a:xfrm>
                      <a:prstGeom prst="rect">
                        <a:avLst/>
                      </a:prstGeom>
                    </p:spPr>
                  </p:pic>
                </p:oleObj>
              </mc:Fallback>
            </mc:AlternateContent>
          </a:graphicData>
        </a:graphic>
      </p:graphicFrame>
    </p:spTree>
    <p:extLst>
      <p:ext uri="{BB962C8B-B14F-4D97-AF65-F5344CB8AC3E}">
        <p14:creationId xmlns:p14="http://schemas.microsoft.com/office/powerpoint/2010/main" val="860628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p:bldP spid="16" grpId="0"/>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64556" y="2590886"/>
            <a:ext cx="6324600" cy="1129036"/>
          </a:xfrm>
          <a:prstGeom prst="rect">
            <a:avLst/>
          </a:prstGeom>
          <a:solidFill>
            <a:srgbClr val="FF6600"/>
          </a:solidFill>
          <a:ln w="38100" cmpd="sng">
            <a:solidFill>
              <a:srgbClr val="FF0000"/>
            </a:solidFill>
          </a:ln>
        </p:spPr>
      </p:pic>
      <p:pic>
        <p:nvPicPr>
          <p:cNvPr id="9" name="Picture 8" descr="Screen Shot 2015-10-06 at 12.20.05 PM.png"/>
          <p:cNvPicPr>
            <a:picLocks noChangeAspect="1"/>
          </p:cNvPicPr>
          <p:nvPr/>
        </p:nvPicPr>
        <p:blipFill rotWithShape="1">
          <a:blip r:embed="rId3">
            <a:extLst>
              <a:ext uri="{28A0092B-C50C-407E-A947-70E740481C1C}">
                <a14:useLocalDpi xmlns:a14="http://schemas.microsoft.com/office/drawing/2010/main" val="0"/>
              </a:ext>
            </a:extLst>
          </a:blip>
          <a:srcRect l="2225"/>
          <a:stretch/>
        </p:blipFill>
        <p:spPr>
          <a:xfrm>
            <a:off x="742875" y="4765515"/>
            <a:ext cx="7423866" cy="1013883"/>
          </a:xfrm>
          <a:prstGeom prst="rect">
            <a:avLst/>
          </a:prstGeom>
        </p:spPr>
      </p:pic>
      <p:sp>
        <p:nvSpPr>
          <p:cNvPr id="7" name="Title 1"/>
          <p:cNvSpPr txBox="1">
            <a:spLocks/>
          </p:cNvSpPr>
          <p:nvPr/>
        </p:nvSpPr>
        <p:spPr>
          <a:xfrm>
            <a:off x="537139" y="911210"/>
            <a:ext cx="9094547" cy="100517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300" dirty="0" smtClean="0">
                <a:latin typeface="Trebuchet MS" pitchFamily="34" charset="0"/>
                <a:ea typeface="+mn-ea"/>
                <a:cs typeface="+mn-cs"/>
              </a:rPr>
              <a:t>NB: The transpose operation is dependent on how your data is organized</a:t>
            </a:r>
            <a:endParaRPr lang="en-US" sz="2300" dirty="0">
              <a:latin typeface="Trebuchet MS" pitchFamily="34" charset="0"/>
              <a:ea typeface="+mn-ea"/>
              <a:cs typeface="+mn-cs"/>
            </a:endParaRPr>
          </a:p>
        </p:txBody>
      </p:sp>
      <p:sp>
        <p:nvSpPr>
          <p:cNvPr id="8"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Matlab regression calculation</a:t>
            </a:r>
          </a:p>
        </p:txBody>
      </p:sp>
    </p:spTree>
    <p:extLst>
      <p:ext uri="{BB962C8B-B14F-4D97-AF65-F5344CB8AC3E}">
        <p14:creationId xmlns:p14="http://schemas.microsoft.com/office/powerpoint/2010/main" val="1346067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http://</a:t>
            </a:r>
            <a:r>
              <a:rPr lang="en-US" dirty="0" err="1"/>
              <a:t>www.mathworks.co.uk</a:t>
            </a:r>
            <a:r>
              <a:rPr lang="en-US" dirty="0"/>
              <a:t>/help/</a:t>
            </a:r>
            <a:r>
              <a:rPr lang="en-US" dirty="0" err="1"/>
              <a:t>pdf_doc</a:t>
            </a:r>
            <a:r>
              <a:rPr lang="en-US" dirty="0"/>
              <a:t>/</a:t>
            </a:r>
            <a:r>
              <a:rPr lang="en-US" dirty="0" err="1"/>
              <a:t>matlab</a:t>
            </a:r>
            <a:r>
              <a:rPr lang="en-US" dirty="0"/>
              <a:t>/</a:t>
            </a:r>
            <a:r>
              <a:rPr lang="en-US" dirty="0" err="1"/>
              <a:t>getstart.pdf</a:t>
            </a:r>
            <a:endParaRPr lang="en-US" dirty="0" smtClean="0"/>
          </a:p>
          <a:p>
            <a:endParaRPr lang="en-US" dirty="0"/>
          </a:p>
          <a:p>
            <a:r>
              <a:rPr lang="en-US" dirty="0" smtClean="0"/>
              <a:t>J.M</a:t>
            </a:r>
            <a:r>
              <a:rPr lang="en-US" dirty="0"/>
              <a:t>. </a:t>
            </a:r>
            <a:r>
              <a:rPr lang="en-US" dirty="0" err="1" smtClean="0"/>
              <a:t>Maciejowski</a:t>
            </a:r>
            <a:r>
              <a:rPr lang="en-US" dirty="0" smtClean="0"/>
              <a:t>, </a:t>
            </a:r>
            <a:r>
              <a:rPr lang="en-US" dirty="0"/>
              <a:t>Getting started with </a:t>
            </a:r>
            <a:r>
              <a:rPr lang="en-US" dirty="0" smtClean="0"/>
              <a:t>MATLAB.</a:t>
            </a:r>
          </a:p>
          <a:p>
            <a:endParaRPr lang="en-US" dirty="0"/>
          </a:p>
          <a:p>
            <a:r>
              <a:rPr lang="en-US" dirty="0" smtClean="0"/>
              <a:t>Christopher </a:t>
            </a:r>
            <a:r>
              <a:rPr lang="en-US" dirty="0"/>
              <a:t>M. Bishop: Pattern Recognition and Machine </a:t>
            </a:r>
            <a:r>
              <a:rPr lang="en-US" dirty="0" smtClean="0"/>
              <a:t>Learning, </a:t>
            </a:r>
            <a:r>
              <a:rPr lang="da-DK" dirty="0" smtClean="0"/>
              <a:t>Springer </a:t>
            </a:r>
            <a:r>
              <a:rPr lang="da-DK" dirty="0"/>
              <a:t>(2006) </a:t>
            </a:r>
            <a:endParaRPr lang="da-DK" dirty="0" smtClean="0"/>
          </a:p>
          <a:p>
            <a:endParaRPr lang="da-DK" dirty="0"/>
          </a:p>
          <a:p>
            <a:r>
              <a:rPr lang="da-DK" dirty="0"/>
              <a:t>D.J.C. </a:t>
            </a:r>
            <a:r>
              <a:rPr lang="da-DK" dirty="0" err="1"/>
              <a:t>MacKay</a:t>
            </a:r>
            <a:r>
              <a:rPr lang="da-DK" dirty="0"/>
              <a:t>: Information </a:t>
            </a:r>
            <a:r>
              <a:rPr lang="da-DK" dirty="0" err="1"/>
              <a:t>Theory</a:t>
            </a:r>
            <a:r>
              <a:rPr lang="da-DK" dirty="0"/>
              <a:t>, </a:t>
            </a:r>
            <a:r>
              <a:rPr lang="da-DK" dirty="0" err="1"/>
              <a:t>Inference</a:t>
            </a:r>
            <a:r>
              <a:rPr lang="da-DK" dirty="0"/>
              <a:t> and Learning </a:t>
            </a:r>
            <a:r>
              <a:rPr lang="da-DK" dirty="0" err="1" smtClean="0"/>
              <a:t>Algorithms</a:t>
            </a:r>
            <a:r>
              <a:rPr lang="da-DK" dirty="0" smtClean="0"/>
              <a:t>, Cambridge </a:t>
            </a:r>
            <a:r>
              <a:rPr lang="da-DK" dirty="0" err="1"/>
              <a:t>University</a:t>
            </a:r>
            <a:r>
              <a:rPr lang="da-DK" dirty="0"/>
              <a:t> Press</a:t>
            </a:r>
            <a:endParaRPr lang="en-US" dirty="0"/>
          </a:p>
        </p:txBody>
      </p:sp>
      <p:sp>
        <p:nvSpPr>
          <p:cNvPr id="6"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a:t>Suggested reading</a:t>
            </a:r>
          </a:p>
        </p:txBody>
      </p:sp>
    </p:spTree>
    <p:extLst>
      <p:ext uri="{BB962C8B-B14F-4D97-AF65-F5344CB8AC3E}">
        <p14:creationId xmlns:p14="http://schemas.microsoft.com/office/powerpoint/2010/main" val="6938726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788" y="884125"/>
            <a:ext cx="8420100" cy="2669157"/>
          </a:xfrm>
        </p:spPr>
        <p:txBody>
          <a:bodyPr>
            <a:noAutofit/>
          </a:bodyPr>
          <a:lstStyle/>
          <a:p>
            <a:pPr lvl="0" algn="l"/>
            <a:r>
              <a:rPr lang="en-GB" sz="2000" dirty="0" smtClean="0"/>
              <a:t>Use </a:t>
            </a:r>
            <a:r>
              <a:rPr lang="en-GB" sz="2000" dirty="0"/>
              <a:t>the rand function to generate a 1xn dimensional matrix of samples.</a:t>
            </a:r>
            <a:br>
              <a:rPr lang="en-GB" sz="2000" dirty="0"/>
            </a:br>
            <a:r>
              <a:rPr lang="en-GB" sz="2000" dirty="0"/>
              <a:t>Select a suitable number of samples</a:t>
            </a:r>
            <a:br>
              <a:rPr lang="en-GB" sz="2000" dirty="0"/>
            </a:br>
            <a:r>
              <a:rPr lang="en-GB" sz="2000" dirty="0"/>
              <a:t>Display the size of the array</a:t>
            </a:r>
            <a:br>
              <a:rPr lang="en-GB" sz="2000" dirty="0"/>
            </a:br>
            <a:r>
              <a:rPr lang="en-GB" sz="2000" dirty="0"/>
              <a:t>Plot the data against sample number using the plot command.</a:t>
            </a:r>
            <a:br>
              <a:rPr lang="en-GB" sz="2000" dirty="0"/>
            </a:br>
            <a:r>
              <a:rPr lang="en-GB" sz="2000" dirty="0"/>
              <a:t>Use the </a:t>
            </a:r>
            <a:r>
              <a:rPr lang="en-GB" sz="2000" dirty="0" err="1">
                <a:solidFill>
                  <a:srgbClr val="3333FF"/>
                </a:solidFill>
              </a:rPr>
              <a:t>hist</a:t>
            </a:r>
            <a:r>
              <a:rPr lang="en-GB" sz="2000" dirty="0">
                <a:solidFill>
                  <a:srgbClr val="3333FF"/>
                </a:solidFill>
              </a:rPr>
              <a:t> </a:t>
            </a:r>
            <a:r>
              <a:rPr lang="en-GB" sz="2000" dirty="0"/>
              <a:t>command and plot a histogram of the distribution</a:t>
            </a:r>
            <a:br>
              <a:rPr lang="en-GB" sz="2000" dirty="0"/>
            </a:br>
            <a:r>
              <a:rPr lang="en-GB" sz="2000" dirty="0"/>
              <a:t>Make sure your results are similar to those shown below:</a:t>
            </a:r>
            <a:br>
              <a:rPr lang="en-GB" sz="2000" dirty="0"/>
            </a:br>
            <a:r>
              <a:rPr lang="en-GB" sz="2000" dirty="0"/>
              <a:t>What can you say about the results?</a:t>
            </a:r>
            <a:r>
              <a:rPr lang="en-US" sz="2000" dirty="0"/>
              <a:t/>
            </a:r>
            <a:br>
              <a:rPr lang="en-US" sz="2000" dirty="0"/>
            </a:br>
            <a:r>
              <a:rPr lang="en-GB" sz="2000" dirty="0"/>
              <a:t>How many samples and bin should do you need to get sensible results.</a:t>
            </a:r>
            <a:r>
              <a:rPr lang="en-US" sz="2000" dirty="0"/>
              <a:t/>
            </a:r>
            <a:br>
              <a:rPr lang="en-US" sz="2000" dirty="0"/>
            </a:br>
            <a:endParaRPr lang="en-US" sz="2000" dirty="0"/>
          </a:p>
        </p:txBody>
      </p:sp>
      <p:sp>
        <p:nvSpPr>
          <p:cNvPr id="5" name="Slide Number Placeholder 4"/>
          <p:cNvSpPr>
            <a:spLocks noGrp="1"/>
          </p:cNvSpPr>
          <p:nvPr>
            <p:ph type="sldNum" sz="quarter" idx="12"/>
          </p:nvPr>
        </p:nvSpPr>
        <p:spPr/>
        <p:txBody>
          <a:bodyPr/>
          <a:lstStyle/>
          <a:p>
            <a:fld id="{DB9D71BA-C0A1-4A3D-9374-6B78C99BFBAA}" type="slidenum">
              <a:rPr lang="en-US" smtClean="0"/>
              <a:pPr/>
              <a:t>4</a:t>
            </a:fld>
            <a:endParaRPr lang="en-US"/>
          </a:p>
        </p:txBody>
      </p:sp>
      <p:pic>
        <p:nvPicPr>
          <p:cNvPr id="8" name="Picture 7" descr="HD:Users:ihoward:Desktop:Screen Shot 2015-09-22 at 3.58.39 PM.png"/>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657600"/>
            <a:ext cx="3352800" cy="3200400"/>
          </a:xfrm>
          <a:prstGeom prst="rect">
            <a:avLst/>
          </a:prstGeom>
          <a:noFill/>
          <a:ln>
            <a:noFill/>
          </a:ln>
        </p:spPr>
      </p:pic>
      <p:sp>
        <p:nvSpPr>
          <p:cNvPr id="6"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200" dirty="0">
                <a:solidFill>
                  <a:srgbClr val="3333FF"/>
                </a:solidFill>
              </a:rPr>
              <a:t>Generate a uniform probability distribution</a:t>
            </a:r>
            <a:endParaRPr lang="en-US" sz="3200" dirty="0"/>
          </a:p>
        </p:txBody>
      </p:sp>
    </p:spTree>
    <p:extLst>
      <p:ext uri="{BB962C8B-B14F-4D97-AF65-F5344CB8AC3E}">
        <p14:creationId xmlns:p14="http://schemas.microsoft.com/office/powerpoint/2010/main" val="3087972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468" y="916275"/>
            <a:ext cx="8420100" cy="2511583"/>
          </a:xfrm>
        </p:spPr>
        <p:txBody>
          <a:bodyPr>
            <a:noAutofit/>
          </a:bodyPr>
          <a:lstStyle/>
          <a:p>
            <a:pPr lvl="0" algn="l"/>
            <a:r>
              <a:rPr lang="en-GB" sz="2000" dirty="0"/>
              <a:t>Use the </a:t>
            </a:r>
            <a:r>
              <a:rPr lang="en-GB" sz="2000" dirty="0">
                <a:solidFill>
                  <a:srgbClr val="3333FF"/>
                </a:solidFill>
              </a:rPr>
              <a:t>rand</a:t>
            </a:r>
            <a:r>
              <a:rPr lang="en-GB" sz="2000" dirty="0"/>
              <a:t> function to generate an </a:t>
            </a:r>
            <a:r>
              <a:rPr lang="en-GB" sz="2000" dirty="0" err="1"/>
              <a:t>nxn</a:t>
            </a:r>
            <a:r>
              <a:rPr lang="en-GB" sz="2000" dirty="0"/>
              <a:t> dimensional matrix of samples.</a:t>
            </a:r>
            <a:r>
              <a:rPr lang="en-US" sz="2000" dirty="0"/>
              <a:t/>
            </a:r>
            <a:br>
              <a:rPr lang="en-US" sz="2000" dirty="0"/>
            </a:br>
            <a:r>
              <a:rPr lang="en-GB" sz="2000" dirty="0"/>
              <a:t>Select a suitable number of samples</a:t>
            </a:r>
            <a:r>
              <a:rPr lang="en-US" sz="2000" dirty="0"/>
              <a:t/>
            </a:r>
            <a:br>
              <a:rPr lang="en-US" sz="2000" dirty="0"/>
            </a:br>
            <a:r>
              <a:rPr lang="en-GB" sz="2000" dirty="0"/>
              <a:t>Display the size of the array.</a:t>
            </a:r>
            <a:r>
              <a:rPr lang="en-US" sz="2000" dirty="0"/>
              <a:t/>
            </a:r>
            <a:br>
              <a:rPr lang="en-US" sz="2000" dirty="0"/>
            </a:br>
            <a:r>
              <a:rPr lang="en-GB" sz="2000" dirty="0"/>
              <a:t>Plot the data dimension against sample number.</a:t>
            </a:r>
            <a:r>
              <a:rPr lang="en-US" sz="2000" dirty="0"/>
              <a:t/>
            </a:r>
            <a:br>
              <a:rPr lang="en-US" sz="2000" dirty="0"/>
            </a:br>
            <a:r>
              <a:rPr lang="en-GB" sz="2000" dirty="0"/>
              <a:t>Average across the 2</a:t>
            </a:r>
            <a:r>
              <a:rPr lang="en-GB" sz="2000" baseline="30000" dirty="0"/>
              <a:t>nd</a:t>
            </a:r>
            <a:r>
              <a:rPr lang="en-GB" sz="2000" dirty="0"/>
              <a:t> dimension using the </a:t>
            </a:r>
            <a:r>
              <a:rPr lang="en-GB" sz="2000" dirty="0" err="1"/>
              <a:t>Matlab</a:t>
            </a:r>
            <a:r>
              <a:rPr lang="en-GB" sz="2000" dirty="0"/>
              <a:t> mean function</a:t>
            </a:r>
            <a:r>
              <a:rPr lang="en-US" sz="2000" dirty="0"/>
              <a:t/>
            </a:r>
            <a:br>
              <a:rPr lang="en-US" sz="2000" dirty="0"/>
            </a:br>
            <a:r>
              <a:rPr lang="en-GB" sz="2000" dirty="0"/>
              <a:t>Use the </a:t>
            </a:r>
            <a:r>
              <a:rPr lang="en-GB" sz="2000" dirty="0" err="1">
                <a:solidFill>
                  <a:srgbClr val="3333FF"/>
                </a:solidFill>
              </a:rPr>
              <a:t>hist</a:t>
            </a:r>
            <a:r>
              <a:rPr lang="en-GB" sz="2000" dirty="0"/>
              <a:t> command and plot a the </a:t>
            </a:r>
            <a:r>
              <a:rPr lang="en-GB" sz="2000" dirty="0" smtClean="0"/>
              <a:t>distribution</a:t>
            </a:r>
            <a:br>
              <a:rPr lang="en-GB" sz="2000" dirty="0" smtClean="0"/>
            </a:br>
            <a:r>
              <a:rPr lang="en-GB" sz="2000" dirty="0" smtClean="0"/>
              <a:t>What </a:t>
            </a:r>
            <a:r>
              <a:rPr lang="en-GB" sz="2000" dirty="0"/>
              <a:t>can you say about this distribution?</a:t>
            </a:r>
            <a:r>
              <a:rPr lang="en-US" sz="2000" dirty="0"/>
              <a:t/>
            </a:r>
            <a:br>
              <a:rPr lang="en-US" sz="2000" dirty="0"/>
            </a:br>
            <a:r>
              <a:rPr lang="en-GB" sz="2000" dirty="0"/>
              <a:t>How many samples and bin do you need to get “sensible” results</a:t>
            </a:r>
            <a:r>
              <a:rPr lang="en-US" sz="2000" dirty="0"/>
              <a:t/>
            </a:r>
            <a:br>
              <a:rPr lang="en-US" sz="2000" dirty="0"/>
            </a:br>
            <a:endParaRPr lang="en-US" sz="2000" dirty="0"/>
          </a:p>
        </p:txBody>
      </p:sp>
      <p:sp>
        <p:nvSpPr>
          <p:cNvPr id="5" name="Slide Number Placeholder 4"/>
          <p:cNvSpPr>
            <a:spLocks noGrp="1"/>
          </p:cNvSpPr>
          <p:nvPr>
            <p:ph type="sldNum" sz="quarter" idx="12"/>
          </p:nvPr>
        </p:nvSpPr>
        <p:spPr/>
        <p:txBody>
          <a:bodyPr/>
          <a:lstStyle/>
          <a:p>
            <a:fld id="{DB9D71BA-C0A1-4A3D-9374-6B78C99BFBAA}" type="slidenum">
              <a:rPr lang="en-US" smtClean="0"/>
              <a:pPr/>
              <a:t>5</a:t>
            </a:fld>
            <a:endParaRPr lang="en-US"/>
          </a:p>
        </p:txBody>
      </p:sp>
      <p:pic>
        <p:nvPicPr>
          <p:cNvPr id="6" name="Picture 5" descr="HD:Users:ihoward:Desktop:Screen Shot 2015-09-22 at 4.43.37 PM.png"/>
          <p:cNvPicPr/>
          <p:nvPr/>
        </p:nvPicPr>
        <p:blipFill>
          <a:blip r:embed="rId2">
            <a:extLst>
              <a:ext uri="{28A0092B-C50C-407E-A947-70E740481C1C}">
                <a14:useLocalDpi xmlns:a14="http://schemas.microsoft.com/office/drawing/2010/main" val="0"/>
              </a:ext>
            </a:extLst>
          </a:blip>
          <a:srcRect/>
          <a:stretch>
            <a:fillRect/>
          </a:stretch>
        </p:blipFill>
        <p:spPr bwMode="auto">
          <a:xfrm>
            <a:off x="6068258" y="3657600"/>
            <a:ext cx="3837742" cy="3200400"/>
          </a:xfrm>
          <a:prstGeom prst="rect">
            <a:avLst/>
          </a:prstGeom>
          <a:noFill/>
          <a:ln>
            <a:noFill/>
          </a:ln>
        </p:spPr>
      </p:pic>
      <p:sp>
        <p:nvSpPr>
          <p:cNvPr id="8"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200" dirty="0">
                <a:solidFill>
                  <a:srgbClr val="3333FF"/>
                </a:solidFill>
              </a:rPr>
              <a:t>The central limit theorem</a:t>
            </a:r>
          </a:p>
        </p:txBody>
      </p:sp>
    </p:spTree>
    <p:extLst>
      <p:ext uri="{BB962C8B-B14F-4D97-AF65-F5344CB8AC3E}">
        <p14:creationId xmlns:p14="http://schemas.microsoft.com/office/powerpoint/2010/main" val="1194343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900" y="1175993"/>
            <a:ext cx="8420100" cy="1844187"/>
          </a:xfrm>
        </p:spPr>
        <p:txBody>
          <a:bodyPr>
            <a:noAutofit/>
          </a:bodyPr>
          <a:lstStyle/>
          <a:p>
            <a:pPr algn="l"/>
            <a:r>
              <a:rPr lang="en-GB" sz="2000" dirty="0"/>
              <a:t>Use the </a:t>
            </a:r>
            <a:r>
              <a:rPr lang="en-GB" sz="2000" dirty="0" err="1">
                <a:solidFill>
                  <a:srgbClr val="3333FF"/>
                </a:solidFill>
              </a:rPr>
              <a:t>randn</a:t>
            </a:r>
            <a:r>
              <a:rPr lang="en-GB" sz="2000" dirty="0"/>
              <a:t> function to generate a 1xn dimensional matrix of samples.</a:t>
            </a:r>
            <a:br>
              <a:rPr lang="en-GB" sz="2000" dirty="0"/>
            </a:br>
            <a:r>
              <a:rPr lang="en-GB" sz="2000" dirty="0"/>
              <a:t>Select a suitable number of samples</a:t>
            </a:r>
            <a:br>
              <a:rPr lang="en-GB" sz="2000" dirty="0"/>
            </a:br>
            <a:r>
              <a:rPr lang="en-GB" sz="2000" dirty="0"/>
              <a:t>Display the size of the array.</a:t>
            </a:r>
            <a:br>
              <a:rPr lang="en-GB" sz="2000" dirty="0"/>
            </a:br>
            <a:r>
              <a:rPr lang="en-GB" sz="2000" dirty="0"/>
              <a:t>Plot the data dimension against sample number.</a:t>
            </a:r>
            <a:br>
              <a:rPr lang="en-GB" sz="2000" dirty="0"/>
            </a:br>
            <a:r>
              <a:rPr lang="en-GB" sz="2000" dirty="0"/>
              <a:t>Use the </a:t>
            </a:r>
            <a:r>
              <a:rPr lang="en-GB" sz="2000" dirty="0" err="1">
                <a:solidFill>
                  <a:srgbClr val="3333FF"/>
                </a:solidFill>
              </a:rPr>
              <a:t>hist</a:t>
            </a:r>
            <a:r>
              <a:rPr lang="en-GB" sz="2000" dirty="0" smtClean="0"/>
              <a:t> </a:t>
            </a:r>
            <a:r>
              <a:rPr lang="en-GB" sz="2000" dirty="0"/>
              <a:t>command and plot a the distribution</a:t>
            </a:r>
          </a:p>
        </p:txBody>
      </p:sp>
      <p:sp>
        <p:nvSpPr>
          <p:cNvPr id="5" name="Slide Number Placeholder 4"/>
          <p:cNvSpPr>
            <a:spLocks noGrp="1"/>
          </p:cNvSpPr>
          <p:nvPr>
            <p:ph type="sldNum" sz="quarter" idx="12"/>
          </p:nvPr>
        </p:nvSpPr>
        <p:spPr/>
        <p:txBody>
          <a:bodyPr/>
          <a:lstStyle/>
          <a:p>
            <a:fld id="{DB9D71BA-C0A1-4A3D-9374-6B78C99BFBAA}" type="slidenum">
              <a:rPr lang="en-US" smtClean="0"/>
              <a:pPr/>
              <a:t>6</a:t>
            </a:fld>
            <a:endParaRPr lang="en-US"/>
          </a:p>
        </p:txBody>
      </p:sp>
      <p:pic>
        <p:nvPicPr>
          <p:cNvPr id="6" name="Picture 5" descr="HD:Users:ihoward:Desktop:Screen Shot 2015-09-22 at 4.40.20 PM.png"/>
          <p:cNvPicPr/>
          <p:nvPr/>
        </p:nvPicPr>
        <p:blipFill>
          <a:blip r:embed="rId2">
            <a:extLst>
              <a:ext uri="{28A0092B-C50C-407E-A947-70E740481C1C}">
                <a14:useLocalDpi xmlns:a14="http://schemas.microsoft.com/office/drawing/2010/main" val="0"/>
              </a:ext>
            </a:extLst>
          </a:blip>
          <a:srcRect/>
          <a:stretch>
            <a:fillRect/>
          </a:stretch>
        </p:blipFill>
        <p:spPr bwMode="auto">
          <a:xfrm>
            <a:off x="5737225" y="3673280"/>
            <a:ext cx="4168775" cy="3200400"/>
          </a:xfrm>
          <a:prstGeom prst="rect">
            <a:avLst/>
          </a:prstGeom>
          <a:noFill/>
          <a:ln>
            <a:noFill/>
          </a:ln>
        </p:spPr>
      </p:pic>
      <p:sp>
        <p:nvSpPr>
          <p:cNvPr id="8"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200" dirty="0">
                <a:solidFill>
                  <a:srgbClr val="3333FF"/>
                </a:solidFill>
              </a:rPr>
              <a:t>Generate a normal probability distribution</a:t>
            </a:r>
          </a:p>
        </p:txBody>
      </p:sp>
    </p:spTree>
    <p:extLst>
      <p:ext uri="{BB962C8B-B14F-4D97-AF65-F5344CB8AC3E}">
        <p14:creationId xmlns:p14="http://schemas.microsoft.com/office/powerpoint/2010/main" val="37997470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285" y="1116010"/>
            <a:ext cx="9141587" cy="2155049"/>
          </a:xfrm>
        </p:spPr>
        <p:txBody>
          <a:bodyPr>
            <a:noAutofit/>
          </a:bodyPr>
          <a:lstStyle/>
          <a:p>
            <a:pPr algn="l"/>
            <a:r>
              <a:rPr lang="en-GB" sz="2000" dirty="0"/>
              <a:t>Use the </a:t>
            </a:r>
            <a:r>
              <a:rPr lang="en-GB" sz="2000" dirty="0" err="1">
                <a:solidFill>
                  <a:srgbClr val="3333FF"/>
                </a:solidFill>
              </a:rPr>
              <a:t>randn</a:t>
            </a:r>
            <a:r>
              <a:rPr lang="en-GB" sz="2000" dirty="0"/>
              <a:t> function to generate a 1xn dimensional matrix of samples.</a:t>
            </a:r>
            <a:br>
              <a:rPr lang="en-GB" sz="2000" dirty="0"/>
            </a:br>
            <a:r>
              <a:rPr lang="en-GB" sz="2000" dirty="0"/>
              <a:t>Select a suitable number of samples</a:t>
            </a:r>
            <a:br>
              <a:rPr lang="en-GB" sz="2000" dirty="0"/>
            </a:br>
            <a:r>
              <a:rPr lang="en-GB" sz="2000" dirty="0"/>
              <a:t>Display the size of the array.</a:t>
            </a:r>
            <a:br>
              <a:rPr lang="en-GB" sz="2000" dirty="0"/>
            </a:br>
            <a:r>
              <a:rPr lang="en-GB" sz="2000" dirty="0"/>
              <a:t>Estimate the mean and variance of the data</a:t>
            </a:r>
            <a:br>
              <a:rPr lang="en-GB" sz="2000" dirty="0"/>
            </a:br>
            <a:r>
              <a:rPr lang="en-GB" sz="2000" dirty="0"/>
              <a:t>Plot the estimated Gaussian distribution onto a histogram</a:t>
            </a:r>
            <a:br>
              <a:rPr lang="en-GB" sz="2000" dirty="0"/>
            </a:br>
            <a:r>
              <a:rPr lang="en-GB" sz="2000" dirty="0"/>
              <a:t>Note you will need to scale the data appropriately and use the same sampling points</a:t>
            </a:r>
          </a:p>
        </p:txBody>
      </p:sp>
      <p:sp>
        <p:nvSpPr>
          <p:cNvPr id="5" name="Slide Number Placeholder 4"/>
          <p:cNvSpPr>
            <a:spLocks noGrp="1"/>
          </p:cNvSpPr>
          <p:nvPr>
            <p:ph type="sldNum" sz="quarter" idx="12"/>
          </p:nvPr>
        </p:nvSpPr>
        <p:spPr/>
        <p:txBody>
          <a:bodyPr/>
          <a:lstStyle/>
          <a:p>
            <a:fld id="{DB9D71BA-C0A1-4A3D-9374-6B78C99BFBAA}" type="slidenum">
              <a:rPr lang="en-US" smtClean="0"/>
              <a:pPr/>
              <a:t>7</a:t>
            </a:fld>
            <a:endParaRPr lang="en-US"/>
          </a:p>
        </p:txBody>
      </p:sp>
      <p:pic>
        <p:nvPicPr>
          <p:cNvPr id="6" name="Picture 5" descr="HD:Users:ihoward:Desktop:Screen Shot 2015-09-22 at 4.37.27 PM.png"/>
          <p:cNvPicPr/>
          <p:nvPr/>
        </p:nvPicPr>
        <p:blipFill>
          <a:blip r:embed="rId2">
            <a:extLst>
              <a:ext uri="{28A0092B-C50C-407E-A947-70E740481C1C}">
                <a14:useLocalDpi xmlns:a14="http://schemas.microsoft.com/office/drawing/2010/main" val="0"/>
              </a:ext>
            </a:extLst>
          </a:blip>
          <a:srcRect/>
          <a:stretch>
            <a:fillRect/>
          </a:stretch>
        </p:blipFill>
        <p:spPr bwMode="auto">
          <a:xfrm>
            <a:off x="5758180" y="3657600"/>
            <a:ext cx="4147820" cy="3200400"/>
          </a:xfrm>
          <a:prstGeom prst="rect">
            <a:avLst/>
          </a:prstGeom>
          <a:noFill/>
          <a:ln>
            <a:noFill/>
          </a:ln>
        </p:spPr>
      </p:pic>
      <p:sp>
        <p:nvSpPr>
          <p:cNvPr id="8"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200" dirty="0">
                <a:solidFill>
                  <a:srgbClr val="3333FF"/>
                </a:solidFill>
              </a:rPr>
              <a:t>Estimate normal distribution parameters</a:t>
            </a:r>
          </a:p>
        </p:txBody>
      </p:sp>
    </p:spTree>
    <p:extLst>
      <p:ext uri="{BB962C8B-B14F-4D97-AF65-F5344CB8AC3E}">
        <p14:creationId xmlns:p14="http://schemas.microsoft.com/office/powerpoint/2010/main" val="12102733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468" y="1116010"/>
            <a:ext cx="8420100" cy="2155049"/>
          </a:xfrm>
        </p:spPr>
        <p:txBody>
          <a:bodyPr>
            <a:noAutofit/>
          </a:bodyPr>
          <a:lstStyle/>
          <a:p>
            <a:pPr algn="l"/>
            <a:r>
              <a:rPr lang="en-GB" sz="2000" dirty="0"/>
              <a:t>Use the </a:t>
            </a:r>
            <a:r>
              <a:rPr lang="en-GB" sz="2000" dirty="0" err="1">
                <a:solidFill>
                  <a:srgbClr val="3333FF"/>
                </a:solidFill>
              </a:rPr>
              <a:t>randn</a:t>
            </a:r>
            <a:r>
              <a:rPr lang="en-GB" sz="2000" dirty="0"/>
              <a:t> function to generate a 2xn dimensional matrix of normally distributed samples with a standard deviation of 1 and mean of zero</a:t>
            </a:r>
            <a:br>
              <a:rPr lang="en-GB" sz="2000" dirty="0"/>
            </a:br>
            <a:r>
              <a:rPr lang="en-GB" sz="2000" dirty="0"/>
              <a:t>Select a suitable number of samples</a:t>
            </a:r>
            <a:br>
              <a:rPr lang="en-GB" sz="2000" dirty="0"/>
            </a:br>
            <a:r>
              <a:rPr lang="en-GB" sz="2000" dirty="0"/>
              <a:t>Display the size of the array.</a:t>
            </a:r>
            <a:br>
              <a:rPr lang="en-GB" sz="2000" dirty="0"/>
            </a:br>
            <a:r>
              <a:rPr lang="en-GB" sz="2000" dirty="0"/>
              <a:t>Plot the data dimension against each other to get a 2D scatter plot.</a:t>
            </a:r>
            <a:br>
              <a:rPr lang="en-GB" sz="2000" dirty="0"/>
            </a:br>
            <a:r>
              <a:rPr lang="en-GB" sz="2000" dirty="0"/>
              <a:t>What can you say about this distribution?</a:t>
            </a:r>
          </a:p>
        </p:txBody>
      </p:sp>
      <p:sp>
        <p:nvSpPr>
          <p:cNvPr id="5" name="Slide Number Placeholder 4"/>
          <p:cNvSpPr>
            <a:spLocks noGrp="1"/>
          </p:cNvSpPr>
          <p:nvPr>
            <p:ph type="sldNum" sz="quarter" idx="12"/>
          </p:nvPr>
        </p:nvSpPr>
        <p:spPr/>
        <p:txBody>
          <a:bodyPr/>
          <a:lstStyle/>
          <a:p>
            <a:fld id="{DB9D71BA-C0A1-4A3D-9374-6B78C99BFBAA}" type="slidenum">
              <a:rPr lang="en-US" smtClean="0"/>
              <a:pPr/>
              <a:t>8</a:t>
            </a:fld>
            <a:endParaRPr lang="en-US"/>
          </a:p>
        </p:txBody>
      </p:sp>
      <p:pic>
        <p:nvPicPr>
          <p:cNvPr id="8" name="Picture 7" descr="HD:Users:ihoward:Desktop:Screen Shot 2015-09-22 at 5.10.05 PM.png"/>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454400"/>
            <a:ext cx="3276600" cy="3403600"/>
          </a:xfrm>
          <a:prstGeom prst="rect">
            <a:avLst/>
          </a:prstGeom>
          <a:noFill/>
          <a:ln>
            <a:noFill/>
          </a:ln>
        </p:spPr>
      </p:pic>
      <p:sp>
        <p:nvSpPr>
          <p:cNvPr id="6" name="Title 1"/>
          <p:cNvSpPr txBox="1">
            <a:spLocks/>
          </p:cNvSpPr>
          <p:nvPr/>
        </p:nvSpPr>
        <p:spPr>
          <a:xfrm>
            <a:off x="495300" y="6882"/>
            <a:ext cx="8915400" cy="6027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200" dirty="0">
                <a:solidFill>
                  <a:srgbClr val="3333FF"/>
                </a:solidFill>
              </a:rPr>
              <a:t>Generate a default 2D distribution</a:t>
            </a:r>
          </a:p>
        </p:txBody>
      </p:sp>
    </p:spTree>
    <p:extLst>
      <p:ext uri="{BB962C8B-B14F-4D97-AF65-F5344CB8AC3E}">
        <p14:creationId xmlns:p14="http://schemas.microsoft.com/office/powerpoint/2010/main" val="1296228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ctrTitle"/>
          </p:nvPr>
        </p:nvSpPr>
        <p:spPr>
          <a:xfrm>
            <a:off x="973666" y="1634067"/>
            <a:ext cx="7842250" cy="3175000"/>
          </a:xfrm>
        </p:spPr>
        <p:txBody>
          <a:bodyPr>
            <a:normAutofit/>
          </a:bodyPr>
          <a:lstStyle/>
          <a:p>
            <a:r>
              <a:rPr lang="en-GB" sz="3600" b="1" dirty="0" smtClean="0" smtId="1">
                <a:solidFill>
                  <a:srgbClr val="FF3300"/>
                </a:solidFill>
              </a:rPr>
              <a:t>AINT351</a:t>
            </a:r>
            <a:r>
              <a:rPr lang="en-GB" sz="3600" b="1" dirty="0" smtClean="0">
                <a:solidFill>
                  <a:srgbClr val="FF3300"/>
                </a:solidFill>
              </a:rPr>
              <a:t>: Machine Learning</a:t>
            </a:r>
            <a:r>
              <a:rPr lang="en-GB" sz="3600" b="1" dirty="0">
                <a:solidFill>
                  <a:srgbClr val="FF3300"/>
                </a:solidFill>
              </a:rPr>
              <a:t/>
            </a:r>
            <a:br>
              <a:rPr lang="en-GB" sz="3600" b="1" dirty="0">
                <a:solidFill>
                  <a:srgbClr val="FF3300"/>
                </a:solidFill>
              </a:rPr>
            </a:br>
            <a:r>
              <a:rPr lang="en-GB" sz="3600" i="1" dirty="0">
                <a:solidFill>
                  <a:srgbClr val="FF3300"/>
                </a:solidFill>
              </a:rPr>
              <a:t/>
            </a:r>
            <a:br>
              <a:rPr lang="en-GB" sz="3600" i="1" dirty="0">
                <a:solidFill>
                  <a:srgbClr val="FF3300"/>
                </a:solidFill>
              </a:rPr>
            </a:br>
            <a:r>
              <a:rPr lang="en-GB" sz="3600" dirty="0" smtClean="0"/>
              <a:t>Lecture 3</a:t>
            </a:r>
            <a:br>
              <a:rPr lang="en-GB" sz="3600" dirty="0" smtClean="0"/>
            </a:br>
            <a:r>
              <a:rPr lang="en-GB" sz="3600" dirty="0"/>
              <a:t/>
            </a:r>
            <a:br>
              <a:rPr lang="en-GB" sz="3600" dirty="0"/>
            </a:br>
            <a:r>
              <a:rPr lang="en-GB" sz="3600" dirty="0" smtClean="0"/>
              <a:t>1D linear regression continued</a:t>
            </a:r>
            <a:endParaRPr lang="en-GB" sz="3600" dirty="0"/>
          </a:p>
        </p:txBody>
      </p:sp>
      <p:sp>
        <p:nvSpPr>
          <p:cNvPr id="5" name="Rectangle 13"/>
          <p:cNvSpPr>
            <a:spLocks noGrp="1" noChangeArrowheads="1"/>
          </p:cNvSpPr>
          <p:nvPr>
            <p:ph type="sldNum"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10693621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085F57E51F664C83B87C8E4A222F4E" ma:contentTypeVersion="0" ma:contentTypeDescription="Create a new document." ma:contentTypeScope="" ma:versionID="ebc8dd306f6a142732d6c39145b8c6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B25E5A-619E-4CF7-B380-B907C71CC6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0636A5B-9F36-41DC-9C2D-B6E50D1148BB}">
  <ds:schemaRefs>
    <ds:schemaRef ds:uri="http://schemas.microsoft.com/sharepoint/v3/contenttype/forms"/>
  </ds:schemaRefs>
</ds:datastoreItem>
</file>

<file path=customXml/itemProps3.xml><?xml version="1.0" encoding="utf-8"?>
<ds:datastoreItem xmlns:ds="http://schemas.openxmlformats.org/officeDocument/2006/customXml" ds:itemID="{B96653E9-E080-481B-88BF-A67B5AD7262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11279</TotalTime>
  <Words>706</Words>
  <Application>Microsoft Macintosh PowerPoint</Application>
  <PresentationFormat>A4 Paper (210x297 mm)</PresentationFormat>
  <Paragraphs>138</Paragraphs>
  <Slides>35</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AINT351: Machine Learning  Lecture 3  P1.1 laboratory assignment</vt:lpstr>
      <vt:lpstr>PowerPoint Presentation</vt:lpstr>
      <vt:lpstr>PowerPoint Presentation</vt:lpstr>
      <vt:lpstr>Use the rand function to generate a 1xn dimensional matrix of samples. Select a suitable number of samples Display the size of the array Plot the data against sample number using the plot command. Use the hist command and plot a histogram of the distribution Make sure your results are similar to those shown below: What can you say about the results? How many samples and bin should do you need to get sensible results. </vt:lpstr>
      <vt:lpstr>Use the rand function to generate an nxn dimensional matrix of samples. Select a suitable number of samples Display the size of the array. Plot the data dimension against sample number. Average across the 2nd dimension using the Matlab mean function Use the hist command and plot a the distribution What can you say about this distribution? How many samples and bin do you need to get “sensible” results </vt:lpstr>
      <vt:lpstr>Use the randn function to generate a 1xn dimensional matrix of samples. Select a suitable number of samples Display the size of the array. Plot the data dimension against sample number. Use the hist command and plot a the distribution</vt:lpstr>
      <vt:lpstr>Use the randn function to generate a 1xn dimensional matrix of samples. Select a suitable number of samples Display the size of the array. Estimate the mean and variance of the data Plot the estimated Gaussian distribution onto a histogram Note you will need to scale the data appropriately and use the same sampling points</vt:lpstr>
      <vt:lpstr>Use the randn function to generate a 2xn dimensional matrix of normally distributed samples with a standard deviation of 1 and mean of zero Select a suitable number of samples Display the size of the array. Plot the data dimension against each other to get a 2D scatter plot. What can you say about this distribution?</vt:lpstr>
      <vt:lpstr>AINT351: Machine Learning  Lecture 3  1D linear regression continued</vt:lpstr>
      <vt:lpstr>PowerPoint Presentation</vt:lpstr>
      <vt:lpstr>PowerPoint Presentation</vt:lpstr>
      <vt:lpstr>PowerPoint Presentation</vt:lpstr>
      <vt:lpstr>PowerPoint Presentation</vt:lpstr>
      <vt:lpstr>PowerPoint Presentation</vt:lpstr>
      <vt:lpstr>PowerPoint Presentation</vt:lpstr>
      <vt:lpstr>AINT351: Machine Learning  Lecture 3  Matlab 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AINT351: Machine Learning  Lecture 3  Multidimensional linear regression</vt:lpstr>
      <vt:lpstr>PowerPoint Presentation</vt:lpstr>
      <vt:lpstr>We define error vector e as the difference between the measured y-values Y  and the predicted-values XW</vt:lpstr>
      <vt:lpstr>PowerPoint Presentation</vt:lpstr>
      <vt:lpstr>PowerPoint Presentation</vt:lpstr>
      <vt:lpstr>PowerPoint Presentation</vt:lpstr>
      <vt:lpstr>PowerPoint Presentation</vt:lpstr>
      <vt:lpstr>PowerPoint Presentation</vt:lpstr>
    </vt:vector>
  </TitlesOfParts>
  <Company>School of Computing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SOFT211:  Server-Side Programming and Development    Lecture 1 </dc:title>
  <dc:creator>Martin Beck</dc:creator>
  <cp:lastModifiedBy>Ian Howard</cp:lastModifiedBy>
  <cp:revision>1390</cp:revision>
  <cp:lastPrinted>2006-09-20T21:05:30Z</cp:lastPrinted>
  <dcterms:created xsi:type="dcterms:W3CDTF">2013-09-22T15:12:23Z</dcterms:created>
  <dcterms:modified xsi:type="dcterms:W3CDTF">2016-10-09T21:47:11Z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0x010100EF085F57E51F664C83B87C8E4A222F4E</vt:lpwstr>
  </property>
</Properties>
</file>