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4" r:id="rId4"/>
  </p:sldMasterIdLst>
  <p:notesMasterIdLst>
    <p:notesMasterId r:id="rId36"/>
  </p:notesMasterIdLst>
  <p:handoutMasterIdLst>
    <p:handoutMasterId r:id="rId37"/>
  </p:handoutMasterIdLst>
  <p:sldIdLst>
    <p:sldId id="830" r:id="rId5"/>
    <p:sldId id="831" r:id="rId6"/>
    <p:sldId id="832" r:id="rId7"/>
    <p:sldId id="833" r:id="rId8"/>
    <p:sldId id="848" r:id="rId9"/>
    <p:sldId id="846" r:id="rId10"/>
    <p:sldId id="847" r:id="rId11"/>
    <p:sldId id="849" r:id="rId12"/>
    <p:sldId id="834" r:id="rId13"/>
    <p:sldId id="835" r:id="rId14"/>
    <p:sldId id="836" r:id="rId15"/>
    <p:sldId id="837" r:id="rId16"/>
    <p:sldId id="838" r:id="rId17"/>
    <p:sldId id="839" r:id="rId18"/>
    <p:sldId id="842" r:id="rId19"/>
    <p:sldId id="843" r:id="rId20"/>
    <p:sldId id="844" r:id="rId21"/>
    <p:sldId id="845" r:id="rId22"/>
    <p:sldId id="811" r:id="rId23"/>
    <p:sldId id="812" r:id="rId24"/>
    <p:sldId id="813" r:id="rId25"/>
    <p:sldId id="814" r:id="rId26"/>
    <p:sldId id="815" r:id="rId27"/>
    <p:sldId id="816" r:id="rId28"/>
    <p:sldId id="817" r:id="rId29"/>
    <p:sldId id="819" r:id="rId30"/>
    <p:sldId id="820" r:id="rId31"/>
    <p:sldId id="821" r:id="rId32"/>
    <p:sldId id="822" r:id="rId33"/>
    <p:sldId id="823" r:id="rId34"/>
    <p:sldId id="708" r:id="rId35"/>
  </p:sldIdLst>
  <p:sldSz cx="9906000" cy="6858000" type="A4"/>
  <p:notesSz cx="6662738" cy="9906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FF00FF"/>
    <a:srgbClr val="FFCCCC"/>
    <a:srgbClr val="FFCCFF"/>
    <a:srgbClr val="FFFF00"/>
    <a:srgbClr val="3366CC"/>
    <a:srgbClr val="00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89" autoAdjust="0"/>
    <p:restoredTop sz="94609" autoAdjust="0"/>
  </p:normalViewPr>
  <p:slideViewPr>
    <p:cSldViewPr snapToGrid="0">
      <p:cViewPr varScale="1">
        <p:scale>
          <a:sx n="108" d="100"/>
          <a:sy n="108" d="100"/>
        </p:scale>
        <p:origin x="-1032" y="-112"/>
      </p:cViewPr>
      <p:guideLst>
        <p:guide orient="horz" pos="440"/>
        <p:guide pos="3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Relationship Id="rId3" Type="http://schemas.openxmlformats.org/officeDocument/2006/relationships/image" Target="../media/image4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08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553" y="2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1363"/>
            <a:ext cx="5367338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366" y="4704660"/>
            <a:ext cx="4886008" cy="445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10947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553" y="9410947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</a:defRPr>
            </a:lvl1pPr>
          </a:lstStyle>
          <a:p>
            <a:fld id="{3C32521E-4158-4FEB-AB62-14D3121BD3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56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1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8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19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42"/>
            <a:ext cx="84201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1BA-C0A1-4A3D-9374-6B78C99BF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B102-E22C-4DA0-A130-91B64DFDE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55"/>
            <a:ext cx="222885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55"/>
            <a:ext cx="652145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E36-9BE5-4ACB-AA3A-85E62EB96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SOFT221:  Server-Side Programming and Development 2006 - 07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F866-5DA6-446D-817F-2EA09839C1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A44D-B48C-44A9-9C08-7E0732E093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4DD2-093D-4BCC-A9E4-CBDAA79BC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191-3648-4CD3-9109-FFA13344E1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4DB-5C40-4318-9D69-0BFF83BF37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6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A726-27C4-49DC-B409-CAA930FEDF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692C-860E-467F-8A2B-9AADAE3A7E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41D83-DF40-4799-80E2-778CE4AB1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4.e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7.emf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3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3.bin"/><Relationship Id="rId12" Type="http://schemas.openxmlformats.org/officeDocument/2006/relationships/image" Target="../media/image4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9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7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38.emf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3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46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47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48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4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ucinkis-lab.cc.ic.ac.uk/HELM/helm_workbook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4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Data modelling</a:t>
            </a:r>
            <a:endParaRPr lang="en-GB" sz="3600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9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857" y="970096"/>
            <a:ext cx="3806213" cy="30449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39" y="698500"/>
            <a:ext cx="4961001" cy="455629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Assume we have a dataset Y= {y</a:t>
            </a:r>
            <a:r>
              <a:rPr lang="en-US" sz="2400" baseline="-25000" dirty="0" smtClean="0"/>
              <a:t>1, ….</a:t>
            </a:r>
            <a:r>
              <a:rPr lang="en-US" sz="2400" dirty="0"/>
              <a:t>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en-US" sz="2400" dirty="0" smtClean="0"/>
              <a:t>Each data point is a vector of D features  </a:t>
            </a:r>
            <a:r>
              <a:rPr lang="en-US" sz="2400" dirty="0" err="1" smtClean="0"/>
              <a:t>y</a:t>
            </a:r>
            <a:r>
              <a:rPr lang="en-US" sz="2400" baseline="-25000" dirty="0" err="1"/>
              <a:t>i</a:t>
            </a:r>
            <a:r>
              <a:rPr lang="en-US" sz="2400" dirty="0" smtClean="0"/>
              <a:t>= </a:t>
            </a:r>
            <a:r>
              <a:rPr lang="en-US" sz="2400" dirty="0"/>
              <a:t>{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i1, </a:t>
            </a:r>
            <a:r>
              <a:rPr lang="en-US" sz="2400" baseline="-25000" dirty="0"/>
              <a:t>….</a:t>
            </a:r>
            <a:r>
              <a:rPr lang="en-US" sz="2400" dirty="0"/>
              <a:t>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iD</a:t>
            </a:r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en-US" sz="2400" dirty="0" smtClean="0"/>
              <a:t>The data points are I.I.D (independent and identically distributed)</a:t>
            </a:r>
          </a:p>
          <a:p>
            <a:endParaRPr lang="en-US" sz="2400" dirty="0"/>
          </a:p>
          <a:p>
            <a:r>
              <a:rPr lang="en-US" sz="2400" dirty="0" smtClean="0"/>
              <a:t>One of the simplest forms of unsupervised learning is to model the mean and correlations between the D features of the data. </a:t>
            </a:r>
          </a:p>
          <a:p>
            <a:endParaRPr lang="en-US" sz="2400" dirty="0"/>
          </a:p>
          <a:p>
            <a:r>
              <a:rPr lang="en-US" sz="2400" dirty="0" smtClean="0"/>
              <a:t>We can do so using the multivariate Gaussian model</a:t>
            </a:r>
            <a:endParaRPr lang="en-US" sz="2400" dirty="0"/>
          </a:p>
          <a:p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53759"/>
              </p:ext>
            </p:extLst>
          </p:nvPr>
        </p:nvGraphicFramePr>
        <p:xfrm>
          <a:off x="2074863" y="5691188"/>
          <a:ext cx="66071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4" imgW="3162300" imgH="431800" progId="Equation.3">
                  <p:embed/>
                </p:oleObj>
              </mc:Choice>
              <mc:Fallback>
                <p:oleObj name="Equation" r:id="rId4" imgW="3162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4863" y="5691188"/>
                        <a:ext cx="6607175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Simple statistical modeling</a:t>
            </a:r>
          </a:p>
        </p:txBody>
      </p:sp>
    </p:spTree>
    <p:extLst>
      <p:ext uri="{BB962C8B-B14F-4D97-AF65-F5344CB8AC3E}">
        <p14:creationId xmlns:p14="http://schemas.microsoft.com/office/powerpoint/2010/main" val="234859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7235" y="1336009"/>
            <a:ext cx="89022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400" dirty="0"/>
          </a:p>
          <a:p>
            <a:pPr algn="l"/>
            <a:r>
              <a:rPr lang="en-US" sz="2400" dirty="0" smtClean="0"/>
              <a:t>			</a:t>
            </a:r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sz="2400" dirty="0">
              <a:sym typeface="Wingdings"/>
            </a:endParaRPr>
          </a:p>
          <a:p>
            <a:pPr algn="l"/>
            <a:endParaRPr lang="en-US" sz="2400" dirty="0" smtClean="0">
              <a:sym typeface="Wingdings"/>
            </a:endParaRPr>
          </a:p>
          <a:p>
            <a:pPr algn="l"/>
            <a:endParaRPr lang="en-US" sz="2400" dirty="0" smtClean="0">
              <a:sym typeface="Wingdings"/>
            </a:endParaRP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168756"/>
              </p:ext>
            </p:extLst>
          </p:nvPr>
        </p:nvGraphicFramePr>
        <p:xfrm>
          <a:off x="3711587" y="5313280"/>
          <a:ext cx="22018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7" name="Equation" r:id="rId3" imgW="1054100" imgH="431800" progId="Equation.3">
                  <p:embed/>
                </p:oleObj>
              </mc:Choice>
              <mc:Fallback>
                <p:oleObj name="Equation" r:id="rId3" imgW="105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1587" y="5313280"/>
                        <a:ext cx="2201863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034180"/>
              </p:ext>
            </p:extLst>
          </p:nvPr>
        </p:nvGraphicFramePr>
        <p:xfrm>
          <a:off x="2109788" y="2479675"/>
          <a:ext cx="44307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name="Equation" r:id="rId5" imgW="2120900" imgH="431800" progId="Equation.3">
                  <p:embed/>
                </p:oleObj>
              </mc:Choice>
              <mc:Fallback>
                <p:oleObj name="Equation" r:id="rId5" imgW="2120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9788" y="2479675"/>
                        <a:ext cx="4430712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52500" y="1258649"/>
            <a:ext cx="8398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If two events y</a:t>
            </a:r>
            <a:r>
              <a:rPr lang="en-US" sz="2400" baseline="-25000" dirty="0"/>
              <a:t>1</a:t>
            </a:r>
            <a:r>
              <a:rPr lang="en-US" sz="2400" dirty="0"/>
              <a:t> and y</a:t>
            </a:r>
            <a:r>
              <a:rPr lang="en-US" sz="2400" baseline="-25000" dirty="0"/>
              <a:t>2</a:t>
            </a:r>
            <a:r>
              <a:rPr lang="en-US" sz="2400" dirty="0"/>
              <a:t> are independent we know that their joint probability is given by:</a:t>
            </a:r>
          </a:p>
        </p:txBody>
      </p:sp>
      <p:sp>
        <p:nvSpPr>
          <p:cNvPr id="9" name="Rectangle 8"/>
          <p:cNvSpPr/>
          <p:nvPr/>
        </p:nvSpPr>
        <p:spPr>
          <a:xfrm>
            <a:off x="952500" y="3611324"/>
            <a:ext cx="846285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Similarly if data points in the dataset Y= {y</a:t>
            </a:r>
            <a:r>
              <a:rPr lang="en-US" sz="2400" baseline="-25000" dirty="0"/>
              <a:t>1, ….</a:t>
            </a:r>
            <a:r>
              <a:rPr lang="en-US" sz="2400" dirty="0"/>
              <a:t>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r>
              <a:rPr lang="en-US" sz="2400" dirty="0"/>
              <a:t>} are I.I.D (independent and identically distributed) then, the likelihood of this dataset is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Joint probability of a dataset</a:t>
            </a:r>
          </a:p>
        </p:txBody>
      </p:sp>
    </p:spTree>
    <p:extLst>
      <p:ext uri="{BB962C8B-B14F-4D97-AF65-F5344CB8AC3E}">
        <p14:creationId xmlns:p14="http://schemas.microsoft.com/office/powerpoint/2010/main" val="3695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636474"/>
              </p:ext>
            </p:extLst>
          </p:nvPr>
        </p:nvGraphicFramePr>
        <p:xfrm>
          <a:off x="2931615" y="2118619"/>
          <a:ext cx="36607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" name="Equation" r:id="rId3" imgW="1752600" imgH="431800" progId="Equation.DSMT4">
                  <p:embed/>
                </p:oleObj>
              </mc:Choice>
              <mc:Fallback>
                <p:oleObj name="Equation" r:id="rId3" imgW="1752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1615" y="2118619"/>
                        <a:ext cx="3660775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774961"/>
              </p:ext>
            </p:extLst>
          </p:nvPr>
        </p:nvGraphicFramePr>
        <p:xfrm>
          <a:off x="1685866" y="4650149"/>
          <a:ext cx="6082212" cy="994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4" name="Equation" r:id="rId5" imgW="2717800" imgH="444500" progId="Equation.3">
                  <p:embed/>
                </p:oleObj>
              </mc:Choice>
              <mc:Fallback>
                <p:oleObj name="Equation" r:id="rId5" imgW="2717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5866" y="4650149"/>
                        <a:ext cx="6082212" cy="994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615718" y="1130372"/>
            <a:ext cx="883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Given the dataset Y= {y</a:t>
            </a:r>
            <a:r>
              <a:rPr lang="en-US" sz="2400" baseline="-25000" dirty="0"/>
              <a:t>1, ….</a:t>
            </a:r>
            <a:r>
              <a:rPr lang="en-US" sz="2400" dirty="0"/>
              <a:t>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r>
              <a:rPr lang="en-US" sz="2400" dirty="0"/>
              <a:t>}, the likelihood of this dataset is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900" y="3419475"/>
            <a:ext cx="9123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We wish to find the maximum likelihood of the dataset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 maximize log </a:t>
            </a:r>
            <a:r>
              <a:rPr lang="en-US" sz="2400" dirty="0" smtClean="0">
                <a:sym typeface="Wingdings"/>
              </a:rPr>
              <a:t>likelihood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(because mathematically its easier)</a:t>
            </a:r>
            <a:endParaRPr lang="en-US" sz="2400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ML estimation of a Gaussian</a:t>
            </a:r>
          </a:p>
        </p:txBody>
      </p:sp>
    </p:spTree>
    <p:extLst>
      <p:ext uri="{BB962C8B-B14F-4D97-AF65-F5344CB8AC3E}">
        <p14:creationId xmlns:p14="http://schemas.microsoft.com/office/powerpoint/2010/main" val="407754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155310"/>
              </p:ext>
            </p:extLst>
          </p:nvPr>
        </p:nvGraphicFramePr>
        <p:xfrm>
          <a:off x="2884117" y="3997428"/>
          <a:ext cx="33258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8" name="Equation" r:id="rId3" imgW="1485900" imgH="431800" progId="Equation.3">
                  <p:embed/>
                </p:oleObj>
              </mc:Choice>
              <mc:Fallback>
                <p:oleObj name="Equation" r:id="rId3" imgW="1485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4117" y="3997428"/>
                        <a:ext cx="3325812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615941"/>
              </p:ext>
            </p:extLst>
          </p:nvPr>
        </p:nvGraphicFramePr>
        <p:xfrm>
          <a:off x="1905881" y="5653250"/>
          <a:ext cx="59166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9" name="Equation" r:id="rId5" imgW="2832100" imgH="419100" progId="Equation.DSMT4">
                  <p:embed/>
                </p:oleObj>
              </mc:Choice>
              <mc:Fallback>
                <p:oleObj name="Equation" r:id="rId5" imgW="28321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881" y="5653250"/>
                        <a:ext cx="5916613" cy="87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25951"/>
              </p:ext>
            </p:extLst>
          </p:nvPr>
        </p:nvGraphicFramePr>
        <p:xfrm>
          <a:off x="1420293" y="1777393"/>
          <a:ext cx="6500131" cy="902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0" name="Equation" r:id="rId7" imgW="3111500" imgH="431800" progId="Equation.DSMT4">
                  <p:embed/>
                </p:oleObj>
              </mc:Choice>
              <mc:Fallback>
                <p:oleObj name="Equation" r:id="rId7" imgW="3111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0293" y="1777393"/>
                        <a:ext cx="6500131" cy="902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952500" y="1204733"/>
            <a:ext cx="908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Since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1398" y="3201342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Substituting into the expression for likelihood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2500" y="5104348"/>
            <a:ext cx="1553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Therefore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ML estimation of a Gaussian</a:t>
            </a:r>
          </a:p>
        </p:txBody>
      </p:sp>
    </p:spTree>
    <p:extLst>
      <p:ext uri="{BB962C8B-B14F-4D97-AF65-F5344CB8AC3E}">
        <p14:creationId xmlns:p14="http://schemas.microsoft.com/office/powerpoint/2010/main" val="221632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900278"/>
              </p:ext>
            </p:extLst>
          </p:nvPr>
        </p:nvGraphicFramePr>
        <p:xfrm>
          <a:off x="1611313" y="2055813"/>
          <a:ext cx="59150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9" name="Equation" r:id="rId3" imgW="2832100" imgH="419100" progId="Equation.3">
                  <p:embed/>
                </p:oleObj>
              </mc:Choice>
              <mc:Fallback>
                <p:oleObj name="Equation" r:id="rId3" imgW="2832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313" y="2055813"/>
                        <a:ext cx="5915025" cy="87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85969"/>
              </p:ext>
            </p:extLst>
          </p:nvPr>
        </p:nvGraphicFramePr>
        <p:xfrm>
          <a:off x="721900" y="3991486"/>
          <a:ext cx="297021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0" name="Equation" r:id="rId5" imgW="1422400" imgH="419100" progId="Equation.DSMT4">
                  <p:embed/>
                </p:oleObj>
              </mc:Choice>
              <mc:Fallback>
                <p:oleObj name="Equation" r:id="rId5" imgW="14224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1900" y="3991486"/>
                        <a:ext cx="2970212" cy="87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29144"/>
              </p:ext>
            </p:extLst>
          </p:nvPr>
        </p:nvGraphicFramePr>
        <p:xfrm>
          <a:off x="740993" y="5172075"/>
          <a:ext cx="49069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1" name="Equation" r:id="rId7" imgW="2349500" imgH="419100" progId="Equation.3">
                  <p:embed/>
                </p:oleObj>
              </mc:Choice>
              <mc:Fallback>
                <p:oleObj name="Equation" r:id="rId7" imgW="23495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993" y="5172075"/>
                        <a:ext cx="4906963" cy="87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952500" y="1284304"/>
            <a:ext cx="8591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We wish to find the maximum likelihood, so minimize –L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500" y="3003214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We differentiate -L  </a:t>
            </a:r>
            <a:r>
              <a:rPr lang="en-US" sz="2400" dirty="0" err="1"/>
              <a:t>w.r.t</a:t>
            </a:r>
            <a:r>
              <a:rPr lang="en-US" sz="2400" dirty="0"/>
              <a:t>  to the parameters, leading to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1861" y="3975512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sample mean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32321" y="5245452"/>
            <a:ext cx="2736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sample covariance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Minimize -L</a:t>
            </a:r>
          </a:p>
        </p:txBody>
      </p:sp>
    </p:spTree>
    <p:extLst>
      <p:ext uri="{BB962C8B-B14F-4D97-AF65-F5344CB8AC3E}">
        <p14:creationId xmlns:p14="http://schemas.microsoft.com/office/powerpoint/2010/main" val="29096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040132"/>
              </p:ext>
            </p:extLst>
          </p:nvPr>
        </p:nvGraphicFramePr>
        <p:xfrm>
          <a:off x="849313" y="1248997"/>
          <a:ext cx="1617663" cy="87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5" name="Equation" r:id="rId3" imgW="774700" imgH="419100" progId="Equation.DSMT4">
                  <p:embed/>
                </p:oleObj>
              </mc:Choice>
              <mc:Fallback>
                <p:oleObj name="Equation" r:id="rId3" imgW="7747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313" y="1248997"/>
                        <a:ext cx="1617663" cy="87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48675"/>
              </p:ext>
            </p:extLst>
          </p:nvPr>
        </p:nvGraphicFramePr>
        <p:xfrm>
          <a:off x="849313" y="3902134"/>
          <a:ext cx="355441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6" name="Equation" r:id="rId5" imgW="1701800" imgH="419100" progId="Equation.DSMT4">
                  <p:embed/>
                </p:oleObj>
              </mc:Choice>
              <mc:Fallback>
                <p:oleObj name="Equation" r:id="rId5" imgW="17018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9313" y="3902134"/>
                        <a:ext cx="3554412" cy="87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946988" y="1465997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sample mean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9839" y="4052478"/>
            <a:ext cx="2736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sample covariance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693" y="2216626"/>
            <a:ext cx="4165600" cy="1244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823" y="5166192"/>
            <a:ext cx="9376867" cy="112692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Calculate mean and covariance in Matlab </a:t>
            </a:r>
          </a:p>
        </p:txBody>
      </p:sp>
    </p:spTree>
    <p:extLst>
      <p:ext uri="{BB962C8B-B14F-4D97-AF65-F5344CB8AC3E}">
        <p14:creationId xmlns:p14="http://schemas.microsoft.com/office/powerpoint/2010/main" val="190332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27" y="1183482"/>
            <a:ext cx="8915400" cy="4712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Can now fit a single Gaussian to our dataset!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 descr="Screen Shot 2015-10-09 at 3.50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299" y="2001120"/>
            <a:ext cx="3472293" cy="32160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9313" y="6027003"/>
            <a:ext cx="82600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Later we will fit more sophisticated </a:t>
            </a:r>
            <a:r>
              <a:rPr lang="en-US" sz="2400" dirty="0" smtClean="0"/>
              <a:t>models</a:t>
            </a:r>
            <a:r>
              <a:rPr lang="en-US" sz="2400" dirty="0"/>
              <a:t>, so understanding the simplest is very helpful!</a:t>
            </a:r>
          </a:p>
        </p:txBody>
      </p:sp>
      <p:pic>
        <p:nvPicPr>
          <p:cNvPr id="9" name="Picture 8" descr="Screen Shot 2015-10-09 at 3.54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83" y="1828043"/>
            <a:ext cx="3035300" cy="1295400"/>
          </a:xfrm>
          <a:prstGeom prst="rect">
            <a:avLst/>
          </a:prstGeom>
        </p:spPr>
      </p:pic>
      <p:pic>
        <p:nvPicPr>
          <p:cNvPr id="10" name="Picture 9" descr="Screen Shot 2015-10-09 at 3.55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3" y="3368675"/>
            <a:ext cx="2451100" cy="22733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Why do we care about this?</a:t>
            </a:r>
          </a:p>
        </p:txBody>
      </p:sp>
    </p:spTree>
    <p:extLst>
      <p:ext uri="{BB962C8B-B14F-4D97-AF65-F5344CB8AC3E}">
        <p14:creationId xmlns:p14="http://schemas.microsoft.com/office/powerpoint/2010/main" val="166866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4837" y="1479540"/>
            <a:ext cx="86072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maximum likelihood fit of a Gaussian to some data is the Gaussian whose mean is equal to the data mean and whose covariance is equal to the sample covariance.</a:t>
            </a:r>
          </a:p>
          <a:p>
            <a:pPr algn="l"/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One very nice feature of this model is that the maximum likelihood parameters can be found in closed-form, so we don’t </a:t>
            </a:r>
            <a:r>
              <a:rPr lang="en-US" sz="2400" dirty="0" smtClean="0"/>
              <a:t>have to use iterative solutions</a:t>
            </a:r>
          </a:p>
          <a:p>
            <a:pPr algn="l"/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Seems </a:t>
            </a:r>
            <a:r>
              <a:rPr lang="en-US" sz="2400" dirty="0"/>
              <a:t>easy. 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And </a:t>
            </a:r>
            <a:r>
              <a:rPr lang="en-US" sz="2400" dirty="0"/>
              <a:t>works surprisingly well. 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But </a:t>
            </a:r>
            <a:r>
              <a:rPr lang="en-US" sz="2400" dirty="0"/>
              <a:t>we can do even better with some simple </a:t>
            </a:r>
            <a:r>
              <a:rPr lang="en-US" sz="2400" dirty="0" smtClean="0"/>
              <a:t>regularization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679618"/>
              </p:ext>
            </p:extLst>
          </p:nvPr>
        </p:nvGraphicFramePr>
        <p:xfrm>
          <a:off x="1674813" y="884238"/>
          <a:ext cx="66071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Equation" r:id="rId3" imgW="3162300" imgH="431800" progId="Equation.3">
                  <p:embed/>
                </p:oleObj>
              </mc:Choice>
              <mc:Fallback>
                <p:oleObj name="Equation" r:id="rId3" imgW="3162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4813" y="884238"/>
                        <a:ext cx="6607175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Gaussian class-conditional model</a:t>
            </a:r>
          </a:p>
        </p:txBody>
      </p:sp>
    </p:spTree>
    <p:extLst>
      <p:ext uri="{BB962C8B-B14F-4D97-AF65-F5344CB8AC3E}">
        <p14:creationId xmlns:p14="http://schemas.microsoft.com/office/powerpoint/2010/main" val="148293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cannot account for higher order statistical structure in the data</a:t>
            </a:r>
          </a:p>
          <a:p>
            <a:pPr lvl="1"/>
            <a:r>
              <a:rPr lang="en-US" dirty="0" smtClean="0"/>
              <a:t>These require nonlinear and hierarchical models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need to deal with outliers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require nonlinear and hierarchical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multivariate model uses D(D+1)/2 parameters. </a:t>
            </a:r>
          </a:p>
          <a:p>
            <a:pPr lvl="1"/>
            <a:r>
              <a:rPr lang="en-US" dirty="0" smtClean="0"/>
              <a:t>If D is very large we need to use dimensionality reduction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Three limitations</a:t>
            </a:r>
          </a:p>
        </p:txBody>
      </p:sp>
    </p:spTree>
    <p:extLst>
      <p:ext uri="{BB962C8B-B14F-4D97-AF65-F5344CB8AC3E}">
        <p14:creationId xmlns:p14="http://schemas.microsoft.com/office/powerpoint/2010/main" val="420636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4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Bayesian learning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438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039614"/>
              </p:ext>
            </p:extLst>
          </p:nvPr>
        </p:nvGraphicFramePr>
        <p:xfrm>
          <a:off x="2139950" y="2098675"/>
          <a:ext cx="5197475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Equation" r:id="rId3" imgW="3086100" imgH="838200" progId="Equation.3">
                  <p:embed/>
                </p:oleObj>
              </mc:Choice>
              <mc:Fallback>
                <p:oleObj name="Equation" r:id="rId3" imgW="3086100" imgH="83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9950" y="2098675"/>
                        <a:ext cx="5197475" cy="1411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38742" y="1212459"/>
            <a:ext cx="9184467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078594"/>
              </p:ext>
            </p:extLst>
          </p:nvPr>
        </p:nvGraphicFramePr>
        <p:xfrm>
          <a:off x="198438" y="4995836"/>
          <a:ext cx="948213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Equation" r:id="rId5" imgW="6146800" imgH="711200" progId="Equation.DSMT4">
                  <p:embed/>
                </p:oleObj>
              </mc:Choice>
              <mc:Fallback>
                <p:oleObj name="Equation" r:id="rId5" imgW="61468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438" y="4995836"/>
                        <a:ext cx="9482137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93724" y="1209943"/>
            <a:ext cx="89114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The joint Gaussian distribution for the vector y with mean μ and covariance matrix </a:t>
            </a:r>
            <a:r>
              <a:rPr lang="en-US" sz="2400" dirty="0" err="1"/>
              <a:t>Σ</a:t>
            </a:r>
            <a:r>
              <a:rPr lang="en-US" sz="2400" dirty="0"/>
              <a:t> is given by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3725" y="4014006"/>
            <a:ext cx="6300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 smtClean="0"/>
              <a:t>This equation says a lot! </a:t>
            </a:r>
          </a:p>
          <a:p>
            <a:pPr algn="l"/>
            <a:r>
              <a:rPr lang="en-US" sz="2400" dirty="0" smtClean="0"/>
              <a:t>Expanding </a:t>
            </a:r>
            <a:r>
              <a:rPr lang="en-US" sz="2400" dirty="0"/>
              <a:t>the matrices and vectors leads to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140098"/>
              </p:ext>
            </p:extLst>
          </p:nvPr>
        </p:nvGraphicFramePr>
        <p:xfrm>
          <a:off x="3484600" y="3354321"/>
          <a:ext cx="2505822" cy="42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Equation" r:id="rId7" imgW="1346200" imgH="228600" progId="Equation.3">
                  <p:embed/>
                </p:oleObj>
              </mc:Choice>
              <mc:Fallback>
                <p:oleObj name="Equation" r:id="rId7" imgW="1346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4600" y="3354321"/>
                        <a:ext cx="2505822" cy="425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92195" y="2948841"/>
            <a:ext cx="3042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 smtClean="0"/>
              <a:t>Sometime written as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2D 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0511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82" y="1130300"/>
            <a:ext cx="8915400" cy="529783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Frequentist</a:t>
            </a:r>
            <a:r>
              <a:rPr lang="en-US" dirty="0"/>
              <a:t>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robability </a:t>
            </a:r>
            <a:r>
              <a:rPr lang="en-US" dirty="0"/>
              <a:t>is the limit of observed frequency as number of observations goes to </a:t>
            </a:r>
            <a:r>
              <a:rPr lang="en-US" dirty="0" smtClean="0"/>
              <a:t>infinity</a:t>
            </a:r>
          </a:p>
          <a:p>
            <a:pPr lvl="1"/>
            <a:r>
              <a:rPr lang="en-US" dirty="0"/>
              <a:t>Considers the model parameters to be fixed (but unknown), and calculates the probability of the data given those parameters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Bayesian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robability </a:t>
            </a:r>
            <a:r>
              <a:rPr lang="en-US" dirty="0"/>
              <a:t>is a “degree of confidence” that one attaches to an uncertain </a:t>
            </a:r>
            <a:r>
              <a:rPr lang="en-US" dirty="0" smtClean="0"/>
              <a:t>event</a:t>
            </a:r>
            <a:endParaRPr lang="en-US" dirty="0"/>
          </a:p>
          <a:p>
            <a:pPr lvl="1"/>
            <a:r>
              <a:rPr lang="en-US" dirty="0"/>
              <a:t>Requires a priori estimation of the model's likelihood, naturally incorporating prior </a:t>
            </a:r>
            <a:r>
              <a:rPr lang="en-US" dirty="0" smtClean="0"/>
              <a:t>knowledge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/>
              <a:t>Frequentist</a:t>
            </a:r>
            <a:r>
              <a:rPr lang="en-US" sz="3200" b="1" dirty="0"/>
              <a:t> and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337029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21" y="3339821"/>
            <a:ext cx="8915400" cy="3230061"/>
          </a:xfrm>
        </p:spPr>
        <p:txBody>
          <a:bodyPr>
            <a:normAutofit/>
          </a:bodyPr>
          <a:lstStyle/>
          <a:p>
            <a:r>
              <a:rPr lang="en-US" dirty="0"/>
              <a:t>P ( </a:t>
            </a:r>
            <a:r>
              <a:rPr lang="en-US" dirty="0" err="1"/>
              <a:t>D</a:t>
            </a:r>
            <a:r>
              <a:rPr lang="en-US" dirty="0" err="1" smtClean="0"/>
              <a:t>|h</a:t>
            </a:r>
            <a:r>
              <a:rPr lang="en-US" dirty="0"/>
              <a:t> ) is often called the likelihood of D given 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 </a:t>
            </a:r>
            <a:r>
              <a:rPr lang="en-US" dirty="0"/>
              <a:t>it is assumed that every hypothesis is equally probable a priori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571" y="1271618"/>
            <a:ext cx="5781879" cy="153365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ML learning</a:t>
            </a:r>
          </a:p>
        </p:txBody>
      </p:sp>
    </p:spTree>
    <p:extLst>
      <p:ext uri="{BB962C8B-B14F-4D97-AF65-F5344CB8AC3E}">
        <p14:creationId xmlns:p14="http://schemas.microsoft.com/office/powerpoint/2010/main" val="186895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55" y="1176892"/>
            <a:ext cx="8915400" cy="50060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have a coin and wish to estimate the outcome (head or tail) from observing a series of coin tosses. </a:t>
            </a:r>
            <a:r>
              <a:rPr lang="en-US" sz="2400" i="1" dirty="0" smtClean="0">
                <a:latin typeface="Symbol" charset="0"/>
              </a:rPr>
              <a:t>Let:</a:t>
            </a:r>
          </a:p>
          <a:p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/>
              <a:t>θ</a:t>
            </a:r>
            <a:r>
              <a:rPr lang="en-US" sz="2000" dirty="0"/>
              <a:t> = probability of tossing a head 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Therefore probability of tail= (1- </a:t>
            </a:r>
            <a:r>
              <a:rPr lang="en-US" sz="2000" dirty="0" err="1"/>
              <a:t>θ</a:t>
            </a:r>
            <a:r>
              <a:rPr lang="en-US" sz="2000" dirty="0"/>
              <a:t> )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Let h be the number of heads 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Let n be the total number of trials. 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Assume I.I.D ( coin doesn’t change between flips)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The likelihood of throwing h heads, independent or their order is given by: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98137"/>
              </p:ext>
            </p:extLst>
          </p:nvPr>
        </p:nvGraphicFramePr>
        <p:xfrm>
          <a:off x="2910037" y="4785936"/>
          <a:ext cx="25654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3" imgW="1168400" imgH="317500" progId="Equation.3">
                  <p:embed/>
                </p:oleObj>
              </mc:Choice>
              <mc:Fallback>
                <p:oleObj name="Equation" r:id="rId3" imgW="11684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037" y="4785936"/>
                        <a:ext cx="25654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ML estimation of coin flip probability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661585"/>
              </p:ext>
            </p:extLst>
          </p:nvPr>
        </p:nvGraphicFramePr>
        <p:xfrm>
          <a:off x="2574597" y="5685995"/>
          <a:ext cx="48799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5" imgW="2222500" imgH="254000" progId="Equation.3">
                  <p:embed/>
                </p:oleObj>
              </mc:Choice>
              <mc:Fallback>
                <p:oleObj name="Equation" r:id="rId5" imgW="2222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597" y="5685995"/>
                        <a:ext cx="48799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49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55" y="1584570"/>
            <a:ext cx="8915400" cy="50060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Thus we should divide number of heads by total number of trials.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In a given experiment, the first flip may result in a tails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In this case ML </a:t>
            </a:r>
            <a:r>
              <a:rPr lang="en-US" sz="2400" dirty="0"/>
              <a:t>estimate predicts zero probability of seeing </a:t>
            </a:r>
            <a:r>
              <a:rPr lang="en-US" sz="2400" dirty="0" smtClean="0"/>
              <a:t>heads</a:t>
            </a:r>
            <a:r>
              <a:rPr lang="en-US" sz="2400" dirty="0" smtClean="0"/>
              <a:t>!</a:t>
            </a:r>
          </a:p>
          <a:p>
            <a:pPr marL="457200" lvl="1" indent="0">
              <a:buNone/>
            </a:pPr>
            <a:r>
              <a:rPr lang="en-US" sz="2400" dirty="0" smtClean="0"/>
              <a:t>But we know this cannot be the case!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23146"/>
              </p:ext>
            </p:extLst>
          </p:nvPr>
        </p:nvGraphicFramePr>
        <p:xfrm>
          <a:off x="874713" y="1616075"/>
          <a:ext cx="29543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name="Equation" r:id="rId3" imgW="1371600" imgH="381000" progId="Equation.3">
                  <p:embed/>
                </p:oleObj>
              </mc:Choice>
              <mc:Fallback>
                <p:oleObj name="Equation" r:id="rId3" imgW="13716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1616075"/>
                        <a:ext cx="2954337" cy="82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97362" y="796020"/>
            <a:ext cx="8466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/>
              <a:t>To find the ML estimate for </a:t>
            </a:r>
            <a:r>
              <a:rPr lang="en-US" sz="2400" i="1" dirty="0" err="1">
                <a:latin typeface="Symbol" charset="0"/>
              </a:rPr>
              <a:t>θ</a:t>
            </a:r>
            <a:r>
              <a:rPr lang="en-US" sz="2400" dirty="0"/>
              <a:t> </a:t>
            </a:r>
            <a:r>
              <a:rPr lang="en-US" sz="2400" dirty="0" smtClean="0"/>
              <a:t> we look at when </a:t>
            </a:r>
            <a:r>
              <a:rPr lang="en-US" sz="2400" dirty="0" err="1" smtClean="0"/>
              <a:t>dL</a:t>
            </a:r>
            <a:r>
              <a:rPr lang="en-US" sz="2400" dirty="0" smtClean="0"/>
              <a:t>/</a:t>
            </a:r>
            <a:r>
              <a:rPr lang="en-US" sz="2400" dirty="0" err="1" smtClean="0"/>
              <a:t>d</a:t>
            </a:r>
            <a:r>
              <a:rPr lang="en-US" sz="2400" dirty="0" err="1" smtClean="0">
                <a:latin typeface="Lucida Grande"/>
                <a:ea typeface="Lucida Grande"/>
                <a:cs typeface="Lucida Grande"/>
              </a:rPr>
              <a:t>θ</a:t>
            </a:r>
            <a:r>
              <a:rPr lang="en-US" sz="2400" dirty="0" smtClean="0"/>
              <a:t> = 0 :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ML estimation of coin flip probability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200303"/>
              </p:ext>
            </p:extLst>
          </p:nvPr>
        </p:nvGraphicFramePr>
        <p:xfrm>
          <a:off x="1335088" y="2695575"/>
          <a:ext cx="150336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2" name="Equation" r:id="rId5" imgW="698500" imgH="381000" progId="Equation.3">
                  <p:embed/>
                </p:oleObj>
              </mc:Choice>
              <mc:Fallback>
                <p:oleObj name="Equation" r:id="rId5" imgW="6985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5088" y="2695575"/>
                        <a:ext cx="1503362" cy="82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94065"/>
              </p:ext>
            </p:extLst>
          </p:nvPr>
        </p:nvGraphicFramePr>
        <p:xfrm>
          <a:off x="3933825" y="1887538"/>
          <a:ext cx="4921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" name="Equation" r:id="rId7" imgW="228600" imgH="152400" progId="Equation.DSMT4">
                  <p:embed/>
                </p:oleObj>
              </mc:Choice>
              <mc:Fallback>
                <p:oleObj name="Equation" r:id="rId7" imgW="228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3825" y="1887538"/>
                        <a:ext cx="492125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951266"/>
              </p:ext>
            </p:extLst>
          </p:nvPr>
        </p:nvGraphicFramePr>
        <p:xfrm>
          <a:off x="4706938" y="1603375"/>
          <a:ext cx="161448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name="Equation" r:id="rId9" imgW="749300" imgH="381000" progId="Equation.DSMT4">
                  <p:embed/>
                </p:oleObj>
              </mc:Choice>
              <mc:Fallback>
                <p:oleObj name="Equation" r:id="rId9" imgW="7493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06938" y="1603375"/>
                        <a:ext cx="1614487" cy="82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089213"/>
              </p:ext>
            </p:extLst>
          </p:nvPr>
        </p:nvGraphicFramePr>
        <p:xfrm>
          <a:off x="6562725" y="1884363"/>
          <a:ext cx="26273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" name="Equation" r:id="rId11" imgW="1219200" imgH="190500" progId="Equation.3">
                  <p:embed/>
                </p:oleObj>
              </mc:Choice>
              <mc:Fallback>
                <p:oleObj name="Equation" r:id="rId11" imgW="12192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62725" y="1884363"/>
                        <a:ext cx="2627313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06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75" y="1788729"/>
            <a:ext cx="8420679" cy="369925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Flip coin in </a:t>
            </a:r>
            <a:r>
              <a:rPr lang="en-US" sz="3200" b="1" dirty="0" smtClean="0"/>
              <a:t>a Matlab simulation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042988" y="698500"/>
            <a:ext cx="8228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/>
              <a:t>Question: How can we simulate a coin flip in Matlab?</a:t>
            </a:r>
          </a:p>
        </p:txBody>
      </p:sp>
    </p:spTree>
    <p:extLst>
      <p:ext uri="{BB962C8B-B14F-4D97-AF65-F5344CB8AC3E}">
        <p14:creationId xmlns:p14="http://schemas.microsoft.com/office/powerpoint/2010/main" val="71390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374" y="1031015"/>
            <a:ext cx="8915400" cy="50060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0302" y="5254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15" y="1582680"/>
            <a:ext cx="4774704" cy="3661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2001869"/>
            <a:ext cx="4252690" cy="43123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32390" y="959391"/>
            <a:ext cx="4265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Might get something like this </a:t>
            </a:r>
          </a:p>
          <a:p>
            <a:pPr lvl="1"/>
            <a:r>
              <a:rPr lang="en-US" sz="2000" dirty="0"/>
              <a:t>after 100 trials: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8581" y="1125991"/>
            <a:ext cx="6273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en-US" sz="2000" dirty="0"/>
              <a:t>U</a:t>
            </a:r>
            <a:r>
              <a:rPr lang="en-US" sz="2000" dirty="0" smtClean="0"/>
              <a:t>se </a:t>
            </a:r>
            <a:r>
              <a:rPr lang="en-US" sz="2000" dirty="0"/>
              <a:t>a </a:t>
            </a:r>
            <a:r>
              <a:rPr lang="en-US" sz="2000" dirty="0" err="1"/>
              <a:t>Matlab</a:t>
            </a:r>
            <a:r>
              <a:rPr lang="en-US" sz="2000" dirty="0"/>
              <a:t> simulation with coin bias = 0.6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40945" y="5445582"/>
            <a:ext cx="48564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en-US" sz="2000" dirty="0" smtClean="0"/>
              <a:t>If get several heads in row then can get inappropriate bias to heads </a:t>
            </a:r>
          </a:p>
          <a:p>
            <a:pPr lvl="1" algn="l"/>
            <a:r>
              <a:rPr lang="en-US" sz="2000" dirty="0" smtClean="0"/>
              <a:t>Can we do better than this?</a:t>
            </a:r>
          </a:p>
          <a:p>
            <a:pPr lvl="1" algn="l"/>
            <a:r>
              <a:rPr lang="en-US" sz="2000" dirty="0" smtClean="0"/>
              <a:t>Here we only have point estimate</a:t>
            </a:r>
            <a:endParaRPr lang="en-US" sz="20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ML estimation of coin flip probability</a:t>
            </a:r>
          </a:p>
        </p:txBody>
      </p:sp>
    </p:spTree>
    <p:extLst>
      <p:ext uri="{BB962C8B-B14F-4D97-AF65-F5344CB8AC3E}">
        <p14:creationId xmlns:p14="http://schemas.microsoft.com/office/powerpoint/2010/main" val="394431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00" y="1504950"/>
            <a:ext cx="4267200" cy="21971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467" y="2885103"/>
            <a:ext cx="8915400" cy="39728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 ( h ) prior probability of </a:t>
            </a:r>
            <a:r>
              <a:rPr lang="en-US" dirty="0" smtClean="0"/>
              <a:t>h, represents our </a:t>
            </a:r>
            <a:r>
              <a:rPr lang="en-US" dirty="0"/>
              <a:t>belief in what h should be</a:t>
            </a:r>
          </a:p>
          <a:p>
            <a:endParaRPr lang="en-US" dirty="0"/>
          </a:p>
          <a:p>
            <a:r>
              <a:rPr lang="en-US" dirty="0"/>
              <a:t>P ( D ) prior probability of </a:t>
            </a:r>
            <a:r>
              <a:rPr lang="en-US" dirty="0" smtClean="0"/>
              <a:t>D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P ( </a:t>
            </a:r>
            <a:r>
              <a:rPr lang="en-US" dirty="0" err="1"/>
              <a:t>D|h</a:t>
            </a:r>
            <a:r>
              <a:rPr lang="en-US" dirty="0"/>
              <a:t> ) probability of observing D given h holds </a:t>
            </a:r>
          </a:p>
          <a:p>
            <a:endParaRPr lang="en-US" dirty="0"/>
          </a:p>
          <a:p>
            <a:r>
              <a:rPr lang="en-US" dirty="0"/>
              <a:t>P ( </a:t>
            </a:r>
            <a:r>
              <a:rPr lang="en-US" dirty="0" err="1"/>
              <a:t>h|D</a:t>
            </a:r>
            <a:r>
              <a:rPr lang="en-US" dirty="0"/>
              <a:t> ) posterior probability of h after D has been observed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31" y="1083127"/>
            <a:ext cx="8765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Generally we want to find the most probable hypothesis given the training data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Remember Bayes theorem</a:t>
            </a:r>
          </a:p>
        </p:txBody>
      </p:sp>
    </p:spTree>
    <p:extLst>
      <p:ext uri="{BB962C8B-B14F-4D97-AF65-F5344CB8AC3E}">
        <p14:creationId xmlns:p14="http://schemas.microsoft.com/office/powerpoint/2010/main" val="312593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9832"/>
            <a:ext cx="8915400" cy="522642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 </a:t>
            </a:r>
            <a:r>
              <a:rPr lang="en-US" dirty="0"/>
              <a:t>( D ) can be dropped, because it is a constant and independent of </a:t>
            </a:r>
            <a:r>
              <a:rPr lang="en-US" dirty="0" smtClean="0"/>
              <a:t>h</a:t>
            </a:r>
          </a:p>
          <a:p>
            <a:endParaRPr lang="en-US" dirty="0"/>
          </a:p>
          <a:p>
            <a:r>
              <a:rPr lang="en-US" dirty="0" smtClean="0"/>
              <a:t>NB: MAP </a:t>
            </a:r>
            <a:r>
              <a:rPr lang="en-US" dirty="0"/>
              <a:t>and ML estimate are </a:t>
            </a:r>
            <a:r>
              <a:rPr lang="en-US" dirty="0" smtClean="0"/>
              <a:t>identical </a:t>
            </a:r>
            <a:r>
              <a:rPr lang="en-US" dirty="0"/>
              <a:t>when </a:t>
            </a:r>
            <a:r>
              <a:rPr lang="en-US" dirty="0" smtClean="0"/>
              <a:t>the prior </a:t>
            </a:r>
            <a:r>
              <a:rPr lang="en-US" dirty="0"/>
              <a:t>is uniformly </a:t>
            </a:r>
            <a:r>
              <a:rPr lang="en-US" dirty="0" smtClean="0"/>
              <a:t>distributed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25" y="2078038"/>
            <a:ext cx="5308600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0311" y="1098807"/>
            <a:ext cx="8750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 smtClean="0"/>
              <a:t>Really want </a:t>
            </a:r>
            <a:r>
              <a:rPr lang="en-US" sz="2000" dirty="0"/>
              <a:t>the most probable hypothesis given the training data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This leads to MAP learning</a:t>
            </a:r>
          </a:p>
        </p:txBody>
      </p:sp>
    </p:spTree>
    <p:extLst>
      <p:ext uri="{BB962C8B-B14F-4D97-AF65-F5344CB8AC3E}">
        <p14:creationId xmlns:p14="http://schemas.microsoft.com/office/powerpoint/2010/main" val="157172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937" y="1129809"/>
            <a:ext cx="9148057" cy="3277091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r>
              <a:rPr lang="en-US" sz="2000" dirty="0"/>
              <a:t>Rather than estimating a single </a:t>
            </a:r>
            <a:r>
              <a:rPr lang="en-US" sz="2000" dirty="0" err="1"/>
              <a:t>θ</a:t>
            </a:r>
            <a:r>
              <a:rPr lang="en-US" sz="2000" dirty="0"/>
              <a:t>, we obtain a distribution over possible values of </a:t>
            </a:r>
            <a:r>
              <a:rPr lang="en-US" sz="2000" dirty="0" err="1"/>
              <a:t>θ</a:t>
            </a:r>
            <a:endParaRPr lang="en-US" sz="2000" dirty="0"/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endParaRPr lang="en-US" sz="2000" dirty="0"/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r>
              <a:rPr lang="en-US" sz="2000" dirty="0" smtClean="0"/>
              <a:t>Consider </a:t>
            </a:r>
            <a:r>
              <a:rPr lang="en-US" sz="2000" dirty="0" err="1"/>
              <a:t>θ</a:t>
            </a:r>
            <a:r>
              <a:rPr lang="en-US" sz="2000" dirty="0"/>
              <a:t> = probability of tossing a head as a random </a:t>
            </a:r>
            <a:r>
              <a:rPr lang="en-US" sz="2000" dirty="0" smtClean="0"/>
              <a:t>variable</a:t>
            </a:r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endParaRPr lang="en-US" sz="2000" dirty="0"/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r>
              <a:rPr lang="en-US" sz="2000" dirty="0" smtClean="0"/>
              <a:t>We want to take our prior belief of what  </a:t>
            </a:r>
            <a:r>
              <a:rPr lang="en-US" sz="2000" dirty="0" err="1" smtClean="0"/>
              <a:t>θ</a:t>
            </a:r>
            <a:r>
              <a:rPr lang="en-US" sz="2000" dirty="0" smtClean="0"/>
              <a:t> should be into account</a:t>
            </a:r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endParaRPr lang="en-US" sz="2000" dirty="0"/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r>
              <a:rPr lang="en-US" sz="2000" dirty="0" smtClean="0"/>
              <a:t>Using Bayes theorem we can write the posterior is given by:</a:t>
            </a:r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endParaRPr lang="en-US" sz="3200" dirty="0"/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endParaRPr lang="en-US" sz="32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 smtClean="0"/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endParaRPr lang="en-US" sz="3200" dirty="0"/>
          </a:p>
          <a:p>
            <a:pPr marL="0" lvl="1" indent="0">
              <a:lnSpc>
                <a:spcPct val="80000"/>
              </a:lnSpc>
              <a:buNone/>
            </a:pPr>
            <a:endParaRPr lang="en-US" sz="3200" dirty="0"/>
          </a:p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endParaRPr lang="en-US" sz="32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112730"/>
              </p:ext>
            </p:extLst>
          </p:nvPr>
        </p:nvGraphicFramePr>
        <p:xfrm>
          <a:off x="2440132" y="3391696"/>
          <a:ext cx="4203412" cy="84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Equation" r:id="rId3" imgW="2209800" imgH="444500" progId="Equation.DSMT4">
                  <p:embed/>
                </p:oleObj>
              </mc:Choice>
              <mc:Fallback>
                <p:oleObj name="Equation" r:id="rId3" imgW="22098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0132" y="3391696"/>
                        <a:ext cx="4203412" cy="845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669246"/>
              </p:ext>
            </p:extLst>
          </p:nvPr>
        </p:nvGraphicFramePr>
        <p:xfrm>
          <a:off x="788988" y="4561688"/>
          <a:ext cx="1667778" cy="492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5" imgW="774700" imgH="228600" progId="Equation.3">
                  <p:embed/>
                </p:oleObj>
              </mc:Choice>
              <mc:Fallback>
                <p:oleObj name="Equation" r:id="rId5" imgW="774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8988" y="4561688"/>
                        <a:ext cx="1667778" cy="492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928296"/>
              </p:ext>
            </p:extLst>
          </p:nvPr>
        </p:nvGraphicFramePr>
        <p:xfrm>
          <a:off x="796882" y="5821402"/>
          <a:ext cx="1288991" cy="46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7" imgW="558800" imgH="203200" progId="Equation.DSMT4">
                  <p:embed/>
                </p:oleObj>
              </mc:Choice>
              <mc:Fallback>
                <p:oleObj name="Equation" r:id="rId7" imgW="558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6882" y="5821402"/>
                        <a:ext cx="1288991" cy="468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304287" y="4008890"/>
            <a:ext cx="84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78405" y="4633783"/>
            <a:ext cx="5930595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>
              <a:lnSpc>
                <a:spcPct val="80000"/>
              </a:lnSpc>
            </a:pPr>
            <a:r>
              <a:rPr lang="en-US" sz="2000" dirty="0" smtClean="0"/>
              <a:t> is the  same </a:t>
            </a:r>
            <a:r>
              <a:rPr lang="en-US" sz="2000" dirty="0"/>
              <a:t>as expression from ML estimate with </a:t>
            </a:r>
            <a:r>
              <a:rPr lang="en-US" sz="2000" dirty="0" err="1"/>
              <a:t>θ</a:t>
            </a:r>
            <a:r>
              <a:rPr lang="en-US" sz="2000" dirty="0"/>
              <a:t> fixed to value x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9545" y="5886390"/>
            <a:ext cx="7471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/>
            <a:r>
              <a:rPr lang="en-US" sz="2000" dirty="0" smtClean="0"/>
              <a:t>Is the probability </a:t>
            </a:r>
            <a:r>
              <a:rPr lang="en-US" sz="2000" dirty="0" err="1"/>
              <a:t>θ</a:t>
            </a:r>
            <a:r>
              <a:rPr lang="en-US" sz="2000" dirty="0"/>
              <a:t> around x without seeing the data – the prior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MAP estimation of coin flip probability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8814" y="5393190"/>
            <a:ext cx="575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7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9" grpId="0"/>
      <p:bldP spid="10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43737" y="17875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6061" y="1465541"/>
            <a:ext cx="464742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Since prior is a distribution then:</a:t>
            </a:r>
            <a:endParaRPr lang="en-US" sz="22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037013"/>
              </p:ext>
            </p:extLst>
          </p:nvPr>
        </p:nvGraphicFramePr>
        <p:xfrm>
          <a:off x="3611008" y="2443936"/>
          <a:ext cx="2284413" cy="34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3" imgW="990600" imgH="1485900" progId="Equation.3">
                  <p:embed/>
                </p:oleObj>
              </mc:Choice>
              <mc:Fallback>
                <p:oleObj name="Equation" r:id="rId3" imgW="990600" imgH="148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1008" y="2443936"/>
                        <a:ext cx="2284413" cy="342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How should be choose the prior?</a:t>
            </a:r>
          </a:p>
        </p:txBody>
      </p:sp>
    </p:spTree>
    <p:extLst>
      <p:ext uri="{BB962C8B-B14F-4D97-AF65-F5344CB8AC3E}">
        <p14:creationId xmlns:p14="http://schemas.microsoft.com/office/powerpoint/2010/main" val="387041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9434"/>
              </p:ext>
            </p:extLst>
          </p:nvPr>
        </p:nvGraphicFramePr>
        <p:xfrm>
          <a:off x="3171825" y="1789113"/>
          <a:ext cx="31972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Equation" r:id="rId3" imgW="2006600" imgH="584200" progId="Equation.3">
                  <p:embed/>
                </p:oleObj>
              </mc:Choice>
              <mc:Fallback>
                <p:oleObj name="Equation" r:id="rId3" imgW="20066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1825" y="1789113"/>
                        <a:ext cx="31972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434369"/>
              </p:ext>
            </p:extLst>
          </p:nvPr>
        </p:nvGraphicFramePr>
        <p:xfrm>
          <a:off x="2307172" y="3128961"/>
          <a:ext cx="5102216" cy="96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Equation" r:id="rId5" imgW="3162300" imgH="596900" progId="Equation.DSMT4">
                  <p:embed/>
                </p:oleObj>
              </mc:Choice>
              <mc:Fallback>
                <p:oleObj name="Equation" r:id="rId5" imgW="3162300" imgH="59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7172" y="3128961"/>
                        <a:ext cx="5102216" cy="963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328907"/>
              </p:ext>
            </p:extLst>
          </p:nvPr>
        </p:nvGraphicFramePr>
        <p:xfrm>
          <a:off x="73025" y="4759325"/>
          <a:ext cx="9802813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Equation" r:id="rId7" imgW="7010400" imgH="1231900" progId="Equation.DSMT4">
                  <p:embed/>
                </p:oleObj>
              </mc:Choice>
              <mc:Fallback>
                <p:oleObj name="Equation" r:id="rId7" imgW="7010400" imgH="1231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025" y="4759325"/>
                        <a:ext cx="9802813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43722" y="1066234"/>
            <a:ext cx="935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The </a:t>
            </a:r>
            <a:r>
              <a:rPr lang="en-US" sz="2400" dirty="0" smtClean="0"/>
              <a:t>covariance determinant </a:t>
            </a:r>
            <a:r>
              <a:rPr lang="en-US" sz="2400" dirty="0"/>
              <a:t>and inverse terms can be written as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5451" y="4360342"/>
            <a:ext cx="1553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Therefore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2D 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6614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43737" y="17875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2063" y="5879152"/>
            <a:ext cx="8186857" cy="916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endParaRPr lang="en-US" sz="2200" dirty="0"/>
          </a:p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A suitable function for the prior is the Beta distribution since </a:t>
            </a:r>
          </a:p>
          <a:p>
            <a:pPr marL="0" lvl="1" algn="l">
              <a:lnSpc>
                <a:spcPct val="80000"/>
              </a:lnSpc>
            </a:pPr>
            <a:r>
              <a:rPr lang="en-US" sz="2200" dirty="0" smtClean="0"/>
              <a:t>It captures some of these important properties 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527457" y="1106504"/>
            <a:ext cx="9110186" cy="6453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endParaRPr lang="en-US" sz="2200" dirty="0"/>
          </a:p>
          <a:p>
            <a:pPr marL="342900" lvl="1" indent="-342900" algn="l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Want function that can represent the following kind of distributions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34" y="1791695"/>
            <a:ext cx="5743276" cy="432347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How should be choose the prior?</a:t>
            </a:r>
          </a:p>
        </p:txBody>
      </p:sp>
    </p:spTree>
    <p:extLst>
      <p:ext uri="{BB962C8B-B14F-4D97-AF65-F5344CB8AC3E}">
        <p14:creationId xmlns:p14="http://schemas.microsoft.com/office/powerpoint/2010/main" val="403225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6191" y="1322765"/>
            <a:ext cx="8889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Zoubin</a:t>
            </a:r>
            <a:r>
              <a:rPr lang="en-US" sz="2400" dirty="0" smtClean="0"/>
              <a:t> </a:t>
            </a:r>
            <a:r>
              <a:rPr lang="en-US" sz="2400" dirty="0" err="1" smtClean="0"/>
              <a:t>Ghahramani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Patrick Lam</a:t>
            </a:r>
          </a:p>
          <a:p>
            <a:pPr algn="l"/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Wikipedia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Sam </a:t>
            </a:r>
            <a:r>
              <a:rPr lang="en-US" sz="2400" dirty="0" err="1"/>
              <a:t>Roweis</a:t>
            </a:r>
            <a:endParaRPr lang="en-US" sz="2400" dirty="0">
              <a:hlinkClick r:id="rId2"/>
            </a:endParaRPr>
          </a:p>
          <a:p>
            <a:pPr algn="l"/>
            <a:endParaRPr lang="en-US" sz="2400" dirty="0">
              <a:hlinkClick r:id="rId2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>
                <a:hlinkClick r:id="rId2"/>
              </a:rPr>
              <a:t>http://nucinkis-lab.cc.ic.ac.uk/HELM/helm_workbooks.html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72929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4188" y="1045124"/>
            <a:ext cx="88252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438353"/>
              </p:ext>
            </p:extLst>
          </p:nvPr>
        </p:nvGraphicFramePr>
        <p:xfrm>
          <a:off x="4489608" y="1488011"/>
          <a:ext cx="859439" cy="837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9" name="Equation" r:id="rId3" imgW="482600" imgH="444500" progId="Equation.DSMT4">
                  <p:embed/>
                </p:oleObj>
              </mc:Choice>
              <mc:Fallback>
                <p:oleObj name="Equation" r:id="rId3" imgW="482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9608" y="1488011"/>
                        <a:ext cx="859439" cy="837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93725" y="976440"/>
            <a:ext cx="8565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If the two components of the vector y are independent then</a:t>
            </a:r>
          </a:p>
        </p:txBody>
      </p:sp>
      <p:sp>
        <p:nvSpPr>
          <p:cNvPr id="8" name="Rectangle 7"/>
          <p:cNvSpPr/>
          <p:nvPr/>
        </p:nvSpPr>
        <p:spPr>
          <a:xfrm>
            <a:off x="529587" y="2247078"/>
            <a:ext cx="1553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Therefore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378" y="4086514"/>
            <a:ext cx="104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Giving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8485" y="5399387"/>
            <a:ext cx="5887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Which is the product of two 1D Gaussians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868891"/>
              </p:ext>
            </p:extLst>
          </p:nvPr>
        </p:nvGraphicFramePr>
        <p:xfrm>
          <a:off x="920750" y="2352675"/>
          <a:ext cx="7850188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0" name="Equation" r:id="rId5" imgW="4724400" imgH="1016000" progId="Equation.DSMT4">
                  <p:embed/>
                </p:oleObj>
              </mc:Choice>
              <mc:Fallback>
                <p:oleObj name="Equation" r:id="rId5" imgW="4724400" imgH="10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750" y="2352675"/>
                        <a:ext cx="7850188" cy="168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326522"/>
              </p:ext>
            </p:extLst>
          </p:nvPr>
        </p:nvGraphicFramePr>
        <p:xfrm>
          <a:off x="1538288" y="4321175"/>
          <a:ext cx="654526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1" name="Equation" r:id="rId7" imgW="3759200" imgH="558800" progId="Equation.DSMT4">
                  <p:embed/>
                </p:oleObj>
              </mc:Choice>
              <mc:Fallback>
                <p:oleObj name="Equation" r:id="rId7" imgW="3759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8288" y="4321175"/>
                        <a:ext cx="6545262" cy="973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77866"/>
              </p:ext>
            </p:extLst>
          </p:nvPr>
        </p:nvGraphicFramePr>
        <p:xfrm>
          <a:off x="1085562" y="5856192"/>
          <a:ext cx="7921273" cy="1001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2" name="Equation" r:id="rId9" imgW="4318000" imgH="546100" progId="Equation.DSMT4">
                  <p:embed/>
                </p:oleObj>
              </mc:Choice>
              <mc:Fallback>
                <p:oleObj name="Equation" r:id="rId9" imgW="4318000" imgH="546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5562" y="5856192"/>
                        <a:ext cx="7921273" cy="1001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2D </a:t>
            </a:r>
            <a:r>
              <a:rPr lang="en-US" sz="3200" b="1" dirty="0" smtClean="0"/>
              <a:t>independent Gaussian </a:t>
            </a:r>
            <a:r>
              <a:rPr lang="en-US" sz="3200" b="1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2336065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9104" y="1325391"/>
            <a:ext cx="83864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/>
              <a:t>To generate 1 </a:t>
            </a:r>
            <a:r>
              <a:rPr lang="en-US" sz="2000" dirty="0" err="1" smtClean="0"/>
              <a:t>iD</a:t>
            </a:r>
            <a:r>
              <a:rPr lang="en-US" sz="2000" dirty="0" smtClean="0"/>
              <a:t> Gaussian </a:t>
            </a:r>
            <a:r>
              <a:rPr lang="en-US" sz="2000" dirty="0"/>
              <a:t>with μ </a:t>
            </a:r>
            <a:r>
              <a:rPr lang="en-US" sz="2000" dirty="0" smtClean="0"/>
              <a:t>= 0 and </a:t>
            </a:r>
            <a:r>
              <a:rPr lang="en-US" sz="2000" dirty="0" err="1" smtClean="0"/>
              <a:t>σ</a:t>
            </a:r>
            <a:r>
              <a:rPr lang="en-US" sz="2000" dirty="0" smtClean="0"/>
              <a:t>=1 we can use the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</a:t>
            </a:r>
            <a:r>
              <a:rPr lang="en-US" sz="2000" dirty="0" err="1" smtClean="0"/>
              <a:t>randn</a:t>
            </a:r>
            <a:r>
              <a:rPr lang="en-US" sz="2000" dirty="0" smtClean="0"/>
              <a:t> function: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data = </a:t>
            </a:r>
            <a:r>
              <a:rPr lang="en-US" sz="2000" dirty="0" err="1" smtClean="0"/>
              <a:t>randn</a:t>
            </a:r>
            <a:r>
              <a:rPr lang="en-US" sz="2000" dirty="0" smtClean="0"/>
              <a:t>(1,1);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To change to sample drawn </a:t>
            </a:r>
            <a:r>
              <a:rPr lang="en-US" sz="2000" dirty="0"/>
              <a:t>f</a:t>
            </a:r>
            <a:r>
              <a:rPr lang="en-US" sz="2000" dirty="0" smtClean="0"/>
              <a:t>rom a distribution with non-zero mean and non-unity standard deviation we need to scale by </a:t>
            </a:r>
            <a:r>
              <a:rPr lang="en-US" sz="2000" dirty="0" err="1" smtClean="0"/>
              <a:t>σ</a:t>
            </a:r>
            <a:r>
              <a:rPr lang="en-US" sz="2000" dirty="0"/>
              <a:t> </a:t>
            </a:r>
            <a:r>
              <a:rPr lang="en-US" sz="2000" dirty="0" smtClean="0"/>
              <a:t>and hen add on μ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err="1" smtClean="0"/>
              <a:t>dataNew</a:t>
            </a:r>
            <a:r>
              <a:rPr lang="en-US" sz="2000" dirty="0" smtClean="0"/>
              <a:t> = data * </a:t>
            </a:r>
            <a:r>
              <a:rPr lang="en-US" sz="2000" dirty="0" err="1" smtClean="0"/>
              <a:t>σ</a:t>
            </a:r>
            <a:r>
              <a:rPr lang="en-US" sz="2000" dirty="0" smtClean="0"/>
              <a:t> + μ;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Note in 1D case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 </a:t>
            </a:r>
            <a:r>
              <a:rPr lang="en-US" sz="2000" dirty="0" err="1" smtClean="0"/>
              <a:t>σ</a:t>
            </a:r>
            <a:r>
              <a:rPr lang="en-US" sz="2000" dirty="0" smtClean="0"/>
              <a:t> = √(</a:t>
            </a:r>
            <a:r>
              <a:rPr lang="en-US" sz="2000" dirty="0" err="1" smtClean="0"/>
              <a:t>var</a:t>
            </a:r>
            <a:r>
              <a:rPr lang="en-US" sz="2000" dirty="0" smtClean="0"/>
              <a:t>) ;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where </a:t>
            </a:r>
            <a:r>
              <a:rPr lang="en-US" sz="2000" dirty="0" err="1" smtClean="0"/>
              <a:t>var</a:t>
            </a:r>
            <a:r>
              <a:rPr lang="en-US" sz="2000" dirty="0" smtClean="0"/>
              <a:t> is the variance. </a:t>
            </a:r>
          </a:p>
          <a:p>
            <a:pPr algn="l"/>
            <a:r>
              <a:rPr lang="en-US" sz="2000" dirty="0" smtClean="0"/>
              <a:t>In the multidimensional case we have a covariance matrix not a scalar value</a:t>
            </a:r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1D Gaussian data with arbitrary μ and </a:t>
            </a:r>
            <a:r>
              <a:rPr lang="en-US" sz="3200" b="1" dirty="0" err="1"/>
              <a:t>σ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07342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4188" y="1045124"/>
            <a:ext cx="88252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  <a:p>
            <a:pPr algn="l"/>
            <a:endParaRPr lang="en-US" sz="2400" dirty="0" smtClean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100" y="698500"/>
            <a:ext cx="9359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Question</a:t>
            </a:r>
            <a:r>
              <a:rPr lang="en-US" sz="2400" dirty="0" smtClean="0"/>
              <a:t>: If we use </a:t>
            </a:r>
            <a:r>
              <a:rPr lang="en-US" sz="2400" dirty="0" err="1" smtClean="0">
                <a:solidFill>
                  <a:srgbClr val="3333FF"/>
                </a:solidFill>
              </a:rPr>
              <a:t>randn</a:t>
            </a:r>
            <a:r>
              <a:rPr lang="en-US" sz="2400" dirty="0" smtClean="0">
                <a:solidFill>
                  <a:srgbClr val="3333FF"/>
                </a:solidFill>
              </a:rPr>
              <a:t>(N,1) </a:t>
            </a:r>
            <a:r>
              <a:rPr lang="en-US" sz="2400" dirty="0" smtClean="0"/>
              <a:t>to draw N samples from a 1D distribution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use if again to draw another N samples from a 1D </a:t>
            </a:r>
            <a:r>
              <a:rPr lang="en-US" sz="2400" dirty="0"/>
              <a:t>distribution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and then build a 2D vector X, what is to covariance matrix of the 2D dataset X?</a:t>
            </a:r>
            <a:endParaRPr lang="en-US" sz="24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785049"/>
              </p:ext>
            </p:extLst>
          </p:nvPr>
        </p:nvGraphicFramePr>
        <p:xfrm>
          <a:off x="3602536" y="2639817"/>
          <a:ext cx="151923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name="Equation" r:id="rId3" imgW="914400" imgH="495300" progId="Equation.3">
                  <p:embed/>
                </p:oleObj>
              </mc:Choice>
              <mc:Fallback>
                <p:oleObj name="Equation" r:id="rId3" imgW="914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2536" y="2639817"/>
                        <a:ext cx="1519237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Generate a ND Gaussian </a:t>
            </a:r>
            <a:r>
              <a:rPr lang="en-US" sz="3200" b="1" dirty="0"/>
              <a:t>distribution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55600" y="3893235"/>
            <a:ext cx="825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What are the covariance terms equal to here?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34376"/>
              </p:ext>
            </p:extLst>
          </p:nvPr>
        </p:nvGraphicFramePr>
        <p:xfrm>
          <a:off x="3994308" y="4815411"/>
          <a:ext cx="859439" cy="837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8" name="Equation" r:id="rId5" imgW="482600" imgH="444500" progId="Equation.DSMT4">
                  <p:embed/>
                </p:oleObj>
              </mc:Choice>
              <mc:Fallback>
                <p:oleObj name="Equation" r:id="rId5" imgW="482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4308" y="4815411"/>
                        <a:ext cx="859439" cy="837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800" y="5810935"/>
            <a:ext cx="8255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So how can </a:t>
            </a:r>
            <a:r>
              <a:rPr lang="en-US" sz="2400" dirty="0"/>
              <a:t>we generate  a </a:t>
            </a:r>
            <a:r>
              <a:rPr lang="en-US" sz="2400" dirty="0" smtClean="0"/>
              <a:t>joint </a:t>
            </a:r>
            <a:r>
              <a:rPr lang="en-US" sz="2400" dirty="0"/>
              <a:t>Gaussian with covariance matrix ‘K’ and mean vector ‘</a:t>
            </a:r>
            <a:r>
              <a:rPr lang="en-US" sz="2400" dirty="0" err="1"/>
              <a:t>meanVal</a:t>
            </a:r>
            <a:r>
              <a:rPr lang="en-US" sz="2400" dirty="0"/>
              <a:t>’ </a:t>
            </a:r>
            <a:r>
              <a:rPr lang="en-US" sz="2400" dirty="0" smtClean="0"/>
              <a:t>?</a:t>
            </a:r>
            <a:endParaRPr lang="en-US" sz="2400" dirty="0"/>
          </a:p>
          <a:p>
            <a:pPr algn="l"/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174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 bldLvl="2"/>
      <p:bldP spid="10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7800" y="1121906"/>
            <a:ext cx="605634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/>
              <a:t>To generate </a:t>
            </a:r>
            <a:r>
              <a:rPr lang="en-US" sz="2000" dirty="0"/>
              <a:t>a random sample from a </a:t>
            </a:r>
            <a:r>
              <a:rPr lang="en-US" sz="2000" dirty="0" smtClean="0"/>
              <a:t>2-dimensional </a:t>
            </a:r>
            <a:r>
              <a:rPr lang="en-US" sz="2000" dirty="0"/>
              <a:t>joint Gaussian </a:t>
            </a:r>
            <a:r>
              <a:rPr lang="en-US" sz="2000" dirty="0" smtClean="0"/>
              <a:t>with covariance </a:t>
            </a:r>
            <a:r>
              <a:rPr lang="en-US" sz="2000" dirty="0"/>
              <a:t>matrix </a:t>
            </a:r>
            <a:r>
              <a:rPr lang="en-US" sz="2000" dirty="0" smtClean="0"/>
              <a:t>‘K’ and </a:t>
            </a:r>
            <a:r>
              <a:rPr lang="en-US" sz="2000" dirty="0"/>
              <a:t>mean vector </a:t>
            </a:r>
            <a:r>
              <a:rPr lang="en-US" sz="2000" dirty="0" smtClean="0"/>
              <a:t>‘</a:t>
            </a:r>
            <a:r>
              <a:rPr lang="en-US" sz="2000" dirty="0" err="1" smtClean="0"/>
              <a:t>meanVal</a:t>
            </a:r>
            <a:r>
              <a:rPr lang="en-US" sz="2000" dirty="0" smtClean="0"/>
              <a:t>’ </a:t>
            </a:r>
          </a:p>
          <a:p>
            <a:pPr algn="l"/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F</a:t>
            </a:r>
            <a:r>
              <a:rPr lang="en-US" sz="2000" dirty="0" smtClean="0"/>
              <a:t>irst need to decompose the covariance matrix such that A</a:t>
            </a:r>
            <a:r>
              <a:rPr lang="en-US" sz="2000" baseline="30000" dirty="0" smtClean="0"/>
              <a:t>T</a:t>
            </a:r>
            <a:r>
              <a:rPr lang="en-US" sz="2000" dirty="0" smtClean="0"/>
              <a:t>A = K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We can </a:t>
            </a:r>
            <a:r>
              <a:rPr lang="en-US" sz="2000" dirty="0"/>
              <a:t>use </a:t>
            </a:r>
            <a:r>
              <a:rPr lang="en-US" sz="2000" dirty="0" err="1" smtClean="0"/>
              <a:t>Cholesky</a:t>
            </a:r>
            <a:r>
              <a:rPr lang="en-US" sz="2000" dirty="0" smtClean="0"/>
              <a:t> decomposition to do this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Then multiply by A and add on </a:t>
            </a:r>
            <a:r>
              <a:rPr lang="en-US" sz="2000" dirty="0" err="1" smtClean="0"/>
              <a:t>meanVal</a:t>
            </a:r>
            <a:r>
              <a:rPr lang="en-US" sz="2000" dirty="0" smtClean="0"/>
              <a:t>: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8" name="Picture 7" descr="Screen Shot 2015-10-09 at 3.51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" y="3907056"/>
            <a:ext cx="8026400" cy="2755900"/>
          </a:xfrm>
          <a:prstGeom prst="rect">
            <a:avLst/>
          </a:prstGeom>
        </p:spPr>
      </p:pic>
      <p:pic>
        <p:nvPicPr>
          <p:cNvPr id="13" name="Picture 12" descr="Screen Shot 2015-10-09 at 3.50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84" y="1113045"/>
            <a:ext cx="3465685" cy="320988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Generate correlated </a:t>
            </a:r>
            <a:r>
              <a:rPr lang="en-US" sz="3200" b="1" dirty="0" smtClean="0"/>
              <a:t>ND Gaussian </a:t>
            </a:r>
            <a:r>
              <a:rPr lang="en-US" sz="3200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8244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4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Learning from data</a:t>
            </a:r>
            <a:endParaRPr lang="en-GB" sz="3600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2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Maximum likelihood (MP) learning</a:t>
            </a:r>
          </a:p>
          <a:p>
            <a:pPr marL="0" indent="0">
              <a:buNone/>
            </a:pPr>
            <a:r>
              <a:rPr lang="en-US" sz="2400" dirty="0" smtClean="0"/>
              <a:t>Does not assume a prior over the model parameters. Finds  q parameter settings that maximizes the likelihood of the data P(</a:t>
            </a:r>
            <a:r>
              <a:rPr lang="en-US" sz="2400" dirty="0" err="1" smtClean="0"/>
              <a:t>D|θ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 smtClean="0"/>
              <a:t>Maximum a posteriori (MAP) learning</a:t>
            </a:r>
          </a:p>
          <a:p>
            <a:pPr marL="0" indent="0">
              <a:buNone/>
            </a:pPr>
            <a:r>
              <a:rPr lang="en-US" sz="2400" dirty="0" smtClean="0"/>
              <a:t>Assumes a prior over the model parameters  P(</a:t>
            </a:r>
            <a:r>
              <a:rPr lang="en-US" sz="2400" dirty="0" err="1" smtClean="0"/>
              <a:t>θ</a:t>
            </a:r>
            <a:r>
              <a:rPr lang="en-US" sz="2400" dirty="0" smtClean="0"/>
              <a:t>). </a:t>
            </a:r>
            <a:r>
              <a:rPr lang="en-US" sz="2400" dirty="0"/>
              <a:t>Finds  </a:t>
            </a:r>
            <a:r>
              <a:rPr lang="en-US" sz="2400" dirty="0" smtClean="0"/>
              <a:t>a </a:t>
            </a:r>
            <a:r>
              <a:rPr lang="en-US" sz="2400" dirty="0"/>
              <a:t>parameter settings that maximizes the </a:t>
            </a:r>
            <a:r>
              <a:rPr lang="en-US" sz="2400" dirty="0" smtClean="0"/>
              <a:t>posterior P(</a:t>
            </a:r>
            <a:r>
              <a:rPr lang="en-US" sz="2400" dirty="0" err="1" smtClean="0"/>
              <a:t>θ|D</a:t>
            </a:r>
            <a:r>
              <a:rPr lang="en-US" sz="2400" dirty="0" smtClean="0"/>
              <a:t>)  α  P</a:t>
            </a:r>
            <a:r>
              <a:rPr lang="en-US" sz="2400" dirty="0"/>
              <a:t>(</a:t>
            </a:r>
            <a:r>
              <a:rPr lang="en-US" sz="2400" dirty="0" err="1" smtClean="0"/>
              <a:t>θ</a:t>
            </a:r>
            <a:r>
              <a:rPr lang="en-US" sz="2400" dirty="0" smtClean="0"/>
              <a:t>) </a:t>
            </a:r>
            <a:r>
              <a:rPr lang="en-US" sz="2400" dirty="0"/>
              <a:t>P(</a:t>
            </a:r>
            <a:r>
              <a:rPr lang="en-US" sz="2400" dirty="0" err="1"/>
              <a:t>D|θ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Bayesian learning</a:t>
            </a:r>
          </a:p>
          <a:p>
            <a:pPr marL="0" indent="0">
              <a:buNone/>
            </a:pPr>
            <a:r>
              <a:rPr lang="en-US" sz="2400" dirty="0"/>
              <a:t>Assumes a prior over the model parameters </a:t>
            </a:r>
            <a:r>
              <a:rPr lang="en-US" sz="2400" dirty="0" smtClean="0"/>
              <a:t>. Computes the posterior of the parameters  </a:t>
            </a:r>
            <a:r>
              <a:rPr lang="en-US" sz="2400" dirty="0"/>
              <a:t>P(</a:t>
            </a:r>
            <a:r>
              <a:rPr lang="en-US" sz="2400" dirty="0" err="1"/>
              <a:t>θ|D</a:t>
            </a:r>
            <a:r>
              <a:rPr lang="en-US" sz="2400" dirty="0"/>
              <a:t>)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Terminology for types of learning</a:t>
            </a:r>
          </a:p>
        </p:txBody>
      </p:sp>
    </p:spTree>
    <p:extLst>
      <p:ext uri="{BB962C8B-B14F-4D97-AF65-F5344CB8AC3E}">
        <p14:creationId xmlns:p14="http://schemas.microsoft.com/office/powerpoint/2010/main" val="214935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85F57E51F664C83B87C8E4A222F4E" ma:contentTypeVersion="0" ma:contentTypeDescription="Create a new document." ma:contentTypeScope="" ma:versionID="ebc8dd306f6a142732d6c39145b8c6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B25E5A-619E-4CF7-B380-B907C71CC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636A5B-9F36-41DC-9C2D-B6E50D1148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6653E9-E080-481B-88BF-A67B5AD7262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12790</TotalTime>
  <Words>1261</Words>
  <Application>Microsoft Macintosh PowerPoint</Application>
  <PresentationFormat>A4 Paper (210x297 mm)</PresentationFormat>
  <Paragraphs>346</Paragraphs>
  <Slides>31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Equation</vt:lpstr>
      <vt:lpstr>Microsoft Equation</vt:lpstr>
      <vt:lpstr>AINT351: Machine Learning  Lecture 4  Data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AINT351: Machine Learning  Lecture 4  Learning from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AINT351: Machine Learning  Lecture 4  Bayesian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SOFT211:  Server-Side Programming and Development    Lecture 1 </dc:title>
  <dc:creator>Martin Beck</dc:creator>
  <cp:lastModifiedBy>Ian Howard</cp:lastModifiedBy>
  <cp:revision>1545</cp:revision>
  <cp:lastPrinted>2006-09-20T21:05:30Z</cp:lastPrinted>
  <dcterms:created xsi:type="dcterms:W3CDTF">2013-09-22T15:12:23Z</dcterms:created>
  <dcterms:modified xsi:type="dcterms:W3CDTF">2016-10-17T12:52:23Z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0x010100EF085F57E51F664C83B87C8E4A222F4E</vt:lpwstr>
  </property>
</Properties>
</file>