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39"/>
  </p:notesMasterIdLst>
  <p:handoutMasterIdLst>
    <p:handoutMasterId r:id="rId40"/>
  </p:handoutMasterIdLst>
  <p:sldIdLst>
    <p:sldId id="782" r:id="rId5"/>
    <p:sldId id="792" r:id="rId6"/>
    <p:sldId id="793" r:id="rId7"/>
    <p:sldId id="783" r:id="rId8"/>
    <p:sldId id="784" r:id="rId9"/>
    <p:sldId id="777" r:id="rId10"/>
    <p:sldId id="781" r:id="rId11"/>
    <p:sldId id="778" r:id="rId12"/>
    <p:sldId id="779" r:id="rId13"/>
    <p:sldId id="780" r:id="rId14"/>
    <p:sldId id="786" r:id="rId15"/>
    <p:sldId id="787" r:id="rId16"/>
    <p:sldId id="790" r:id="rId17"/>
    <p:sldId id="794" r:id="rId18"/>
    <p:sldId id="789" r:id="rId19"/>
    <p:sldId id="756" r:id="rId20"/>
    <p:sldId id="757" r:id="rId21"/>
    <p:sldId id="759" r:id="rId22"/>
    <p:sldId id="758" r:id="rId23"/>
    <p:sldId id="760" r:id="rId24"/>
    <p:sldId id="761" r:id="rId25"/>
    <p:sldId id="762" r:id="rId26"/>
    <p:sldId id="795" r:id="rId27"/>
    <p:sldId id="796" r:id="rId28"/>
    <p:sldId id="797" r:id="rId29"/>
    <p:sldId id="800" r:id="rId30"/>
    <p:sldId id="801" r:id="rId31"/>
    <p:sldId id="769" r:id="rId32"/>
    <p:sldId id="770" r:id="rId33"/>
    <p:sldId id="771" r:id="rId34"/>
    <p:sldId id="772" r:id="rId35"/>
    <p:sldId id="773" r:id="rId36"/>
    <p:sldId id="774" r:id="rId37"/>
    <p:sldId id="775" r:id="rId38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8" autoAdjust="0"/>
    <p:restoredTop sz="94609" autoAdjust="0"/>
  </p:normalViewPr>
  <p:slideViewPr>
    <p:cSldViewPr snapToGrid="0">
      <p:cViewPr>
        <p:scale>
          <a:sx n="81" d="100"/>
          <a:sy n="81" d="100"/>
        </p:scale>
        <p:origin x="-896" y="-784"/>
      </p:cViewPr>
      <p:guideLst>
        <p:guide orient="horz" pos="1917"/>
        <p:guide pos="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7" Type="http://schemas.openxmlformats.org/officeDocument/2006/relationships/image" Target="../media/image50.emf"/><Relationship Id="rId8" Type="http://schemas.openxmlformats.org/officeDocument/2006/relationships/image" Target="../media/image51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43.emf"/><Relationship Id="rId1" Type="http://schemas.openxmlformats.org/officeDocument/2006/relationships/image" Target="../media/image59.emf"/><Relationship Id="rId2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9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16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42.emf"/><Relationship Id="rId13" Type="http://schemas.openxmlformats.org/officeDocument/2006/relationships/oleObject" Target="../embeddings/oleObject32.bin"/><Relationship Id="rId14" Type="http://schemas.openxmlformats.org/officeDocument/2006/relationships/image" Target="../media/image4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49.emf"/><Relationship Id="rId15" Type="http://schemas.openxmlformats.org/officeDocument/2006/relationships/oleObject" Target="../embeddings/oleObject39.bin"/><Relationship Id="rId16" Type="http://schemas.openxmlformats.org/officeDocument/2006/relationships/image" Target="../media/image50.emf"/><Relationship Id="rId17" Type="http://schemas.openxmlformats.org/officeDocument/2006/relationships/oleObject" Target="../embeddings/oleObject40.bin"/><Relationship Id="rId18" Type="http://schemas.openxmlformats.org/officeDocument/2006/relationships/image" Target="../media/image5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5.bin"/><Relationship Id="rId12" Type="http://schemas.openxmlformats.org/officeDocument/2006/relationships/image" Target="../media/image56.emf"/><Relationship Id="rId13" Type="http://schemas.openxmlformats.org/officeDocument/2006/relationships/oleObject" Target="../embeddings/oleObject46.bin"/><Relationship Id="rId14" Type="http://schemas.openxmlformats.org/officeDocument/2006/relationships/image" Target="../media/image57.emf"/><Relationship Id="rId15" Type="http://schemas.openxmlformats.org/officeDocument/2006/relationships/oleObject" Target="../embeddings/oleObject47.bin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1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44.bin"/><Relationship Id="rId10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60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34.e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4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5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Bayesian learning example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7027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4498" y="604747"/>
            <a:ext cx="1774845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Therefore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1125777" y="5143500"/>
            <a:ext cx="7699544" cy="1864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110000"/>
              </a:lnSpc>
              <a:buFont typeface="Arial"/>
              <a:buChar char="•"/>
            </a:pPr>
            <a:r>
              <a:rPr lang="en-US" sz="2200" dirty="0" smtClean="0"/>
              <a:t>We end up with posterior that is also a Beta distribution!</a:t>
            </a:r>
            <a:endParaRPr lang="en-US" sz="2200" dirty="0"/>
          </a:p>
          <a:p>
            <a:pPr marL="342900" lvl="1" indent="-342900" algn="l">
              <a:lnSpc>
                <a:spcPct val="110000"/>
              </a:lnSpc>
              <a:buFont typeface="Arial"/>
              <a:buChar char="•"/>
            </a:pPr>
            <a:r>
              <a:rPr lang="en-US" sz="2200" dirty="0" smtClean="0"/>
              <a:t>We need to assign </a:t>
            </a:r>
            <a:r>
              <a:rPr lang="en-US" sz="2200" dirty="0"/>
              <a:t>α</a:t>
            </a:r>
            <a:r>
              <a:rPr lang="en-US" sz="2200" baseline="-25000" dirty="0"/>
              <a:t>1</a:t>
            </a:r>
            <a:r>
              <a:rPr lang="en-US" sz="2200" dirty="0"/>
              <a:t> and </a:t>
            </a:r>
            <a:r>
              <a:rPr lang="en-US" sz="2200" dirty="0" smtClean="0"/>
              <a:t>α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to give the required prior</a:t>
            </a:r>
          </a:p>
          <a:p>
            <a:pPr marL="342900" lvl="1" indent="-342900" algn="l">
              <a:lnSpc>
                <a:spcPct val="110000"/>
              </a:lnSpc>
              <a:buFont typeface="Arial"/>
              <a:buChar char="•"/>
            </a:pPr>
            <a:r>
              <a:rPr lang="en-US" sz="2200" dirty="0" smtClean="0"/>
              <a:t> E.g. = 4 gives p(h) = 0.5</a:t>
            </a:r>
          </a:p>
          <a:p>
            <a:pPr marL="342900" lvl="1" indent="-342900" algn="l">
              <a:lnSpc>
                <a:spcPct val="110000"/>
              </a:lnSpc>
              <a:buFont typeface="Arial"/>
              <a:buChar char="•"/>
            </a:pPr>
            <a:r>
              <a:rPr lang="en-US" sz="2200" dirty="0" smtClean="0"/>
              <a:t>Can use MAP estimate as the prior on the next trial</a:t>
            </a:r>
          </a:p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endParaRPr lang="en-US" sz="2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1457"/>
              </p:ext>
            </p:extLst>
          </p:nvPr>
        </p:nvGraphicFramePr>
        <p:xfrm>
          <a:off x="1167982" y="3622473"/>
          <a:ext cx="48053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3" imgW="2082800" imgH="520700" progId="Equation.DSMT4">
                  <p:embed/>
                </p:oleObj>
              </mc:Choice>
              <mc:Fallback>
                <p:oleObj name="Equation" r:id="rId3" imgW="20828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982" y="3622473"/>
                        <a:ext cx="4805362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Compute posterior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65023"/>
              </p:ext>
            </p:extLst>
          </p:nvPr>
        </p:nvGraphicFramePr>
        <p:xfrm>
          <a:off x="879475" y="2274888"/>
          <a:ext cx="78025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5" imgW="3276600" imgH="520700" progId="Equation.DSMT4">
                  <p:embed/>
                </p:oleObj>
              </mc:Choice>
              <mc:Fallback>
                <p:oleObj name="Equation" r:id="rId5" imgW="32766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475" y="2274888"/>
                        <a:ext cx="7802563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91317"/>
              </p:ext>
            </p:extLst>
          </p:nvPr>
        </p:nvGraphicFramePr>
        <p:xfrm>
          <a:off x="1713362" y="1007814"/>
          <a:ext cx="39846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7" imgW="1701800" imgH="469900" progId="Equation.3">
                  <p:embed/>
                </p:oleObj>
              </mc:Choice>
              <mc:Fallback>
                <p:oleObj name="Equation" r:id="rId7" imgW="1701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3362" y="1007814"/>
                        <a:ext cx="3984625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24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Matlab MAP example</a:t>
            </a:r>
            <a:endParaRPr lang="en-US" sz="3200" b="1" dirty="0"/>
          </a:p>
        </p:txBody>
      </p:sp>
      <p:pic>
        <p:nvPicPr>
          <p:cNvPr id="4" name="Picture 3" descr="Screen Shot 2016-10-24 at 9.16.4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"/>
          <a:stretch/>
        </p:blipFill>
        <p:spPr>
          <a:xfrm>
            <a:off x="1092366" y="3088942"/>
            <a:ext cx="6210300" cy="244669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01259"/>
              </p:ext>
            </p:extLst>
          </p:nvPr>
        </p:nvGraphicFramePr>
        <p:xfrm>
          <a:off x="2280099" y="1098559"/>
          <a:ext cx="47767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4" imgW="2070100" imgH="520700" progId="Equation.3">
                  <p:embed/>
                </p:oleObj>
              </mc:Choice>
              <mc:Fallback>
                <p:oleObj name="Equation" r:id="rId4" imgW="20701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0099" y="1098559"/>
                        <a:ext cx="4776788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85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Matlab MAP example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7476473" y="1927222"/>
            <a:ext cx="2165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Plot the priors</a:t>
            </a:r>
            <a:endParaRPr lang="en-US" sz="2400" dirty="0"/>
          </a:p>
        </p:txBody>
      </p:sp>
      <p:pic>
        <p:nvPicPr>
          <p:cNvPr id="16" name="Picture 15" descr="Screen Shot 2016-10-24 at 9.3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329"/>
            <a:ext cx="7038916" cy="60946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1986600" y="2414706"/>
            <a:ext cx="6355295" cy="120735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24 at 9.20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" y="329279"/>
            <a:ext cx="5277303" cy="652872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Matlab MAP example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938536" y="1064827"/>
            <a:ext cx="2269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Loop 100 times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30441" y="689915"/>
            <a:ext cx="4735435" cy="59583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97642" y="2722498"/>
            <a:ext cx="3122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Update heads or tails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70920" y="1986948"/>
            <a:ext cx="4735435" cy="59583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90045" y="4144970"/>
            <a:ext cx="3379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Compute MAP estimate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46687" y="3331021"/>
            <a:ext cx="4735435" cy="59583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4" y="1031015"/>
            <a:ext cx="8915400" cy="50060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0302" y="5254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58020" y="2970384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Matlab MAP estimation Demo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07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ML versus MAP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39754" y="4429727"/>
            <a:ext cx="51072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Using prior belief means that initial estimate may be more appropriate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12" y="986843"/>
            <a:ext cx="3579788" cy="2744975"/>
          </a:xfrm>
          <a:prstGeom prst="rect">
            <a:avLst/>
          </a:prstGeom>
        </p:spPr>
      </p:pic>
      <p:pic>
        <p:nvPicPr>
          <p:cNvPr id="9" name="Picture 8" descr="Screen Shot 2016-10-24 at 11.56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r="3301" b="4742"/>
          <a:stretch/>
        </p:blipFill>
        <p:spPr>
          <a:xfrm>
            <a:off x="6381863" y="3994772"/>
            <a:ext cx="3524137" cy="27319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51897" y="5692775"/>
            <a:ext cx="9837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MAP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8031556" y="2550018"/>
            <a:ext cx="70203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ML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59667" y="1349685"/>
            <a:ext cx="495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ML may run into estimation problems if we are unlucky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19756" y="4970531"/>
            <a:ext cx="1803229" cy="17344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82477" y="1203923"/>
            <a:ext cx="1924269" cy="67766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5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5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Principle component analysis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929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58" y="1066317"/>
            <a:ext cx="6883632" cy="5173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7925" y="6154038"/>
            <a:ext cx="914158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In this case most of the variance is along a single diagonal axis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Consider the </a:t>
            </a:r>
            <a:r>
              <a:rPr lang="en-US" sz="3200" b="1" dirty="0" smtClean="0"/>
              <a:t>dataset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2848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92" y="4018898"/>
            <a:ext cx="8429576" cy="2660743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igenvectors</a:t>
            </a:r>
            <a:r>
              <a:rPr lang="en-US" sz="2400" dirty="0"/>
              <a:t> can only be found for square matrices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every square matrix has </a:t>
            </a:r>
            <a:r>
              <a:rPr lang="en-US" sz="2400" dirty="0" smtClean="0"/>
              <a:t>eigenvectors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n x n matrix can have n </a:t>
            </a:r>
            <a:r>
              <a:rPr lang="en-US" sz="2400" dirty="0" smtClean="0"/>
              <a:t>eigenvectors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the eigenvectors of a matrix are </a:t>
            </a:r>
            <a:r>
              <a:rPr lang="en-US" sz="2400" dirty="0" smtClean="0"/>
              <a:t>orthogonal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length of an eigenvector is exactly </a:t>
            </a:r>
            <a:r>
              <a:rPr lang="en-US" sz="2400" dirty="0" smtClean="0"/>
              <a:t>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58" y="846541"/>
            <a:ext cx="4333094" cy="3256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8899" y="824019"/>
            <a:ext cx="5320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The K principle components are the </a:t>
            </a:r>
            <a:r>
              <a:rPr lang="en-US" sz="2400" dirty="0" smtClean="0"/>
              <a:t>K eigenvectors </a:t>
            </a:r>
            <a:r>
              <a:rPr lang="en-US" sz="2400" dirty="0"/>
              <a:t>with the largest eigenvalues of the data covariance </a:t>
            </a:r>
            <a:r>
              <a:rPr lang="en-US" sz="2400" dirty="0" smtClean="0"/>
              <a:t>matrix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quivalent </a:t>
            </a:r>
            <a:r>
              <a:rPr lang="en-US" sz="2400" dirty="0"/>
              <a:t>to finding the axis system in which the </a:t>
            </a:r>
            <a:r>
              <a:rPr lang="en-US" sz="2400" dirty="0" smtClean="0"/>
              <a:t>covariance matrix is diagonal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Eigenvectors and PCA</a:t>
            </a:r>
          </a:p>
        </p:txBody>
      </p:sp>
    </p:spTree>
    <p:extLst>
      <p:ext uri="{BB962C8B-B14F-4D97-AF65-F5344CB8AC3E}">
        <p14:creationId xmlns:p14="http://schemas.microsoft.com/office/powerpoint/2010/main" val="245347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40" y="1191673"/>
            <a:ext cx="8915400" cy="5487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pPr marL="0" indent="0">
              <a:buNone/>
            </a:pPr>
            <a:r>
              <a:rPr lang="en-US" sz="2800" dirty="0"/>
              <a:t>The vector x is called an eigenvector of A associated with the </a:t>
            </a:r>
            <a:r>
              <a:rPr lang="en-US" sz="2800" dirty="0" smtClean="0"/>
              <a:t>eigenvalue.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K principle components </a:t>
            </a:r>
            <a:r>
              <a:rPr lang="en-US" sz="2800" dirty="0" smtClean="0"/>
              <a:t>are </a:t>
            </a:r>
            <a:r>
              <a:rPr lang="en-US" sz="2800" dirty="0" smtClean="0"/>
              <a:t>the K eigenvectors with the largest eigenvalues of the data covariance matrix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66560"/>
              </p:ext>
            </p:extLst>
          </p:nvPr>
        </p:nvGraphicFramePr>
        <p:xfrm>
          <a:off x="3446626" y="1742276"/>
          <a:ext cx="2723104" cy="8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Equation" r:id="rId3" imgW="723900" imgH="228600" progId="Equation.3">
                  <p:embed/>
                </p:oleObj>
              </mc:Choice>
              <mc:Fallback>
                <p:oleObj name="Equation" r:id="rId3" imgW="723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6626" y="1742276"/>
                        <a:ext cx="2723104" cy="860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36514"/>
              </p:ext>
            </p:extLst>
          </p:nvPr>
        </p:nvGraphicFramePr>
        <p:xfrm>
          <a:off x="3476625" y="3560763"/>
          <a:ext cx="22939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5" imgW="609600" imgH="177800" progId="Equation.DSMT4">
                  <p:embed/>
                </p:oleObj>
              </mc:Choice>
              <mc:Fallback>
                <p:oleObj name="Equation" r:id="rId5" imgW="609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6625" y="3560763"/>
                        <a:ext cx="2293938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16469" y="926328"/>
            <a:ext cx="87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 eigenvalues </a:t>
            </a:r>
            <a:r>
              <a:rPr lang="en-US" sz="2400" dirty="0" err="1"/>
              <a:t>λ</a:t>
            </a:r>
            <a:r>
              <a:rPr lang="en-US" sz="2400" dirty="0"/>
              <a:t> of </a:t>
            </a:r>
            <a:r>
              <a:rPr lang="en-US" sz="2400" dirty="0" smtClean="0"/>
              <a:t>covariance matrix A </a:t>
            </a:r>
            <a:r>
              <a:rPr lang="en-US" sz="2400" dirty="0"/>
              <a:t>are defined as the roots of the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807" y="2768736"/>
            <a:ext cx="8310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This equation is called the characteristic equation</a:t>
            </a:r>
          </a:p>
          <a:p>
            <a:pPr algn="l"/>
            <a:r>
              <a:rPr lang="en-US" sz="2400" dirty="0"/>
              <a:t>Let  be an eigenvalue of 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Principle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2647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4" y="1031015"/>
            <a:ext cx="8915400" cy="50060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0302" y="5254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15" y="1582680"/>
            <a:ext cx="4774704" cy="3661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001869"/>
            <a:ext cx="4252690" cy="43123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2390" y="959391"/>
            <a:ext cx="4265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Might get something like this </a:t>
            </a:r>
          </a:p>
          <a:p>
            <a:pPr lvl="1"/>
            <a:r>
              <a:rPr lang="en-US" sz="2000" dirty="0"/>
              <a:t>after 100 trials: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8581" y="1125991"/>
            <a:ext cx="6273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/>
              <a:t>a </a:t>
            </a:r>
            <a:r>
              <a:rPr lang="en-US" sz="2000" dirty="0" err="1"/>
              <a:t>Matlab</a:t>
            </a:r>
            <a:r>
              <a:rPr lang="en-US" sz="2000" dirty="0"/>
              <a:t> simulation with coin bias = 0.6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40945" y="5445582"/>
            <a:ext cx="4856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dirty="0" smtClean="0"/>
              <a:t>If get several heads in row then can get inappropriate bias to heads </a:t>
            </a:r>
          </a:p>
          <a:p>
            <a:pPr lvl="1" algn="l"/>
            <a:r>
              <a:rPr lang="en-US" sz="2000" dirty="0" smtClean="0"/>
              <a:t>Can we do better than this?</a:t>
            </a:r>
          </a:p>
          <a:p>
            <a:pPr lvl="1" algn="l"/>
            <a:r>
              <a:rPr lang="en-US" sz="2000" dirty="0" smtClean="0"/>
              <a:t>Here we only have point estimate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estimation of coin flip probability</a:t>
            </a:r>
          </a:p>
        </p:txBody>
      </p:sp>
    </p:spTree>
    <p:extLst>
      <p:ext uri="{BB962C8B-B14F-4D97-AF65-F5344CB8AC3E}">
        <p14:creationId xmlns:p14="http://schemas.microsoft.com/office/powerpoint/2010/main" val="274337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46" y="2332037"/>
            <a:ext cx="8915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where </a:t>
            </a:r>
            <a:r>
              <a:rPr lang="en-US" sz="3400" dirty="0"/>
              <a:t>A is an n x</a:t>
            </a:r>
            <a:r>
              <a:rPr lang="en-US" sz="3400" dirty="0" smtClean="0"/>
              <a:t> n matrix</a:t>
            </a:r>
            <a:r>
              <a:rPr lang="en-US" sz="3400" dirty="0"/>
              <a:t>, </a:t>
            </a:r>
            <a:r>
              <a:rPr lang="en-US" sz="3400" dirty="0" smtClean="0"/>
              <a:t>x </a:t>
            </a:r>
            <a:r>
              <a:rPr lang="en-US" sz="3400" dirty="0"/>
              <a:t>is an n </a:t>
            </a:r>
            <a:r>
              <a:rPr lang="en-US" sz="3400" dirty="0" smtClean="0"/>
              <a:t>x 1 </a:t>
            </a:r>
            <a:r>
              <a:rPr lang="en-US" sz="3400" dirty="0"/>
              <a:t>column vector and </a:t>
            </a:r>
            <a:r>
              <a:rPr lang="en-US" sz="3400" dirty="0" err="1"/>
              <a:t>λ</a:t>
            </a:r>
            <a:r>
              <a:rPr lang="en-US" sz="3400" dirty="0"/>
              <a:t> is a scalar (a constant) </a:t>
            </a:r>
            <a:endParaRPr lang="en-US" sz="3400" dirty="0" smtClean="0"/>
          </a:p>
          <a:p>
            <a:endParaRPr lang="en-US" sz="3400" dirty="0" smtClean="0"/>
          </a:p>
          <a:p>
            <a:r>
              <a:rPr lang="en-US" sz="3400" dirty="0" smtClean="0"/>
              <a:t>The solution to </a:t>
            </a:r>
            <a:r>
              <a:rPr lang="en-US" sz="3400" dirty="0" smtClean="0"/>
              <a:t>the </a:t>
            </a:r>
            <a:r>
              <a:rPr lang="en-US" sz="3400" dirty="0" smtClean="0"/>
              <a:t>equation is a vector </a:t>
            </a:r>
            <a:r>
              <a:rPr lang="en-US" sz="3400" dirty="0" smtClean="0"/>
              <a:t>X</a:t>
            </a:r>
            <a:endParaRPr lang="en-US" sz="3400" dirty="0" smtClean="0"/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When we transform </a:t>
            </a:r>
            <a:r>
              <a:rPr lang="en-US" sz="3400" dirty="0" smtClean="0"/>
              <a:t>X </a:t>
            </a:r>
            <a:r>
              <a:rPr lang="en-US" sz="3400" dirty="0" smtClean="0"/>
              <a:t>by multiplying by A we end up with vector </a:t>
            </a:r>
            <a:r>
              <a:rPr lang="en-US" sz="3400" dirty="0" smtClean="0"/>
              <a:t>X </a:t>
            </a:r>
            <a:r>
              <a:rPr lang="en-US" sz="3400" dirty="0" smtClean="0"/>
              <a:t>again but this times scaled by </a:t>
            </a:r>
            <a:r>
              <a:rPr lang="en-US" sz="3400" dirty="0" err="1" smtClean="0"/>
              <a:t>λ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smtClean="0"/>
              <a:t>Therefore the direction of vector </a:t>
            </a:r>
            <a:r>
              <a:rPr lang="en-US" sz="3400" dirty="0" smtClean="0"/>
              <a:t>X </a:t>
            </a:r>
            <a:r>
              <a:rPr lang="en-US" sz="3400" dirty="0" smtClean="0"/>
              <a:t>is unaffected by the transformation</a:t>
            </a:r>
            <a:endParaRPr lang="en-US" sz="3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53044"/>
              </p:ext>
            </p:extLst>
          </p:nvPr>
        </p:nvGraphicFramePr>
        <p:xfrm>
          <a:off x="677863" y="1719263"/>
          <a:ext cx="20558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3" imgW="609600" imgH="177800" progId="Equation.3">
                  <p:embed/>
                </p:oleObj>
              </mc:Choice>
              <mc:Fallback>
                <p:oleObj name="Equation" r:id="rId3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719263"/>
                        <a:ext cx="2055812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9035" y="1031897"/>
            <a:ext cx="8064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Consider simultaneous equations of the form: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Eigenvalue problems</a:t>
            </a:r>
          </a:p>
        </p:txBody>
      </p:sp>
    </p:spTree>
    <p:extLst>
      <p:ext uri="{BB962C8B-B14F-4D97-AF65-F5344CB8AC3E}">
        <p14:creationId xmlns:p14="http://schemas.microsoft.com/office/powerpoint/2010/main" val="333008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3576" b="13576"/>
          <a:stretch>
            <a:fillRect/>
          </a:stretch>
        </p:blipFill>
        <p:spPr>
          <a:xfrm>
            <a:off x="390380" y="1024320"/>
            <a:ext cx="7210756" cy="3660589"/>
          </a:xfrm>
        </p:spPr>
      </p:pic>
      <p:sp>
        <p:nvSpPr>
          <p:cNvPr id="7" name="Rectangle 6"/>
          <p:cNvSpPr/>
          <p:nvPr/>
        </p:nvSpPr>
        <p:spPr>
          <a:xfrm>
            <a:off x="366246" y="4841865"/>
            <a:ext cx="566152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l"/>
            <a:r>
              <a:rPr lang="en-US" sz="2000" dirty="0"/>
              <a:t>In this shear mapping the red arrow changes direction but the blue arrow does not. 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blue arrow is an eigenvector of this shear mapping because it doesn't change direction.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66" y="5865385"/>
            <a:ext cx="3835400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0526" y="5401001"/>
            <a:ext cx="204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horizontal shear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882"/>
            <a:ext cx="99060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Example eigenvector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3781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88340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Transformation matrix </a:t>
            </a:r>
            <a:r>
              <a:rPr lang="en-US" sz="2400" dirty="0" smtClean="0"/>
              <a:t>only preserves </a:t>
            </a:r>
            <a:r>
              <a:rPr lang="en-US" sz="2400" dirty="0"/>
              <a:t>the direction </a:t>
            </a:r>
            <a:r>
              <a:rPr lang="en-US" sz="2400" dirty="0" smtClean="0"/>
              <a:t>of the blue and purple vectors that are parallel to the</a:t>
            </a:r>
            <a:r>
              <a:rPr lang="en-US" sz="2400" dirty="0"/>
              <a:t> </a:t>
            </a:r>
            <a:r>
              <a:rPr lang="en-US" sz="2400" dirty="0" smtClean="0"/>
              <a:t>diagonals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These are the eigenvectors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It does not preserve the direction of the red vectors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31" y="3986021"/>
            <a:ext cx="1998492" cy="91420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Example eigenvector from Wikipedia</a:t>
            </a:r>
          </a:p>
        </p:txBody>
      </p:sp>
      <p:pic>
        <p:nvPicPr>
          <p:cNvPr id="6" name="Content Placeholder 5" descr="Eigenvectors-extended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7" b="24617"/>
          <a:stretch>
            <a:fillRect/>
          </a:stretch>
        </p:blipFill>
        <p:spPr>
          <a:xfrm>
            <a:off x="535054" y="678191"/>
            <a:ext cx="8915400" cy="4525963"/>
          </a:xfrm>
        </p:spPr>
      </p:pic>
    </p:spTree>
    <p:extLst>
      <p:ext uri="{BB962C8B-B14F-4D97-AF65-F5344CB8AC3E}">
        <p14:creationId xmlns:p14="http://schemas.microsoft.com/office/powerpoint/2010/main" val="19888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35943"/>
              </p:ext>
            </p:extLst>
          </p:nvPr>
        </p:nvGraphicFramePr>
        <p:xfrm>
          <a:off x="563563" y="1265238"/>
          <a:ext cx="21764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3" imgW="889000" imgH="482600" progId="Equation.3">
                  <p:embed/>
                </p:oleObj>
              </mc:Choice>
              <mc:Fallback>
                <p:oleObj name="Equation" r:id="rId3" imgW="889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563" y="1265238"/>
                        <a:ext cx="2176462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18996" y="767253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Given the matrix 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1003" y="2587627"/>
            <a:ext cx="7378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will now find its eigenvalues </a:t>
            </a:r>
            <a:r>
              <a:rPr lang="en-US" sz="2400" dirty="0"/>
              <a:t>and </a:t>
            </a:r>
            <a:r>
              <a:rPr lang="en-US" sz="2400" dirty="0" smtClean="0"/>
              <a:t>eigenvectors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must solve the equation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Finding eigenvalues and eigenvectors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81656"/>
              </p:ext>
            </p:extLst>
          </p:nvPr>
        </p:nvGraphicFramePr>
        <p:xfrm>
          <a:off x="687388" y="3481388"/>
          <a:ext cx="18637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5" imgW="609600" imgH="177800" progId="Equation.3">
                  <p:embed/>
                </p:oleObj>
              </mc:Choice>
              <mc:Fallback>
                <p:oleObj name="Equation" r:id="rId5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388" y="3481388"/>
                        <a:ext cx="1863725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7179"/>
              </p:ext>
            </p:extLst>
          </p:nvPr>
        </p:nvGraphicFramePr>
        <p:xfrm>
          <a:off x="419100" y="4210050"/>
          <a:ext cx="3116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7" imgW="1092200" imgH="228600" progId="Equation.3">
                  <p:embed/>
                </p:oleObj>
              </mc:Choice>
              <mc:Fallback>
                <p:oleObj name="Equation" r:id="rId7" imgW="109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" y="4210050"/>
                        <a:ext cx="311626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30144"/>
              </p:ext>
            </p:extLst>
          </p:nvPr>
        </p:nvGraphicFramePr>
        <p:xfrm>
          <a:off x="501768" y="6130956"/>
          <a:ext cx="3532011" cy="72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9" imgW="1168400" imgH="228600" progId="Equation.DSMT4">
                  <p:embed/>
                </p:oleObj>
              </mc:Choice>
              <mc:Fallback>
                <p:oleObj name="Equation" r:id="rId9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768" y="6130956"/>
                        <a:ext cx="3532011" cy="72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97418" y="5081412"/>
            <a:ext cx="95085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Trivial solution if (A-</a:t>
            </a:r>
            <a:r>
              <a:rPr lang="en-US" sz="2400" dirty="0" err="1"/>
              <a:t>λ</a:t>
            </a:r>
            <a:r>
              <a:rPr lang="en-US" sz="2400" dirty="0" smtClean="0"/>
              <a:t>) has an inverse</a:t>
            </a:r>
          </a:p>
          <a:p>
            <a:pPr algn="l"/>
            <a:r>
              <a:rPr lang="en-US" sz="2400" dirty="0" smtClean="0"/>
              <a:t>Otherwise if no inverse </a:t>
            </a:r>
            <a:r>
              <a:rPr lang="en-US" sz="2400" dirty="0" err="1" smtClean="0"/>
              <a:t>det</a:t>
            </a:r>
            <a:r>
              <a:rPr lang="en-US" sz="2400" dirty="0" smtClean="0"/>
              <a:t>(</a:t>
            </a:r>
            <a:r>
              <a:rPr lang="en-US" sz="2400" dirty="0"/>
              <a:t>A-</a:t>
            </a:r>
            <a:r>
              <a:rPr lang="en-US" sz="2400" dirty="0" err="1"/>
              <a:t>λ</a:t>
            </a:r>
            <a:r>
              <a:rPr lang="en-US" sz="2400" dirty="0" smtClean="0"/>
              <a:t>)=</a:t>
            </a:r>
            <a:r>
              <a:rPr lang="en-US" sz="2400" dirty="0" smtClean="0"/>
              <a:t>0 and we want non-trivial solution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040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Finding eigenvalues and eigenvectors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02004"/>
              </p:ext>
            </p:extLst>
          </p:nvPr>
        </p:nvGraphicFramePr>
        <p:xfrm>
          <a:off x="641572" y="798318"/>
          <a:ext cx="2557200" cy="62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3" imgW="990600" imgH="228600" progId="Equation.3">
                  <p:embed/>
                </p:oleObj>
              </mc:Choice>
              <mc:Fallback>
                <p:oleObj name="Equation" r:id="rId3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572" y="798318"/>
                        <a:ext cx="2557200" cy="62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23412"/>
              </p:ext>
            </p:extLst>
          </p:nvPr>
        </p:nvGraphicFramePr>
        <p:xfrm>
          <a:off x="5714941" y="3709617"/>
          <a:ext cx="39401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Equation" r:id="rId5" imgW="1955800" imgH="520700" progId="Equation.3">
                  <p:embed/>
                </p:oleObj>
              </mc:Choice>
              <mc:Fallback>
                <p:oleObj name="Equation" r:id="rId5" imgW="19558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4941" y="3709617"/>
                        <a:ext cx="394017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162936" y="2952105"/>
            <a:ext cx="1656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Remember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37747"/>
              </p:ext>
            </p:extLst>
          </p:nvPr>
        </p:nvGraphicFramePr>
        <p:xfrm>
          <a:off x="156802" y="1655152"/>
          <a:ext cx="5756027" cy="141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name="Equation" r:id="rId7" imgW="2235200" imgH="520700" progId="Equation.DSMT4">
                  <p:embed/>
                </p:oleObj>
              </mc:Choice>
              <mc:Fallback>
                <p:oleObj name="Equation" r:id="rId7" imgW="22352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802" y="1655152"/>
                        <a:ext cx="5756027" cy="1411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514393"/>
              </p:ext>
            </p:extLst>
          </p:nvPr>
        </p:nvGraphicFramePr>
        <p:xfrm>
          <a:off x="313605" y="3182938"/>
          <a:ext cx="3914556" cy="126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" name="Equation" r:id="rId9" imgW="1612900" imgH="495300" progId="Equation.3">
                  <p:embed/>
                </p:oleObj>
              </mc:Choice>
              <mc:Fallback>
                <p:oleObj name="Equation" r:id="rId9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605" y="3182938"/>
                        <a:ext cx="3914556" cy="1265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01216"/>
              </p:ext>
            </p:extLst>
          </p:nvPr>
        </p:nvGraphicFramePr>
        <p:xfrm>
          <a:off x="307975" y="4824413"/>
          <a:ext cx="33115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" name="Equation" r:id="rId11" imgW="1282700" imgH="228600" progId="Equation.DSMT4">
                  <p:embed/>
                </p:oleObj>
              </mc:Choice>
              <mc:Fallback>
                <p:oleObj name="Equation" r:id="rId11" imgW="1282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975" y="4824413"/>
                        <a:ext cx="33115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29016"/>
              </p:ext>
            </p:extLst>
          </p:nvPr>
        </p:nvGraphicFramePr>
        <p:xfrm>
          <a:off x="381183" y="6033280"/>
          <a:ext cx="18684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name="Equation" r:id="rId13" imgW="723900" imgH="190500" progId="Equation.3">
                  <p:embed/>
                </p:oleObj>
              </mc:Choice>
              <mc:Fallback>
                <p:oleObj name="Equation" r:id="rId13" imgW="723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183" y="6033280"/>
                        <a:ext cx="1868487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75467" y="5440811"/>
            <a:ext cx="1424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46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Finding eigenvalues and eigenvectors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84700"/>
              </p:ext>
            </p:extLst>
          </p:nvPr>
        </p:nvGraphicFramePr>
        <p:xfrm>
          <a:off x="1782510" y="718588"/>
          <a:ext cx="885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3" name="Equation" r:id="rId3" imgW="342900" imgH="177800" progId="Equation.DSMT4">
                  <p:embed/>
                </p:oleObj>
              </mc:Choice>
              <mc:Fallback>
                <p:oleObj name="Equation" r:id="rId3" imgW="3429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510" y="718588"/>
                        <a:ext cx="8858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08322" y="705479"/>
            <a:ext cx="951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When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16454"/>
              </p:ext>
            </p:extLst>
          </p:nvPr>
        </p:nvGraphicFramePr>
        <p:xfrm>
          <a:off x="238125" y="1495425"/>
          <a:ext cx="21351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Equation" r:id="rId5" imgW="698500" imgH="165100" progId="Equation.3">
                  <p:embed/>
                </p:oleObj>
              </mc:Choice>
              <mc:Fallback>
                <p:oleObj name="Equation" r:id="rId5" imgW="698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25" y="1495425"/>
                        <a:ext cx="2135188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10870"/>
              </p:ext>
            </p:extLst>
          </p:nvPr>
        </p:nvGraphicFramePr>
        <p:xfrm>
          <a:off x="3022376" y="867274"/>
          <a:ext cx="566737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" name="Equation" r:id="rId7" imgW="1854200" imgH="571500" progId="Equation.DSMT4">
                  <p:embed/>
                </p:oleObj>
              </mc:Choice>
              <mc:Fallback>
                <p:oleObj name="Equation" r:id="rId7" imgW="18542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376" y="867274"/>
                        <a:ext cx="5667375" cy="183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10493" y="2705398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Giving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99856"/>
              </p:ext>
            </p:extLst>
          </p:nvPr>
        </p:nvGraphicFramePr>
        <p:xfrm>
          <a:off x="785895" y="3318020"/>
          <a:ext cx="240823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Equation" r:id="rId9" imgW="787400" imgH="444500" progId="Equation.DSMT4">
                  <p:embed/>
                </p:oleObj>
              </mc:Choice>
              <mc:Fallback>
                <p:oleObj name="Equation" r:id="rId9" imgW="787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5895" y="3318020"/>
                        <a:ext cx="2408238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18282"/>
              </p:ext>
            </p:extLst>
          </p:nvPr>
        </p:nvGraphicFramePr>
        <p:xfrm>
          <a:off x="3716007" y="3688026"/>
          <a:ext cx="22129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6007" y="3688026"/>
                        <a:ext cx="2212975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625704"/>
              </p:ext>
            </p:extLst>
          </p:nvPr>
        </p:nvGraphicFramePr>
        <p:xfrm>
          <a:off x="6376014" y="3167063"/>
          <a:ext cx="28717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Equation" r:id="rId13" imgW="939800" imgH="495300" progId="Equation.DSMT4">
                  <p:embed/>
                </p:oleObj>
              </mc:Choice>
              <mc:Fallback>
                <p:oleObj name="Equation" r:id="rId13" imgW="939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6014" y="3167063"/>
                        <a:ext cx="2871787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4715137"/>
            <a:ext cx="10047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 eigenvectors are proportional to this X vector:  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211627"/>
              </p:ext>
            </p:extLst>
          </p:nvPr>
        </p:nvGraphicFramePr>
        <p:xfrm>
          <a:off x="250884" y="5323251"/>
          <a:ext cx="4322438" cy="1284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Equation" r:id="rId15" imgW="1714500" imgH="482600" progId="Equation.3">
                  <p:embed/>
                </p:oleObj>
              </mc:Choice>
              <mc:Fallback>
                <p:oleObj name="Equation" r:id="rId15" imgW="1714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84" y="5323251"/>
                        <a:ext cx="4322438" cy="1284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39930"/>
              </p:ext>
            </p:extLst>
          </p:nvPr>
        </p:nvGraphicFramePr>
        <p:xfrm>
          <a:off x="6507305" y="5358425"/>
          <a:ext cx="3163668" cy="137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Equation" r:id="rId17" imgW="1168400" imgH="482600" progId="Equation.3">
                  <p:embed/>
                </p:oleObj>
              </mc:Choice>
              <mc:Fallback>
                <p:oleObj name="Equation" r:id="rId17" imgW="1168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07305" y="5358425"/>
                        <a:ext cx="3163668" cy="137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856953" y="5718652"/>
            <a:ext cx="1547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</a:t>
            </a:r>
          </a:p>
          <a:p>
            <a:r>
              <a:rPr lang="en-US" sz="2400" dirty="0" smtClean="0"/>
              <a:t>normalize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44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Finding eigenvalues and eigenvectors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51567"/>
              </p:ext>
            </p:extLst>
          </p:nvPr>
        </p:nvGraphicFramePr>
        <p:xfrm>
          <a:off x="1733550" y="719138"/>
          <a:ext cx="984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Equation" r:id="rId3" imgW="381000" imgH="177800" progId="Equation.3">
                  <p:embed/>
                </p:oleObj>
              </mc:Choice>
              <mc:Fallback>
                <p:oleObj name="Equation" r:id="rId3" imgW="381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550" y="719138"/>
                        <a:ext cx="9842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08322" y="705479"/>
            <a:ext cx="951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When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75867"/>
              </p:ext>
            </p:extLst>
          </p:nvPr>
        </p:nvGraphicFramePr>
        <p:xfrm>
          <a:off x="122238" y="1495425"/>
          <a:ext cx="23685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9" name="Equation" r:id="rId5" imgW="774700" imgH="165100" progId="Equation.DSMT4">
                  <p:embed/>
                </p:oleObj>
              </mc:Choice>
              <mc:Fallback>
                <p:oleObj name="Equation" r:id="rId5" imgW="774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8" y="1495425"/>
                        <a:ext cx="2368550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57892"/>
              </p:ext>
            </p:extLst>
          </p:nvPr>
        </p:nvGraphicFramePr>
        <p:xfrm>
          <a:off x="2905125" y="887413"/>
          <a:ext cx="59023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0" name="Equation" r:id="rId7" imgW="1930400" imgH="558800" progId="Equation.3">
                  <p:embed/>
                </p:oleObj>
              </mc:Choice>
              <mc:Fallback>
                <p:oleObj name="Equation" r:id="rId7" imgW="19304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5125" y="887413"/>
                        <a:ext cx="5902325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10493" y="2705398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Giving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46705"/>
              </p:ext>
            </p:extLst>
          </p:nvPr>
        </p:nvGraphicFramePr>
        <p:xfrm>
          <a:off x="650875" y="3317875"/>
          <a:ext cx="26797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1" name="Equation" r:id="rId9" imgW="876300" imgH="444500" progId="Equation.3">
                  <p:embed/>
                </p:oleObj>
              </mc:Choice>
              <mc:Fallback>
                <p:oleObj name="Equation" r:id="rId9" imgW="876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875" y="3317875"/>
                        <a:ext cx="2679700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90477"/>
              </p:ext>
            </p:extLst>
          </p:nvPr>
        </p:nvGraphicFramePr>
        <p:xfrm>
          <a:off x="3929063" y="3687763"/>
          <a:ext cx="17843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11" imgW="584200" imgH="203200" progId="Equation.DSMT4">
                  <p:embed/>
                </p:oleObj>
              </mc:Choice>
              <mc:Fallback>
                <p:oleObj name="Equation" r:id="rId11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9063" y="3687763"/>
                        <a:ext cx="1784350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10753"/>
              </p:ext>
            </p:extLst>
          </p:nvPr>
        </p:nvGraphicFramePr>
        <p:xfrm>
          <a:off x="6491288" y="3187700"/>
          <a:ext cx="2640012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13" imgW="863600" imgH="482600" progId="Equation.3">
                  <p:embed/>
                </p:oleObj>
              </mc:Choice>
              <mc:Fallback>
                <p:oleObj name="Equation" r:id="rId13" imgW="863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1288" y="3187700"/>
                        <a:ext cx="2640012" cy="155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4715137"/>
            <a:ext cx="10047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 eigenvectors are proportional to this X vector</a:t>
            </a:r>
            <a:r>
              <a:rPr lang="en-US" sz="2400" smtClean="0"/>
              <a:t>:  e.g. 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93614"/>
              </p:ext>
            </p:extLst>
          </p:nvPr>
        </p:nvGraphicFramePr>
        <p:xfrm>
          <a:off x="442913" y="5305425"/>
          <a:ext cx="3938587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15" imgW="1562100" imgH="495300" progId="Equation.DSMT4">
                  <p:embed/>
                </p:oleObj>
              </mc:Choice>
              <mc:Fallback>
                <p:oleObj name="Equation" r:id="rId15" imgW="1562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913" y="5305425"/>
                        <a:ext cx="3938587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860489" y="5687292"/>
            <a:ext cx="3500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Is normalized already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19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The two solutions</a:t>
            </a:r>
            <a:endParaRPr lang="en-US" sz="32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17416"/>
              </p:ext>
            </p:extLst>
          </p:nvPr>
        </p:nvGraphicFramePr>
        <p:xfrm>
          <a:off x="5756051" y="5124709"/>
          <a:ext cx="22907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749300" imgH="495300" progId="Equation.DSMT4">
                  <p:embed/>
                </p:oleObj>
              </mc:Choice>
              <mc:Fallback>
                <p:oleObj name="Equation" r:id="rId3" imgW="749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6051" y="5124709"/>
                        <a:ext cx="2290762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67827"/>
              </p:ext>
            </p:extLst>
          </p:nvPr>
        </p:nvGraphicFramePr>
        <p:xfrm>
          <a:off x="1051871" y="5172307"/>
          <a:ext cx="278447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1028700" imgH="495300" progId="Equation.DSMT4">
                  <p:embed/>
                </p:oleObj>
              </mc:Choice>
              <mc:Fallback>
                <p:oleObj name="Equation" r:id="rId5" imgW="1028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1871" y="5172307"/>
                        <a:ext cx="2784475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91534"/>
              </p:ext>
            </p:extLst>
          </p:nvPr>
        </p:nvGraphicFramePr>
        <p:xfrm>
          <a:off x="579243" y="1470140"/>
          <a:ext cx="21764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7" imgW="889000" imgH="482600" progId="Equation.3">
                  <p:embed/>
                </p:oleObj>
              </mc:Choice>
              <mc:Fallback>
                <p:oleObj name="Equation" r:id="rId7" imgW="889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243" y="1470140"/>
                        <a:ext cx="2176462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474113" y="767253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 the the </a:t>
            </a:r>
            <a:r>
              <a:rPr lang="en-US" sz="2400" dirty="0" smtClean="0"/>
              <a:t>matrix A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43158" y="3043238"/>
            <a:ext cx="3627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Has the two eigenvalues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54393" y="4371631"/>
            <a:ext cx="5238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 the two associated eigenvectors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50211"/>
              </p:ext>
            </p:extLst>
          </p:nvPr>
        </p:nvGraphicFramePr>
        <p:xfrm>
          <a:off x="3862199" y="3634253"/>
          <a:ext cx="18684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9" imgW="723900" imgH="190500" progId="Equation.3">
                  <p:embed/>
                </p:oleObj>
              </mc:Choice>
              <mc:Fallback>
                <p:oleObj name="Equation" r:id="rId9" imgW="723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2199" y="3634253"/>
                        <a:ext cx="1868487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7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40" y="2332037"/>
            <a:ext cx="89154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Can also use:</a:t>
            </a:r>
          </a:p>
          <a:p>
            <a:pPr marL="0" indent="0">
              <a:buNone/>
            </a:pPr>
            <a:r>
              <a:rPr lang="en-US" sz="2400" dirty="0" err="1" smtClean="0"/>
              <a:t>coeff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pca</a:t>
            </a:r>
            <a:r>
              <a:rPr lang="en-US" sz="2400" dirty="0"/>
              <a:t>(X) returns the principal component </a:t>
            </a:r>
            <a:r>
              <a:rPr lang="en-US" sz="2400" dirty="0" smtClean="0"/>
              <a:t>coefficients for </a:t>
            </a:r>
            <a:r>
              <a:rPr lang="en-US" sz="2400" dirty="0"/>
              <a:t>the </a:t>
            </a:r>
            <a:r>
              <a:rPr lang="en-US" sz="2400" dirty="0" smtClean="0"/>
              <a:t>       n</a:t>
            </a:r>
            <a:r>
              <a:rPr lang="en-US" sz="2400" dirty="0"/>
              <a:t>-by-p data matrix X.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5-10-20 at 1.3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25" y="3033177"/>
            <a:ext cx="6096000" cy="1930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504" y="693748"/>
            <a:ext cx="9064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In practice you can use functions in Matlab that will do PCA and compute eigenvalues and eigenvectors for you on high dimensionality </a:t>
            </a:r>
            <a:r>
              <a:rPr lang="en-US" sz="2400" dirty="0" smtClean="0"/>
              <a:t>datasets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Principal </a:t>
            </a:r>
            <a:r>
              <a:rPr lang="en-US" sz="2400" dirty="0"/>
              <a:t>components are found by calculating the eigenvectors and eigenvalues of the data covariance matrix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PCA</a:t>
            </a:r>
          </a:p>
        </p:txBody>
      </p:sp>
    </p:spTree>
    <p:extLst>
      <p:ext uri="{BB962C8B-B14F-4D97-AF65-F5344CB8AC3E}">
        <p14:creationId xmlns:p14="http://schemas.microsoft.com/office/powerpoint/2010/main" val="416322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695"/>
          <a:stretch/>
        </p:blipFill>
        <p:spPr>
          <a:xfrm>
            <a:off x="0" y="1160313"/>
            <a:ext cx="9714586" cy="532080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Generate correlated data and run PCA</a:t>
            </a:r>
          </a:p>
        </p:txBody>
      </p:sp>
    </p:spTree>
    <p:extLst>
      <p:ext uri="{BB962C8B-B14F-4D97-AF65-F5344CB8AC3E}">
        <p14:creationId xmlns:p14="http://schemas.microsoft.com/office/powerpoint/2010/main" val="214938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4" y="1031015"/>
            <a:ext cx="8915400" cy="50060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0302" y="5254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58020" y="2970384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Matlab ML </a:t>
            </a:r>
            <a:r>
              <a:rPr lang="en-US" sz="3200" b="1" dirty="0"/>
              <a:t>estimation </a:t>
            </a:r>
            <a:r>
              <a:rPr lang="en-US" sz="3200" b="1" dirty="0" smtClean="0"/>
              <a:t>Demo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495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40" y="956474"/>
            <a:ext cx="7112334" cy="573756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Plot data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160234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80004"/>
            <a:ext cx="5842000" cy="5029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Output from Matlab</a:t>
            </a:r>
          </a:p>
        </p:txBody>
      </p:sp>
    </p:spTree>
    <p:extLst>
      <p:ext uri="{BB962C8B-B14F-4D97-AF65-F5344CB8AC3E}">
        <p14:creationId xmlns:p14="http://schemas.microsoft.com/office/powerpoint/2010/main" val="158698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1651922"/>
            <a:ext cx="6502400" cy="487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5816" y="653617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Several researchers have applied PCA to face recognition and compression</a:t>
            </a:r>
          </a:p>
          <a:p>
            <a:pPr algn="l"/>
            <a:r>
              <a:rPr lang="en-US" sz="2000" dirty="0" smtClean="0"/>
              <a:t>They can represent features of faces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Eigenfaces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124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18" y="1793772"/>
            <a:ext cx="3269782" cy="2452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5" y="1981200"/>
            <a:ext cx="5483184" cy="4112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58944" y="1499769"/>
            <a:ext cx="213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Explained variance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12087" y="4967265"/>
            <a:ext cx="2750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Faces become more recognizable as reconstruction and another PC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Reconstruction from </a:t>
            </a:r>
            <a:r>
              <a:rPr lang="en-US" sz="3200" b="1" dirty="0" err="1" smtClean="0"/>
              <a:t>e</a:t>
            </a:r>
            <a:r>
              <a:rPr lang="en-US" sz="3200" b="1" dirty="0" err="1" smtClean="0"/>
              <a:t>igenfaces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591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078"/>
          <a:stretch/>
        </p:blipFill>
        <p:spPr>
          <a:xfrm>
            <a:off x="1273146" y="1055640"/>
            <a:ext cx="6927626" cy="3460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4018" y="766909"/>
            <a:ext cx="3465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Consider these datasets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Limitations of PCA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7882" y="18031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053786"/>
            <a:ext cx="46730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Does PCA help here?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 independent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But strong (x</a:t>
            </a:r>
            <a:r>
              <a:rPr lang="en-US" sz="2400" baseline="30000" dirty="0"/>
              <a:t>2</a:t>
            </a:r>
            <a:r>
              <a:rPr lang="en-US" sz="2400" dirty="0"/>
              <a:t>,y</a:t>
            </a:r>
            <a:r>
              <a:rPr lang="en-US" sz="2400" baseline="30000" dirty="0"/>
              <a:t>2</a:t>
            </a:r>
            <a:r>
              <a:rPr lang="en-US" sz="2400" dirty="0"/>
              <a:t>) dependency!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129" y="3339822"/>
            <a:ext cx="1677787" cy="15523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79788" y="3402540"/>
            <a:ext cx="736971" cy="15366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94591" y="5278324"/>
            <a:ext cx="4211409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What about here?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 negatively correlated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69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  <p:bldP spid="14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37" y="1129809"/>
            <a:ext cx="9148057" cy="327709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/>
              <a:t>Rather than estimating a single </a:t>
            </a:r>
            <a:r>
              <a:rPr lang="en-US" sz="2000" dirty="0" err="1"/>
              <a:t>θ</a:t>
            </a:r>
            <a:r>
              <a:rPr lang="en-US" sz="2000" dirty="0"/>
              <a:t>, we obtain a distribution over possible values of </a:t>
            </a:r>
            <a:r>
              <a:rPr lang="en-US" sz="2000" dirty="0" err="1"/>
              <a:t>θ</a:t>
            </a: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Consider </a:t>
            </a:r>
            <a:r>
              <a:rPr lang="en-US" sz="2000" dirty="0" err="1"/>
              <a:t>θ</a:t>
            </a:r>
            <a:r>
              <a:rPr lang="en-US" sz="2000" dirty="0"/>
              <a:t> = probability of tossing a head as a random </a:t>
            </a:r>
            <a:r>
              <a:rPr lang="en-US" sz="2000" dirty="0" smtClean="0"/>
              <a:t>variable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We want to take our prior belief of what  </a:t>
            </a:r>
            <a:r>
              <a:rPr lang="en-US" sz="2000" dirty="0" err="1" smtClean="0"/>
              <a:t>θ</a:t>
            </a:r>
            <a:r>
              <a:rPr lang="en-US" sz="2000" dirty="0" smtClean="0"/>
              <a:t> should be into account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Using Bayes theorem we can write the posterior is given by: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 smtClean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/>
          </a:p>
          <a:p>
            <a:pPr marL="0" lvl="1" indent="0">
              <a:lnSpc>
                <a:spcPct val="80000"/>
              </a:lnSpc>
              <a:buNone/>
            </a:pPr>
            <a:endParaRPr lang="en-US" sz="32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316501"/>
              </p:ext>
            </p:extLst>
          </p:nvPr>
        </p:nvGraphicFramePr>
        <p:xfrm>
          <a:off x="2440132" y="3391696"/>
          <a:ext cx="4203412" cy="84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2209800" imgH="444500" progId="Equation.DSMT4">
                  <p:embed/>
                </p:oleObj>
              </mc:Choice>
              <mc:Fallback>
                <p:oleObj name="Equation" r:id="rId3" imgW="2209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132" y="3391696"/>
                        <a:ext cx="4203412" cy="845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5680"/>
              </p:ext>
            </p:extLst>
          </p:nvPr>
        </p:nvGraphicFramePr>
        <p:xfrm>
          <a:off x="788988" y="4561688"/>
          <a:ext cx="1667778" cy="49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5" imgW="774700" imgH="228600" progId="Equation.3">
                  <p:embed/>
                </p:oleObj>
              </mc:Choice>
              <mc:Fallback>
                <p:oleObj name="Equation" r:id="rId5" imgW="774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988" y="4561688"/>
                        <a:ext cx="1667778" cy="49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02198"/>
              </p:ext>
            </p:extLst>
          </p:nvPr>
        </p:nvGraphicFramePr>
        <p:xfrm>
          <a:off x="796882" y="5821402"/>
          <a:ext cx="1288991" cy="46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7" imgW="558800" imgH="203200" progId="Equation.3">
                  <p:embed/>
                </p:oleObj>
              </mc:Choice>
              <mc:Fallback>
                <p:oleObj name="Equation" r:id="rId7" imgW="558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882" y="5821402"/>
                        <a:ext cx="1288991" cy="46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04287" y="4008890"/>
            <a:ext cx="84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8405" y="4633783"/>
            <a:ext cx="593059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80000"/>
              </a:lnSpc>
            </a:pPr>
            <a:r>
              <a:rPr lang="en-US" sz="2000" dirty="0" smtClean="0"/>
              <a:t> is the  same </a:t>
            </a:r>
            <a:r>
              <a:rPr lang="en-US" sz="2000" dirty="0"/>
              <a:t>as expression from ML estimate with </a:t>
            </a:r>
            <a:r>
              <a:rPr lang="en-US" sz="2000" dirty="0" err="1"/>
              <a:t>θ</a:t>
            </a:r>
            <a:r>
              <a:rPr lang="en-US" sz="2000" dirty="0"/>
              <a:t> fixed to value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9545" y="5886390"/>
            <a:ext cx="747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/>
            <a:r>
              <a:rPr lang="en-US" sz="2000" dirty="0" smtClean="0"/>
              <a:t>Is the probability </a:t>
            </a:r>
            <a:r>
              <a:rPr lang="en-US" sz="2000" dirty="0" err="1"/>
              <a:t>θ</a:t>
            </a:r>
            <a:r>
              <a:rPr lang="en-US" sz="2000" dirty="0"/>
              <a:t> around x without seeing the data – the prior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MAP estimation of coin flip probability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14" y="5393190"/>
            <a:ext cx="575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061" y="1465541"/>
            <a:ext cx="464742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Since prior is a distribution then:</a:t>
            </a:r>
            <a:endParaRPr lang="en-US" sz="2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2564"/>
              </p:ext>
            </p:extLst>
          </p:nvPr>
        </p:nvGraphicFramePr>
        <p:xfrm>
          <a:off x="3611008" y="2443936"/>
          <a:ext cx="2284413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3" imgW="990600" imgH="1485900" progId="Equation.DSMT4">
                  <p:embed/>
                </p:oleObj>
              </mc:Choice>
              <mc:Fallback>
                <p:oleObj name="Equation" r:id="rId3" imgW="990600" imgH="148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1008" y="2443936"/>
                        <a:ext cx="2284413" cy="342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How should be choose the prior?</a:t>
            </a:r>
          </a:p>
        </p:txBody>
      </p:sp>
    </p:spTree>
    <p:extLst>
      <p:ext uri="{BB962C8B-B14F-4D97-AF65-F5344CB8AC3E}">
        <p14:creationId xmlns:p14="http://schemas.microsoft.com/office/powerpoint/2010/main" val="340421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2063" y="5879152"/>
            <a:ext cx="8186857" cy="916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endParaRPr lang="en-US" sz="2200" dirty="0"/>
          </a:p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A suitable function for the prior is the Beta distribution since </a:t>
            </a:r>
          </a:p>
          <a:p>
            <a:pPr marL="0" lvl="1" algn="l">
              <a:lnSpc>
                <a:spcPct val="80000"/>
              </a:lnSpc>
            </a:pPr>
            <a:r>
              <a:rPr lang="en-US" sz="2200" dirty="0" smtClean="0"/>
              <a:t>It captures some of these important properties 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80416" y="808586"/>
            <a:ext cx="9110186" cy="645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endParaRPr lang="en-US" sz="2200" dirty="0"/>
          </a:p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Want function that can represent the following kind of distributions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13" y="1634896"/>
            <a:ext cx="5743276" cy="432347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How should be choose the prior?</a:t>
            </a:r>
          </a:p>
        </p:txBody>
      </p:sp>
    </p:spTree>
    <p:extLst>
      <p:ext uri="{BB962C8B-B14F-4D97-AF65-F5344CB8AC3E}">
        <p14:creationId xmlns:p14="http://schemas.microsoft.com/office/powerpoint/2010/main" val="297787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7457" y="1310343"/>
            <a:ext cx="4621778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The Beta distribution is given by</a:t>
            </a:r>
            <a:endParaRPr lang="en-US" sz="2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710474"/>
              </p:ext>
            </p:extLst>
          </p:nvPr>
        </p:nvGraphicFramePr>
        <p:xfrm>
          <a:off x="2014538" y="2246313"/>
          <a:ext cx="54498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Equation" r:id="rId3" imgW="2362200" imgH="520700" progId="Equation.3">
                  <p:embed/>
                </p:oleObj>
              </mc:Choice>
              <mc:Fallback>
                <p:oleObj name="Equation" r:id="rId3" imgW="23622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538" y="2246313"/>
                        <a:ext cx="5449887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31048" y="3720650"/>
            <a:ext cx="9597499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Where the denominator is a scaling factor for the distribution such that</a:t>
            </a:r>
            <a:endParaRPr lang="en-US" sz="2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36922"/>
              </p:ext>
            </p:extLst>
          </p:nvPr>
        </p:nvGraphicFramePr>
        <p:xfrm>
          <a:off x="2224781" y="4672493"/>
          <a:ext cx="4853187" cy="163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Equation" r:id="rId5" imgW="1549400" imgH="520700" progId="Equation.3">
                  <p:embed/>
                </p:oleObj>
              </mc:Choice>
              <mc:Fallback>
                <p:oleObj name="Equation" r:id="rId5" imgW="15494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4781" y="4672493"/>
                        <a:ext cx="4853187" cy="163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Beta distribution prior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965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416" y="1310343"/>
            <a:ext cx="2339102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Put terms into</a:t>
            </a:r>
            <a:endParaRPr lang="en-US" sz="2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735401"/>
              </p:ext>
            </p:extLst>
          </p:nvPr>
        </p:nvGraphicFramePr>
        <p:xfrm>
          <a:off x="2414588" y="3716338"/>
          <a:ext cx="50387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3" imgW="2184400" imgH="520700" progId="Equation.DSMT4">
                  <p:embed/>
                </p:oleObj>
              </mc:Choice>
              <mc:Fallback>
                <p:oleObj name="Equation" r:id="rId3" imgW="21844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4588" y="3716338"/>
                        <a:ext cx="5038725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0300"/>
              </p:ext>
            </p:extLst>
          </p:nvPr>
        </p:nvGraphicFramePr>
        <p:xfrm>
          <a:off x="2830513" y="1536700"/>
          <a:ext cx="42052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5" imgW="2209800" imgH="444500" progId="Equation.DSMT4">
                  <p:embed/>
                </p:oleObj>
              </mc:Choice>
              <mc:Fallback>
                <p:oleObj name="Equation" r:id="rId5" imgW="2209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0513" y="1536700"/>
                        <a:ext cx="4205287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93245"/>
              </p:ext>
            </p:extLst>
          </p:nvPr>
        </p:nvGraphicFramePr>
        <p:xfrm>
          <a:off x="3208460" y="2688506"/>
          <a:ext cx="2812756" cy="76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7" imgW="1168400" imgH="317500" progId="Equation.DSMT4">
                  <p:embed/>
                </p:oleObj>
              </mc:Choice>
              <mc:Fallback>
                <p:oleObj name="Equation" r:id="rId7" imgW="11684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8460" y="2688506"/>
                        <a:ext cx="2812756" cy="76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91694" y="2434896"/>
            <a:ext cx="189026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Likelihood: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597053" y="3529168"/>
            <a:ext cx="1184940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rior:</a:t>
            </a:r>
            <a:endParaRPr lang="en-US" sz="2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29811"/>
              </p:ext>
            </p:extLst>
          </p:nvPr>
        </p:nvGraphicFramePr>
        <p:xfrm>
          <a:off x="509588" y="5370028"/>
          <a:ext cx="82867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9" imgW="3479800" imgH="520700" progId="Equation.DSMT4">
                  <p:embed/>
                </p:oleObj>
              </mc:Choice>
              <mc:Fallback>
                <p:oleObj name="Equation" r:id="rId9" imgW="34798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588" y="5370028"/>
                        <a:ext cx="8286750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639691" y="5030040"/>
            <a:ext cx="1184940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Thus:</a:t>
            </a:r>
            <a:endParaRPr lang="en-US" sz="2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Compute posterior</a:t>
            </a:r>
          </a:p>
        </p:txBody>
      </p:sp>
    </p:spTree>
    <p:extLst>
      <p:ext uri="{BB962C8B-B14F-4D97-AF65-F5344CB8AC3E}">
        <p14:creationId xmlns:p14="http://schemas.microsoft.com/office/powerpoint/2010/main" val="14525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491" y="1827779"/>
            <a:ext cx="6276077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By marginalization we can calculate the term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66466"/>
              </p:ext>
            </p:extLst>
          </p:nvPr>
        </p:nvGraphicFramePr>
        <p:xfrm>
          <a:off x="240433" y="2282248"/>
          <a:ext cx="67214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" name="Equation" r:id="rId3" imgW="2870200" imgH="304800" progId="Equation.3">
                  <p:embed/>
                </p:oleObj>
              </mc:Choice>
              <mc:Fallback>
                <p:oleObj name="Equation" r:id="rId3" imgW="28702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433" y="2282248"/>
                        <a:ext cx="6721475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080662"/>
              </p:ext>
            </p:extLst>
          </p:nvPr>
        </p:nvGraphicFramePr>
        <p:xfrm>
          <a:off x="1853166" y="689599"/>
          <a:ext cx="61991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" name="Equation" r:id="rId5" imgW="2603500" imgH="520700" progId="Equation.3">
                  <p:embed/>
                </p:oleObj>
              </mc:Choice>
              <mc:Fallback>
                <p:oleObj name="Equation" r:id="rId5" imgW="26035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166" y="689599"/>
                        <a:ext cx="619918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66252" y="835546"/>
            <a:ext cx="1184940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Since</a:t>
            </a:r>
            <a:endParaRPr lang="en-US" sz="2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Compute posterior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97666"/>
              </p:ext>
            </p:extLst>
          </p:nvPr>
        </p:nvGraphicFramePr>
        <p:xfrm>
          <a:off x="324317" y="5508571"/>
          <a:ext cx="64833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6" name="Equation" r:id="rId7" imgW="2768600" imgH="469900" progId="Equation.3">
                  <p:embed/>
                </p:oleObj>
              </mc:Choice>
              <mc:Fallback>
                <p:oleObj name="Equation" r:id="rId7" imgW="2768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317" y="5508571"/>
                        <a:ext cx="64833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90064" y="4674959"/>
            <a:ext cx="1672253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But since</a:t>
            </a:r>
            <a:endParaRPr lang="en-US" sz="2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029419"/>
              </p:ext>
            </p:extLst>
          </p:nvPr>
        </p:nvGraphicFramePr>
        <p:xfrm>
          <a:off x="368466" y="3003106"/>
          <a:ext cx="523398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7" name="Equation" r:id="rId9" imgW="2235200" imgH="520700" progId="Equation.DSMT4">
                  <p:embed/>
                </p:oleObj>
              </mc:Choice>
              <mc:Fallback>
                <p:oleObj name="Equation" r:id="rId9" imgW="22352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466" y="3003106"/>
                        <a:ext cx="5233987" cy="121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34125"/>
              </p:ext>
            </p:extLst>
          </p:nvPr>
        </p:nvGraphicFramePr>
        <p:xfrm>
          <a:off x="2148194" y="4242557"/>
          <a:ext cx="3659673" cy="12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8" name="Equation" r:id="rId11" imgW="1549400" imgH="520700" progId="Equation.3">
                  <p:embed/>
                </p:oleObj>
              </mc:Choice>
              <mc:Fallback>
                <p:oleObj name="Equation" r:id="rId11" imgW="15494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8194" y="4242557"/>
                        <a:ext cx="3659673" cy="122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32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</TotalTime>
  <Words>813</Words>
  <Application>Microsoft Macintosh PowerPoint</Application>
  <PresentationFormat>A4 Paper (210x297 mm)</PresentationFormat>
  <Paragraphs>249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Equation</vt:lpstr>
      <vt:lpstr>MathType 6.0 Equation</vt:lpstr>
      <vt:lpstr>Microsoft Equation</vt:lpstr>
      <vt:lpstr>AINT351: Machine Learning  Lecture 5  Bayesian learning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5  Principle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1500</cp:revision>
  <cp:lastPrinted>2006-09-20T21:05:30Z</cp:lastPrinted>
  <dcterms:created xsi:type="dcterms:W3CDTF">2013-09-22T15:12:23Z</dcterms:created>
  <dcterms:modified xsi:type="dcterms:W3CDTF">2016-10-24T12:43:50Z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