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4" r:id="rId6"/>
    <p:sldId id="275" r:id="rId7"/>
    <p:sldId id="277" r:id="rId8"/>
    <p:sldId id="279" r:id="rId9"/>
    <p:sldId id="276" r:id="rId10"/>
    <p:sldId id="278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8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9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0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8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2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9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5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9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04AC-3B26-4637-AF6E-F116829817B2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4465-CEDA-4414-B283-49C4C2621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1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mtk3.googlecode.com/svn/trunk/docs/demoOutput/bookDemos/(16)-Adaptive_basis_function_models/giniDem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www.cs.ubc.ca/~murphyk/ML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Cross-validation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2.3</a:t>
            </a:r>
          </a:p>
          <a:p>
            <a:r>
              <a:rPr lang="en-GB" dirty="0"/>
              <a:t>AINT351 Machine Learning</a:t>
            </a:r>
          </a:p>
          <a:p>
            <a:r>
              <a:rPr lang="en-GB" dirty="0"/>
              <a:t>Torbjorn Dahl</a:t>
            </a:r>
          </a:p>
        </p:txBody>
      </p:sp>
    </p:spTree>
    <p:extLst>
      <p:ext uri="{BB962C8B-B14F-4D97-AF65-F5344CB8AC3E}">
        <p14:creationId xmlns:p14="http://schemas.microsoft.com/office/powerpoint/2010/main" val="256572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K-fold CV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dirty="0"/>
              <a:t> is commonly set to 5 or 10 based on experience</a:t>
            </a:r>
          </a:p>
          <a:p>
            <a:r>
              <a:rPr lang="en-GB" dirty="0"/>
              <a:t>Stratification</a:t>
            </a:r>
          </a:p>
          <a:p>
            <a:pPr lvl="1"/>
            <a:r>
              <a:rPr lang="en-GB" dirty="0"/>
              <a:t>Each sub-set has the same proportion of data from each class</a:t>
            </a:r>
          </a:p>
          <a:p>
            <a:r>
              <a:rPr lang="en-GB" dirty="0"/>
              <a:t>Leave one out CV</a:t>
            </a:r>
          </a:p>
          <a:p>
            <a:pPr lvl="1"/>
            <a:r>
              <a:rPr lang="en-GB" dirty="0"/>
              <a:t>Fold size 1</a:t>
            </a:r>
          </a:p>
          <a:p>
            <a:pPr lvl="1"/>
            <a:r>
              <a:rPr lang="en-GB" dirty="0"/>
              <a:t>Best use of data and most expensive</a:t>
            </a:r>
          </a:p>
        </p:txBody>
      </p:sp>
    </p:spTree>
    <p:extLst>
      <p:ext uri="{BB962C8B-B14F-4D97-AF65-F5344CB8AC3E}">
        <p14:creationId xmlns:p14="http://schemas.microsoft.com/office/powerpoint/2010/main" val="333456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Very good method for small data sets</a:t>
            </a:r>
          </a:p>
          <a:p>
            <a:r>
              <a:rPr lang="en-GB" dirty="0"/>
              <a:t>Creates a training set by sampling </a:t>
            </a:r>
            <a:r>
              <a:rPr lang="en-GB" i="1" dirty="0"/>
              <a:t>with replacement</a:t>
            </a:r>
          </a:p>
          <a:p>
            <a:r>
              <a:rPr lang="en-GB" dirty="0"/>
              <a:t>Samples a data set of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i="1" dirty="0"/>
              <a:t> </a:t>
            </a:r>
            <a:r>
              <a:rPr lang="en-GB" dirty="0"/>
              <a:t>instances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i="1" dirty="0"/>
              <a:t> </a:t>
            </a:r>
            <a:r>
              <a:rPr lang="en-GB" dirty="0"/>
              <a:t>times to create a new training set of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/>
              <a:t> instances</a:t>
            </a:r>
          </a:p>
          <a:p>
            <a:r>
              <a:rPr lang="en-GB" dirty="0"/>
              <a:t>Test on all instances</a:t>
            </a:r>
          </a:p>
        </p:txBody>
      </p:sp>
    </p:spTree>
    <p:extLst>
      <p:ext uri="{BB962C8B-B14F-4D97-AF65-F5344CB8AC3E}">
        <p14:creationId xmlns:p14="http://schemas.microsoft.com/office/powerpoint/2010/main" val="97923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Very pessimistic</a:t>
                </a:r>
                <a:r>
                  <a:rPr lang="en-GB" i="1" dirty="0"/>
                  <a:t> </a:t>
                </a:r>
                <a:r>
                  <a:rPr lang="en-GB" dirty="0"/>
                  <a:t>due to a high probability of single instances not making it to the training set</a:t>
                </a:r>
              </a:p>
              <a:p>
                <a:pPr lvl="1"/>
                <a:r>
                  <a:rPr lang="en-GB" dirty="0"/>
                  <a:t>On each draw an instance in a set of size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GB" dirty="0"/>
                  <a:t> has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GB" dirty="0"/>
                  <a:t> probability of not being picked</a:t>
                </a:r>
              </a:p>
              <a:p>
                <a:pPr lvl="1"/>
                <a:r>
                  <a:rPr lang="en-GB" dirty="0"/>
                  <a:t>Probability of making the training set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≈0.368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Training data will only contain 63.2% of all the instances</a:t>
                </a:r>
              </a:p>
              <a:p>
                <a:r>
                  <a:rPr lang="en-GB" dirty="0"/>
                  <a:t>Combine with </a:t>
                </a:r>
                <a:r>
                  <a:rPr lang="en-GB" dirty="0" err="1"/>
                  <a:t>resubstitution</a:t>
                </a:r>
                <a:r>
                  <a:rPr lang="en-GB" dirty="0"/>
                  <a:t> error for a realistic error estimate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=0.632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𝑖𝑛𝑠𝑡𝑎𝑛𝑐𝑒𝑠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+0.368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𝑖𝑛𝑠𝑡𝑎𝑛𝑐𝑒𝑠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89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Deciding on stopping criteria</a:t>
            </a:r>
          </a:p>
          <a:p>
            <a:pPr lvl="1"/>
            <a:r>
              <a:rPr lang="en-GB" dirty="0"/>
              <a:t>Stopping criteria that are too specific produce small, under-fitted decision trees, e.g., in local minima</a:t>
            </a:r>
          </a:p>
          <a:p>
            <a:pPr lvl="1"/>
            <a:r>
              <a:rPr lang="en-GB" dirty="0"/>
              <a:t>Loose stopping criteria produce large, over-fitted trees</a:t>
            </a:r>
          </a:p>
          <a:p>
            <a:r>
              <a:rPr lang="en-GB" dirty="0"/>
              <a:t>Pruning overcomes this problem</a:t>
            </a:r>
          </a:p>
          <a:p>
            <a:pPr lvl="1"/>
            <a:r>
              <a:rPr lang="en-GB" dirty="0"/>
              <a:t>Use loose stopping criteria or grow a full tree</a:t>
            </a:r>
          </a:p>
          <a:p>
            <a:pPr lvl="1"/>
            <a:r>
              <a:rPr lang="en-GB" dirty="0"/>
              <a:t>Remove sub-branches that are not contributing significantly to prediction accuracy</a:t>
            </a:r>
          </a:p>
          <a:p>
            <a:pPr lvl="1"/>
            <a:r>
              <a:rPr lang="en-GB" dirty="0"/>
              <a:t>It can also be desirable to trade accuracy for simplicity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5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Decisions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27738" cy="4351338"/>
          </a:xfrm>
        </p:spPr>
        <p:txBody>
          <a:bodyPr>
            <a:normAutofit/>
          </a:bodyPr>
          <a:lstStyle/>
          <a:p>
            <a:r>
              <a:rPr lang="en-GB" dirty="0"/>
              <a:t>A set of ordered rules for classifying data</a:t>
            </a:r>
          </a:p>
          <a:p>
            <a:r>
              <a:rPr lang="en-GB" dirty="0"/>
              <a:t>0.3 &lt; x3 and x3 &lt;=0.3</a:t>
            </a:r>
          </a:p>
          <a:p>
            <a:r>
              <a:rPr lang="en-GB" dirty="0"/>
              <a:t>Each node addresses an input variable</a:t>
            </a:r>
          </a:p>
          <a:p>
            <a:r>
              <a:rPr lang="en-GB" dirty="0"/>
              <a:t>Leaves assign labels to the data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78" y="1495924"/>
            <a:ext cx="6850622" cy="50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0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= empty tree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split data-set,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into sub-sets,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using 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subset,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variables, 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GB" sz="2000" i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each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values, 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split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into sub-sets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GB" sz="2000" i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find max improvement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GB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I(S</a:t>
            </a:r>
            <a:r>
              <a:rPr lang="en-GB" sz="20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GB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</a:t>
            </a:r>
            <a:r>
              <a:rPr lang="en-GB" sz="2000" b="1" i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GB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split &lt;S</a:t>
            </a:r>
            <a:r>
              <a:rPr lang="en-GB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add split &lt;S</a:t>
            </a:r>
            <a:r>
              <a:rPr lang="en-GB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max(I(S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max(I(S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S</a:t>
            </a:r>
            <a:r>
              <a:rPr lang="en-GB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 &lt;= 0.0 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+mj-lt"/>
              <a:buAutoNum type="romanL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5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Improvement,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I(S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i1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S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i2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GB" dirty="0"/>
                  <a:t> is the difference in quality between the original sub-set,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 </a:t>
                </a:r>
                <a:r>
                  <a:rPr lang="en-GB" dirty="0"/>
                  <a:t>and the </a:t>
                </a:r>
                <a:r>
                  <a:rPr lang="en-GB" i="1" dirty="0"/>
                  <a:t>joint quality</a:t>
                </a:r>
                <a:r>
                  <a:rPr lang="en-GB" dirty="0"/>
                  <a:t> of the two new sub-sets,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i1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GB" dirty="0"/>
                  <a:t>and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i2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Gini gain - improvement based on Gini impurity</a:t>
                </a:r>
              </a:p>
              <a:p>
                <a:r>
                  <a:rPr lang="en-GB" dirty="0"/>
                  <a:t>Information gain – improvement based on entropy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40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Purity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Quality in a decision tree is related to the purity of a given set,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</a:p>
              <a:p>
                <a:pPr lvl="1"/>
                <a:r>
                  <a:rPr lang="en-GB" dirty="0"/>
                  <a:t>Entropy and Gini impurity measure diversity in a set of discrete data</a:t>
                </a:r>
              </a:p>
              <a:p>
                <a:pPr lvl="1"/>
                <a:r>
                  <a:rPr lang="en-GB" dirty="0"/>
                  <a:t>Variance measures diversity in a set of continuous data</a:t>
                </a:r>
              </a:p>
              <a:p>
                <a:r>
                  <a:rPr lang="en-GB" dirty="0"/>
                  <a:t>The purity is measured in terms of the probability,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dirty="0"/>
                  <a:t>, of each class,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dirty="0"/>
                  <a:t>, present in the given set,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n-GB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86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Gini impurity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Entropy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func>
                  </m:oMath>
                </a14:m>
                <a:endParaRPr lang="en-GB" b="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GB" dirty="0"/>
                  <a:t> Error rate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GB" dirty="0"/>
                  <a:t>fraction of misclassified data points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sz="1800" dirty="0"/>
                  <a:t>plot code from </a:t>
                </a:r>
                <a:r>
                  <a:rPr lang="en-GB" sz="1800" dirty="0">
                    <a:hlinkClick r:id="rId2"/>
                  </a:rPr>
                  <a:t>pmtk3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750" y="365125"/>
            <a:ext cx="2163050" cy="13255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25623"/>
            <a:ext cx="4832911" cy="43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1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a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Error rate</a:t>
            </a:r>
          </a:p>
          <a:p>
            <a:pPr lvl="1"/>
            <a:r>
              <a:rPr lang="en-GB" dirty="0"/>
              <a:t>The proportion of errors across all instances</a:t>
            </a:r>
          </a:p>
          <a:p>
            <a:r>
              <a:rPr lang="en-GB" dirty="0" err="1"/>
              <a:t>Resubstitution</a:t>
            </a:r>
            <a:r>
              <a:rPr lang="en-GB" dirty="0"/>
              <a:t> error</a:t>
            </a:r>
          </a:p>
          <a:p>
            <a:pPr lvl="1"/>
            <a:r>
              <a:rPr lang="en-GB" dirty="0"/>
              <a:t>Error rate on the training data</a:t>
            </a:r>
          </a:p>
          <a:p>
            <a:pPr lvl="1"/>
            <a:r>
              <a:rPr lang="en-GB" dirty="0"/>
              <a:t>Tends to be optimistic due to overfitting</a:t>
            </a:r>
          </a:p>
          <a:p>
            <a:r>
              <a:rPr lang="en-GB" dirty="0"/>
              <a:t>Test set error</a:t>
            </a:r>
          </a:p>
          <a:p>
            <a:pPr lvl="1"/>
            <a:r>
              <a:rPr lang="en-GB" dirty="0"/>
              <a:t>The performance on a previously unseen set of test data.</a:t>
            </a:r>
          </a:p>
          <a:p>
            <a:r>
              <a:rPr lang="en-GB" dirty="0"/>
              <a:t>Holdout</a:t>
            </a:r>
          </a:p>
          <a:p>
            <a:pPr lvl="1"/>
            <a:r>
              <a:rPr lang="en-GB" dirty="0"/>
              <a:t>Reserving some data, often 20%, for testing</a:t>
            </a:r>
          </a:p>
        </p:txBody>
      </p:sp>
    </p:spTree>
    <p:extLst>
      <p:ext uri="{BB962C8B-B14F-4D97-AF65-F5344CB8AC3E}">
        <p14:creationId xmlns:p14="http://schemas.microsoft.com/office/powerpoint/2010/main" val="192626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use as much of our data as possible to maximise performance</a:t>
            </a:r>
          </a:p>
          <a:p>
            <a:r>
              <a:rPr lang="en-GB" dirty="0"/>
              <a:t>Repeated holdout</a:t>
            </a:r>
          </a:p>
          <a:p>
            <a:pPr lvl="1"/>
            <a:r>
              <a:rPr lang="en-GB" dirty="0"/>
              <a:t>Run several evaluations</a:t>
            </a:r>
          </a:p>
          <a:p>
            <a:pPr lvl="1"/>
            <a:r>
              <a:rPr lang="en-GB" dirty="0"/>
              <a:t>Error estimates are averaged to yield an overall error estimate</a:t>
            </a:r>
          </a:p>
          <a:p>
            <a:pPr lvl="1"/>
            <a:r>
              <a:rPr lang="en-GB" dirty="0"/>
              <a:t>Randomly chose test sets to use all data</a:t>
            </a:r>
          </a:p>
          <a:p>
            <a:pPr lvl="1"/>
            <a:r>
              <a:rPr lang="en-GB" dirty="0"/>
              <a:t>Sub-optimal due to potential test set overlaps</a:t>
            </a:r>
          </a:p>
        </p:txBody>
      </p:sp>
    </p:spTree>
    <p:extLst>
      <p:ext uri="{BB962C8B-B14F-4D97-AF65-F5344CB8AC3E}">
        <p14:creationId xmlns:p14="http://schemas.microsoft.com/office/powerpoint/2010/main" val="248910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80338"/>
            <a:ext cx="10515600" cy="3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Plots from </a:t>
            </a:r>
            <a:r>
              <a:rPr lang="en-GB" sz="1800" dirty="0">
                <a:hlinkClick r:id="rId2"/>
              </a:rPr>
              <a:t>Machine Learning: A Probabilistic Perspective</a:t>
            </a:r>
            <a:r>
              <a:rPr lang="en-GB" sz="1800" dirty="0"/>
              <a:t> by Kevin Murphy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65825" y="2975714"/>
            <a:ext cx="7909241" cy="2695798"/>
            <a:chOff x="838199" y="2733398"/>
            <a:chExt cx="7909241" cy="26957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2926564"/>
              <a:ext cx="4032699" cy="250263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0898" y="2733398"/>
              <a:ext cx="3876542" cy="2695798"/>
            </a:xfrm>
            <a:prstGeom prst="rect">
              <a:avLst/>
            </a:prstGeom>
          </p:spPr>
        </p:pic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711653"/>
            <a:ext cx="10515600" cy="1598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Divide data randomly into N sets (folds) of equal size</a:t>
            </a:r>
          </a:p>
          <a:p>
            <a:r>
              <a:rPr lang="en-GB" sz="2400" dirty="0"/>
              <a:t>Leave each sub-set  out during training and test on that sub-set</a:t>
            </a:r>
          </a:p>
          <a:p>
            <a:r>
              <a:rPr lang="en-GB" sz="2400" dirty="0"/>
              <a:t>Calculate mean performance across N folds</a:t>
            </a:r>
          </a:p>
        </p:txBody>
      </p:sp>
    </p:spTree>
    <p:extLst>
      <p:ext uri="{BB962C8B-B14F-4D97-AF65-F5344CB8AC3E}">
        <p14:creationId xmlns:p14="http://schemas.microsoft.com/office/powerpoint/2010/main" val="287765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500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Cross-validation</vt:lpstr>
      <vt:lpstr>Decisions trees</vt:lpstr>
      <vt:lpstr>Decision Tree Learning Algorithm</vt:lpstr>
      <vt:lpstr>Improvement </vt:lpstr>
      <vt:lpstr>Purity Metrics</vt:lpstr>
      <vt:lpstr>Metric Behaviour</vt:lpstr>
      <vt:lpstr>Evaluating a Decision Tree</vt:lpstr>
      <vt:lpstr>Repeated Testing</vt:lpstr>
      <vt:lpstr>N-fold cross validation</vt:lpstr>
      <vt:lpstr>K-fold CV variants</vt:lpstr>
      <vt:lpstr>The Bootstrap</vt:lpstr>
      <vt:lpstr>Bootstrap Properties</vt:lpstr>
      <vt:lpstr>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Calssification</dc:title>
  <dc:creator>Torbjorn Dahl</dc:creator>
  <cp:lastModifiedBy>Torbjorn Dahl</cp:lastModifiedBy>
  <cp:revision>48</cp:revision>
  <dcterms:created xsi:type="dcterms:W3CDTF">2015-10-05T00:29:56Z</dcterms:created>
  <dcterms:modified xsi:type="dcterms:W3CDTF">2016-10-10T13:49:50Z</dcterms:modified>
</cp:coreProperties>
</file>