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8" r:id="rId4"/>
    <p:sldMasterId id="2147484350" r:id="rId5"/>
    <p:sldMasterId id="2147484362" r:id="rId6"/>
    <p:sldMasterId id="2147484374" r:id="rId7"/>
  </p:sldMasterIdLst>
  <p:notesMasterIdLst>
    <p:notesMasterId r:id="rId52"/>
  </p:notesMasterIdLst>
  <p:handoutMasterIdLst>
    <p:handoutMasterId r:id="rId53"/>
  </p:handoutMasterIdLst>
  <p:sldIdLst>
    <p:sldId id="802" r:id="rId8"/>
    <p:sldId id="801" r:id="rId9"/>
    <p:sldId id="800" r:id="rId10"/>
    <p:sldId id="774" r:id="rId11"/>
    <p:sldId id="776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8" r:id="rId20"/>
    <p:sldId id="769" r:id="rId21"/>
    <p:sldId id="770" r:id="rId22"/>
    <p:sldId id="771" r:id="rId23"/>
    <p:sldId id="772" r:id="rId24"/>
    <p:sldId id="773" r:id="rId25"/>
    <p:sldId id="720" r:id="rId26"/>
    <p:sldId id="724" r:id="rId27"/>
    <p:sldId id="760" r:id="rId28"/>
    <p:sldId id="794" r:id="rId29"/>
    <p:sldId id="738" r:id="rId30"/>
    <p:sldId id="759" r:id="rId31"/>
    <p:sldId id="744" r:id="rId32"/>
    <p:sldId id="795" r:id="rId33"/>
    <p:sldId id="796" r:id="rId34"/>
    <p:sldId id="739" r:id="rId35"/>
    <p:sldId id="740" r:id="rId36"/>
    <p:sldId id="741" r:id="rId37"/>
    <p:sldId id="742" r:id="rId38"/>
    <p:sldId id="743" r:id="rId39"/>
    <p:sldId id="777" r:id="rId40"/>
    <p:sldId id="775" r:id="rId41"/>
    <p:sldId id="787" r:id="rId42"/>
    <p:sldId id="788" r:id="rId43"/>
    <p:sldId id="789" r:id="rId44"/>
    <p:sldId id="793" r:id="rId45"/>
    <p:sldId id="798" r:id="rId46"/>
    <p:sldId id="797" r:id="rId47"/>
    <p:sldId id="799" r:id="rId48"/>
    <p:sldId id="706" r:id="rId49"/>
    <p:sldId id="790" r:id="rId50"/>
    <p:sldId id="685" r:id="rId51"/>
  </p:sldIdLst>
  <p:sldSz cx="9906000" cy="6858000" type="A4"/>
  <p:notesSz cx="6662738" cy="9906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33FF"/>
    <a:srgbClr val="FF0000"/>
    <a:srgbClr val="FF00FF"/>
    <a:srgbClr val="FFCCCC"/>
    <a:srgbClr val="FFCCFF"/>
    <a:srgbClr val="FFFF00"/>
    <a:srgbClr val="3366CC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09" autoAdjust="0"/>
  </p:normalViewPr>
  <p:slideViewPr>
    <p:cSldViewPr snapToGrid="0">
      <p:cViewPr>
        <p:scale>
          <a:sx n="76" d="100"/>
          <a:sy n="76" d="100"/>
        </p:scale>
        <p:origin x="-1504" y="-440"/>
      </p:cViewPr>
      <p:guideLst>
        <p:guide orient="horz" pos="166"/>
        <p:guide pos="4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08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553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1363"/>
            <a:ext cx="5367338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66" y="4704660"/>
            <a:ext cx="4886008" cy="44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553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fld id="{3C32521E-4158-4FEB-AB62-14D3121BD3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2A18FE01-DD15-D443-A863-8DE25AF53E0D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0A1805F-B25E-FC48-895F-B29025D574D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DFC8000D-4F96-2845-AB1C-07A00B19DB3F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19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34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BD4F34-D2CE-834E-B1EC-497EC0E667B5}" type="slidenum">
              <a:rPr lang="en-CA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CA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4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ACDE1373-D63E-714F-AAEC-0A055D6B713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F3DD1F34-BAB0-0347-86F7-9A11D4D3C5C7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25825014-45E2-3942-B2E7-6E3E0E58B05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D6135E6B-A3CB-0740-AC10-9F6F284A8F2C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39327E8C-1ECD-3F41-B286-5F1750311D2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DD0786F2-B6C3-474D-8234-2D7F23D4A7E7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1BA-C0A1-4A3D-9374-6B78C99BF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B102-E22C-4DA0-A130-91B64DFDE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E36-9BE5-4ACB-AA3A-85E62EB96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73" y="1052517"/>
            <a:ext cx="9166490" cy="1470025"/>
          </a:xfr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73" y="2636838"/>
            <a:ext cx="9166490" cy="17526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US" noProof="0" smtClean="0"/>
          </a:p>
        </p:txBody>
      </p:sp>
      <p:pic>
        <p:nvPicPr>
          <p:cNvPr id="3087" name="Picture 15" descr="BlueSteel_Titel_Wasserzeichen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18" y="-6350"/>
            <a:ext cx="9945556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9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4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66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431" y="1412880"/>
            <a:ext cx="4486937" cy="4284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71" y="1412880"/>
            <a:ext cx="4486936" cy="4284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32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9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61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808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90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1395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44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7521" y="333380"/>
            <a:ext cx="2283883" cy="53641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434" y="333380"/>
            <a:ext cx="6689990" cy="536416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59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73" y="1052517"/>
            <a:ext cx="9166490" cy="1470025"/>
          </a:xfr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73" y="2636838"/>
            <a:ext cx="9166490" cy="17526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US" noProof="0" smtClean="0"/>
          </a:p>
        </p:txBody>
      </p:sp>
      <p:pic>
        <p:nvPicPr>
          <p:cNvPr id="3087" name="Picture 15" descr="BlueSteel_Titel_Wasserzeichen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18" y="-6350"/>
            <a:ext cx="9945556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61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380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7005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431" y="1412882"/>
            <a:ext cx="4486937" cy="4284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72" y="1412882"/>
            <a:ext cx="4486936" cy="4284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39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98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129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25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SOFT221:  Server-Side Programming and Development 2006 - 07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F866-5DA6-446D-817F-2EA09839C1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65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003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0451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6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7521" y="333382"/>
            <a:ext cx="2283883" cy="53641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435" y="333382"/>
            <a:ext cx="6689990" cy="536416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38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BlueSteel_Academy_PPT_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18" y="-6350"/>
            <a:ext cx="9945556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73" y="1052517"/>
            <a:ext cx="9166490" cy="1470025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ct val="3000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73" y="2852738"/>
            <a:ext cx="9166490" cy="1752600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 sz="2400" b="1">
                <a:solidFill>
                  <a:schemeClr val="bg1"/>
                </a:solidFill>
              </a:defRPr>
            </a:lvl1pPr>
            <a:lvl2pPr marL="711200" indent="-347663"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6" name="Rahmen 5">
            <a:hlinkClick r:id="" action="ppaction://hlinkshowjump?jump=firstslide"/>
          </p:cNvPr>
          <p:cNvSpPr/>
          <p:nvPr userDrawn="1"/>
        </p:nvSpPr>
        <p:spPr>
          <a:xfrm>
            <a:off x="7293262" y="6525344"/>
            <a:ext cx="1014113" cy="288032"/>
          </a:xfrm>
          <a:prstGeom prst="bevel">
            <a:avLst>
              <a:gd name="adj" fmla="val 13539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600" dirty="0" smtClean="0">
                <a:solidFill>
                  <a:srgbClr val="FFFFFF"/>
                </a:solidFill>
              </a:rPr>
              <a:t>Top</a:t>
            </a:r>
            <a:endParaRPr lang="de-CH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50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080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24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6194" y="1052522"/>
            <a:ext cx="4486937" cy="464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8227" y="1052522"/>
            <a:ext cx="4486936" cy="464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433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056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85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A44D-B48C-44A9-9C08-7E0732E093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3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2689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298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270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4663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71279" y="333384"/>
            <a:ext cx="2283883" cy="53641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6192" y="333384"/>
            <a:ext cx="6689990" cy="536416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5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4DD2-093D-4BCC-A9E4-CBDAA79BC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191-3648-4CD3-9109-FFA13344E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4DB-5C40-4318-9D69-0BFF83BF3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A726-27C4-49DC-B409-CAA930FED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692C-860E-467F-8A2B-9AADAE3A7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1D83-DF40-4799-80E2-778CE4AB1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2431" y="333378"/>
            <a:ext cx="9137254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433" y="1412878"/>
            <a:ext cx="9138973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 rot="16200000">
            <a:off x="7785036" y="3922278"/>
            <a:ext cx="399256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C817DE46-CE06-40D3-B370-7E0D2D95A074}" type="slidenum">
              <a:rPr lang="de-CH" sz="800" smtClean="0">
                <a:solidFill>
                  <a:srgbClr val="000000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de-CH" sz="800" smtClean="0">
                <a:solidFill>
                  <a:srgbClr val="000000"/>
                </a:solidFill>
              </a:rPr>
              <a:t>,  © by maxon motor ag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507341" y="5797552"/>
            <a:ext cx="5967677" cy="25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8000" rIns="18000" b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maxon motor 2008</a:t>
            </a:r>
          </a:p>
        </p:txBody>
      </p:sp>
      <p:pic>
        <p:nvPicPr>
          <p:cNvPr id="1047" name="Picture 23" descr="BlueSteel_Balken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0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FF0000"/>
        </a:buClr>
        <a:buSzPct val="12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048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ú"/>
        <a:defRPr>
          <a:solidFill>
            <a:schemeClr val="tx1"/>
          </a:solidFill>
          <a:latin typeface="+mn-lt"/>
        </a:defRPr>
      </a:lvl3pPr>
      <a:lvl4pPr marL="1082675" indent="-276225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3509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8081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653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7225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1797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2431" y="333380"/>
            <a:ext cx="9137254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434" y="1412880"/>
            <a:ext cx="9138973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 rot="16200000">
            <a:off x="7785037" y="3922279"/>
            <a:ext cx="399256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672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C817DE46-CE06-40D3-B370-7E0D2D95A074}" type="slidenum">
              <a:rPr lang="de-CH" sz="800" smtClean="0">
                <a:solidFill>
                  <a:srgbClr val="000000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de-CH" sz="800" smtClean="0">
                <a:solidFill>
                  <a:srgbClr val="000000"/>
                </a:solidFill>
              </a:rPr>
              <a:t>,  © by maxon motor ag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507342" y="5797554"/>
            <a:ext cx="5967677" cy="25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8000" rIns="18000" b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maxon motor 2008</a:t>
            </a:r>
          </a:p>
        </p:txBody>
      </p:sp>
      <p:pic>
        <p:nvPicPr>
          <p:cNvPr id="1047" name="Picture 23" descr="BlueSteel_Balken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4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FF0000"/>
        </a:buClr>
        <a:buSzPct val="12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048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ú"/>
        <a:defRPr>
          <a:solidFill>
            <a:schemeClr val="tx1"/>
          </a:solidFill>
          <a:latin typeface="+mn-lt"/>
        </a:defRPr>
      </a:lvl3pPr>
      <a:lvl4pPr marL="1082675" indent="-276225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3509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8081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653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7225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179763" indent="-2667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7914" y="333382"/>
            <a:ext cx="913725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6193" y="1052520"/>
            <a:ext cx="9138973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pic>
        <p:nvPicPr>
          <p:cNvPr id="1045" name="Picture 21" descr="EUG2_Max_PowerPoint1 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163072"/>
            <a:ext cx="990256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ahmen 4">
            <a:hlinkClick r:id="" action="ppaction://hlinkshowjump?jump=firstslide"/>
          </p:cNvPr>
          <p:cNvSpPr/>
          <p:nvPr/>
        </p:nvSpPr>
        <p:spPr>
          <a:xfrm>
            <a:off x="7293262" y="6525344"/>
            <a:ext cx="1014113" cy="288032"/>
          </a:xfrm>
          <a:prstGeom prst="bevel">
            <a:avLst>
              <a:gd name="adj" fmla="val 13539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600" dirty="0" smtClean="0">
                <a:solidFill>
                  <a:srgbClr val="FFFFFF"/>
                </a:solidFill>
              </a:rPr>
              <a:t>Top</a:t>
            </a:r>
            <a:endParaRPr lang="de-CH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30000"/>
        </a:spcBef>
        <a:spcAft>
          <a:spcPct val="0"/>
        </a:spcAft>
        <a:buClr>
          <a:srgbClr val="FF0000"/>
        </a:buClr>
        <a:buSzPct val="12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3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04863" indent="-266700" algn="l" rtl="0" eaLnBrk="1" fontAlgn="base" hangingPunct="1">
        <a:spcBef>
          <a:spcPct val="30000"/>
        </a:spcBef>
        <a:spcAft>
          <a:spcPct val="0"/>
        </a:spcAft>
        <a:buClr>
          <a:srgbClr val="FF0000"/>
        </a:buClr>
        <a:buFont typeface="Wingdings" pitchFamily="2" charset="2"/>
        <a:buChar char="ú"/>
        <a:defRPr sz="2000">
          <a:solidFill>
            <a:schemeClr val="tx1"/>
          </a:solidFill>
          <a:latin typeface="+mn-lt"/>
        </a:defRPr>
      </a:lvl3pPr>
      <a:lvl4pPr marL="1082675" indent="-276225" algn="l" rtl="0" eaLnBrk="1" fontAlgn="base" hangingPunct="1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50963" indent="-266700" algn="l" rtl="0" eaLnBrk="1" fontAlgn="base" hangingPunct="1"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08163" indent="-266700" algn="l" rtl="0" eaLnBrk="1" fontAlgn="base" hangingPunct="1"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265363" indent="-266700" algn="l" rtl="0" eaLnBrk="1" fontAlgn="base" hangingPunct="1"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722563" indent="-266700" algn="l" rtl="0" eaLnBrk="1" fontAlgn="base" hangingPunct="1"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179763" indent="-266700" algn="l" rtl="0" eaLnBrk="1" fontAlgn="base" hangingPunct="1"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gif"/><Relationship Id="rId3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9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Multilayer networks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9791" y="3584576"/>
            <a:ext cx="770467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476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9080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238250" y="37941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2476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1238250" y="40989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2476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9080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12382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2476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9080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12382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2476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12382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5778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6" name="Rectangle 127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7" name="Rectangle 12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8" name="Rectangle 129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9" name="Rectangle 130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0" name="Rectangle 131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1" name="Rectangle 132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2" name="Rectangle 3"/>
          <p:cNvSpPr>
            <a:spLocks noChangeArrowheads="1"/>
          </p:cNvSpPr>
          <p:nvPr/>
        </p:nvSpPr>
        <p:spPr bwMode="auto">
          <a:xfrm>
            <a:off x="1590808" y="38052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3" name="Rectangle 4"/>
          <p:cNvSpPr>
            <a:spLocks noChangeArrowheads="1"/>
          </p:cNvSpPr>
          <p:nvPr/>
        </p:nvSpPr>
        <p:spPr bwMode="auto">
          <a:xfrm>
            <a:off x="22512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4" name="Rectangle 6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5" name="Rectangle 7"/>
          <p:cNvSpPr>
            <a:spLocks noChangeArrowheads="1"/>
          </p:cNvSpPr>
          <p:nvPr/>
        </p:nvSpPr>
        <p:spPr bwMode="auto">
          <a:xfrm>
            <a:off x="15908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6" name="Rectangle 8"/>
          <p:cNvSpPr>
            <a:spLocks noChangeArrowheads="1"/>
          </p:cNvSpPr>
          <p:nvPr/>
        </p:nvSpPr>
        <p:spPr bwMode="auto">
          <a:xfrm>
            <a:off x="22512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7" name="Rectangle 10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8" name="Rectangle 11"/>
          <p:cNvSpPr>
            <a:spLocks noChangeArrowheads="1"/>
          </p:cNvSpPr>
          <p:nvPr/>
        </p:nvSpPr>
        <p:spPr bwMode="auto">
          <a:xfrm>
            <a:off x="15908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9" name="Rectangle 12"/>
          <p:cNvSpPr>
            <a:spLocks noChangeArrowheads="1"/>
          </p:cNvSpPr>
          <p:nvPr/>
        </p:nvSpPr>
        <p:spPr bwMode="auto">
          <a:xfrm>
            <a:off x="22512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0" name="Rectangle 14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1" name="Rectangle 15"/>
          <p:cNvSpPr>
            <a:spLocks noChangeArrowheads="1"/>
          </p:cNvSpPr>
          <p:nvPr/>
        </p:nvSpPr>
        <p:spPr bwMode="auto">
          <a:xfrm>
            <a:off x="15908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2" name="Rectangle 16"/>
          <p:cNvSpPr>
            <a:spLocks noChangeArrowheads="1"/>
          </p:cNvSpPr>
          <p:nvPr/>
        </p:nvSpPr>
        <p:spPr bwMode="auto">
          <a:xfrm>
            <a:off x="22512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3" name="Rectangle 18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4" name="Rectangle 19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5" name="Rectangle 20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6" name="Rectangle 22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7" name="Rectangle 127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8" name="Rectangle 128"/>
          <p:cNvSpPr>
            <a:spLocks noChangeArrowheads="1"/>
          </p:cNvSpPr>
          <p:nvPr/>
        </p:nvSpPr>
        <p:spPr bwMode="auto">
          <a:xfrm>
            <a:off x="19089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59" name="Rectangle 129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0" name="Rectangle 130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1" name="Rectangle 131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2" name="Rectangle 132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3" name="Rectangle 3"/>
          <p:cNvSpPr>
            <a:spLocks noChangeArrowheads="1"/>
          </p:cNvSpPr>
          <p:nvPr/>
        </p:nvSpPr>
        <p:spPr bwMode="auto">
          <a:xfrm>
            <a:off x="2700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4" name="Rectangle 4"/>
          <p:cNvSpPr>
            <a:spLocks noChangeArrowheads="1"/>
          </p:cNvSpPr>
          <p:nvPr/>
        </p:nvSpPr>
        <p:spPr bwMode="auto">
          <a:xfrm>
            <a:off x="9304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5" name="Rectangle 5"/>
          <p:cNvSpPr>
            <a:spLocks noChangeArrowheads="1"/>
          </p:cNvSpPr>
          <p:nvPr/>
        </p:nvSpPr>
        <p:spPr bwMode="auto">
          <a:xfrm>
            <a:off x="12606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6" name="Rectangle 6"/>
          <p:cNvSpPr>
            <a:spLocks noChangeArrowheads="1"/>
          </p:cNvSpPr>
          <p:nvPr/>
        </p:nvSpPr>
        <p:spPr bwMode="auto">
          <a:xfrm>
            <a:off x="6002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7" name="Rectangle 7"/>
          <p:cNvSpPr>
            <a:spLocks noChangeArrowheads="1"/>
          </p:cNvSpPr>
          <p:nvPr/>
        </p:nvSpPr>
        <p:spPr bwMode="auto">
          <a:xfrm>
            <a:off x="2700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8" name="Rectangle 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69" name="Rectangle 9"/>
          <p:cNvSpPr>
            <a:spLocks noChangeArrowheads="1"/>
          </p:cNvSpPr>
          <p:nvPr/>
        </p:nvSpPr>
        <p:spPr bwMode="auto">
          <a:xfrm>
            <a:off x="12606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0" name="Rectangle 10"/>
          <p:cNvSpPr>
            <a:spLocks noChangeArrowheads="1"/>
          </p:cNvSpPr>
          <p:nvPr/>
        </p:nvSpPr>
        <p:spPr bwMode="auto">
          <a:xfrm>
            <a:off x="6002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1" name="Rectangle 11"/>
          <p:cNvSpPr>
            <a:spLocks noChangeArrowheads="1"/>
          </p:cNvSpPr>
          <p:nvPr/>
        </p:nvSpPr>
        <p:spPr bwMode="auto">
          <a:xfrm>
            <a:off x="2700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2" name="Rectangle 12"/>
          <p:cNvSpPr>
            <a:spLocks noChangeArrowheads="1"/>
          </p:cNvSpPr>
          <p:nvPr/>
        </p:nvSpPr>
        <p:spPr bwMode="auto">
          <a:xfrm>
            <a:off x="9304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3" name="Rectangle 13"/>
          <p:cNvSpPr>
            <a:spLocks noChangeArrowheads="1"/>
          </p:cNvSpPr>
          <p:nvPr/>
        </p:nvSpPr>
        <p:spPr bwMode="auto">
          <a:xfrm>
            <a:off x="12606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4" name="Rectangle 14"/>
          <p:cNvSpPr>
            <a:spLocks noChangeArrowheads="1"/>
          </p:cNvSpPr>
          <p:nvPr/>
        </p:nvSpPr>
        <p:spPr bwMode="auto">
          <a:xfrm>
            <a:off x="6002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5" name="Rectangle 15"/>
          <p:cNvSpPr>
            <a:spLocks noChangeArrowheads="1"/>
          </p:cNvSpPr>
          <p:nvPr/>
        </p:nvSpPr>
        <p:spPr bwMode="auto">
          <a:xfrm>
            <a:off x="2700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6" name="Rectangle 16"/>
          <p:cNvSpPr>
            <a:spLocks noChangeArrowheads="1"/>
          </p:cNvSpPr>
          <p:nvPr/>
        </p:nvSpPr>
        <p:spPr bwMode="auto">
          <a:xfrm>
            <a:off x="9304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7" name="Rectangle 17"/>
          <p:cNvSpPr>
            <a:spLocks noChangeArrowheads="1"/>
          </p:cNvSpPr>
          <p:nvPr/>
        </p:nvSpPr>
        <p:spPr bwMode="auto">
          <a:xfrm>
            <a:off x="12606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8" name="Rectangle 18"/>
          <p:cNvSpPr>
            <a:spLocks noChangeArrowheads="1"/>
          </p:cNvSpPr>
          <p:nvPr/>
        </p:nvSpPr>
        <p:spPr bwMode="auto">
          <a:xfrm>
            <a:off x="6002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79" name="Rectangle 127"/>
          <p:cNvSpPr>
            <a:spLocks noChangeArrowheads="1"/>
          </p:cNvSpPr>
          <p:nvPr/>
        </p:nvSpPr>
        <p:spPr bwMode="auto">
          <a:xfrm>
            <a:off x="1623483" y="4994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0" name="Rectangle 12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1" name="Rectangle 129"/>
          <p:cNvSpPr>
            <a:spLocks noChangeArrowheads="1"/>
          </p:cNvSpPr>
          <p:nvPr/>
        </p:nvSpPr>
        <p:spPr bwMode="auto">
          <a:xfrm>
            <a:off x="1282965" y="5938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2" name="Rectangle 130"/>
          <p:cNvSpPr>
            <a:spLocks noChangeArrowheads="1"/>
          </p:cNvSpPr>
          <p:nvPr/>
        </p:nvSpPr>
        <p:spPr bwMode="auto">
          <a:xfrm>
            <a:off x="918369" y="46990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3" name="Rectangle 131"/>
          <p:cNvSpPr>
            <a:spLocks noChangeArrowheads="1"/>
          </p:cNvSpPr>
          <p:nvPr/>
        </p:nvSpPr>
        <p:spPr bwMode="auto">
          <a:xfrm>
            <a:off x="1270927" y="50038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4" name="Rectangle 3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5" name="Rectangle 4"/>
          <p:cNvSpPr>
            <a:spLocks noChangeArrowheads="1"/>
          </p:cNvSpPr>
          <p:nvPr/>
        </p:nvSpPr>
        <p:spPr bwMode="auto">
          <a:xfrm>
            <a:off x="22391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6" name="Rectangle 6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7" name="Rectangle 7"/>
          <p:cNvSpPr>
            <a:spLocks noChangeArrowheads="1"/>
          </p:cNvSpPr>
          <p:nvPr/>
        </p:nvSpPr>
        <p:spPr bwMode="auto">
          <a:xfrm>
            <a:off x="1898650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8" name="Rectangle 8"/>
          <p:cNvSpPr>
            <a:spLocks noChangeArrowheads="1"/>
          </p:cNvSpPr>
          <p:nvPr/>
        </p:nvSpPr>
        <p:spPr bwMode="auto">
          <a:xfrm>
            <a:off x="22391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89" name="Rectangle 10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0" name="Rectangle 11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1" name="Rectangle 12"/>
          <p:cNvSpPr>
            <a:spLocks noChangeArrowheads="1"/>
          </p:cNvSpPr>
          <p:nvPr/>
        </p:nvSpPr>
        <p:spPr bwMode="auto">
          <a:xfrm>
            <a:off x="22391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2" name="Rectangle 14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3" name="Rectangle 15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4" name="Rectangle 16"/>
          <p:cNvSpPr>
            <a:spLocks noChangeArrowheads="1"/>
          </p:cNvSpPr>
          <p:nvPr/>
        </p:nvSpPr>
        <p:spPr bwMode="auto">
          <a:xfrm>
            <a:off x="22391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5" name="Rectangle 18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6" name="Rectangle 127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7" name="Rectangle 128"/>
          <p:cNvSpPr>
            <a:spLocks noChangeArrowheads="1"/>
          </p:cNvSpPr>
          <p:nvPr/>
        </p:nvSpPr>
        <p:spPr bwMode="auto">
          <a:xfrm>
            <a:off x="577850" y="50339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8" name="Rectangle 129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99" name="Rectangle 130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0" name="Rectangle 131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1" name="Rectangle 11"/>
          <p:cNvSpPr>
            <a:spLocks noChangeArrowheads="1"/>
          </p:cNvSpPr>
          <p:nvPr/>
        </p:nvSpPr>
        <p:spPr bwMode="auto">
          <a:xfrm>
            <a:off x="257969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2" name="Rectangle 11"/>
          <p:cNvSpPr>
            <a:spLocks noChangeArrowheads="1"/>
          </p:cNvSpPr>
          <p:nvPr/>
        </p:nvSpPr>
        <p:spPr bwMode="auto">
          <a:xfrm>
            <a:off x="577850" y="37846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3" name="Rectangle 22"/>
          <p:cNvSpPr>
            <a:spLocks noChangeArrowheads="1"/>
          </p:cNvSpPr>
          <p:nvPr/>
        </p:nvSpPr>
        <p:spPr bwMode="auto">
          <a:xfrm>
            <a:off x="280327" y="56134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4" name="Rectangle 21"/>
          <p:cNvSpPr>
            <a:spLocks noChangeArrowheads="1"/>
          </p:cNvSpPr>
          <p:nvPr/>
        </p:nvSpPr>
        <p:spPr bwMode="auto">
          <a:xfrm>
            <a:off x="2251208" y="50339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5" name="Rectangle 21"/>
          <p:cNvSpPr>
            <a:spLocks noChangeArrowheads="1"/>
          </p:cNvSpPr>
          <p:nvPr/>
        </p:nvSpPr>
        <p:spPr bwMode="auto">
          <a:xfrm>
            <a:off x="952765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6" name="Rectangle 15"/>
          <p:cNvSpPr>
            <a:spLocks noChangeArrowheads="1"/>
          </p:cNvSpPr>
          <p:nvPr/>
        </p:nvSpPr>
        <p:spPr bwMode="auto">
          <a:xfrm>
            <a:off x="1908969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7" name="Rectangle 16"/>
          <p:cNvSpPr>
            <a:spLocks noChangeArrowheads="1"/>
          </p:cNvSpPr>
          <p:nvPr/>
        </p:nvSpPr>
        <p:spPr bwMode="auto">
          <a:xfrm>
            <a:off x="1931327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8" name="Rectangle 16"/>
          <p:cNvSpPr>
            <a:spLocks noChangeArrowheads="1"/>
          </p:cNvSpPr>
          <p:nvPr/>
        </p:nvSpPr>
        <p:spPr bwMode="auto">
          <a:xfrm>
            <a:off x="1931327" y="5927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09" name="Rectangle 131"/>
          <p:cNvSpPr>
            <a:spLocks noChangeArrowheads="1"/>
          </p:cNvSpPr>
          <p:nvPr/>
        </p:nvSpPr>
        <p:spPr bwMode="auto">
          <a:xfrm>
            <a:off x="1270927" y="6232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0" name="Rectangle 3"/>
          <p:cNvSpPr>
            <a:spLocks noChangeArrowheads="1"/>
          </p:cNvSpPr>
          <p:nvPr/>
        </p:nvSpPr>
        <p:spPr bwMode="auto">
          <a:xfrm>
            <a:off x="8426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1" name="Rectangle 4"/>
          <p:cNvSpPr>
            <a:spLocks noChangeArrowheads="1"/>
          </p:cNvSpPr>
          <p:nvPr/>
        </p:nvSpPr>
        <p:spPr bwMode="auto">
          <a:xfrm>
            <a:off x="15030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2" name="Rectangle 5"/>
          <p:cNvSpPr>
            <a:spLocks noChangeArrowheads="1"/>
          </p:cNvSpPr>
          <p:nvPr/>
        </p:nvSpPr>
        <p:spPr bwMode="auto">
          <a:xfrm>
            <a:off x="1833298" y="19145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3" name="Rectangle 6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4" name="Rectangle 129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5" name="Rectangle 3"/>
          <p:cNvSpPr>
            <a:spLocks noChangeArrowheads="1"/>
          </p:cNvSpPr>
          <p:nvPr/>
        </p:nvSpPr>
        <p:spPr bwMode="auto">
          <a:xfrm>
            <a:off x="2184135" y="19256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6" name="Rectangle 4"/>
          <p:cNvSpPr>
            <a:spLocks noChangeArrowheads="1"/>
          </p:cNvSpPr>
          <p:nvPr/>
        </p:nvSpPr>
        <p:spPr bwMode="auto">
          <a:xfrm>
            <a:off x="28445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7" name="Rectangle 6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8" name="Rectangle 129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19" name="Rectangle 11"/>
          <p:cNvSpPr>
            <a:spLocks noChangeArrowheads="1"/>
          </p:cNvSpPr>
          <p:nvPr/>
        </p:nvSpPr>
        <p:spPr bwMode="auto">
          <a:xfrm>
            <a:off x="1172898" y="19050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0" name="Rectangle 7"/>
          <p:cNvSpPr>
            <a:spLocks noChangeArrowheads="1"/>
          </p:cNvSpPr>
          <p:nvPr/>
        </p:nvSpPr>
        <p:spPr bwMode="auto">
          <a:xfrm>
            <a:off x="31867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1" name="Rectangle 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2" name="Rectangle 9"/>
          <p:cNvSpPr>
            <a:spLocks noChangeArrowheads="1"/>
          </p:cNvSpPr>
          <p:nvPr/>
        </p:nvSpPr>
        <p:spPr bwMode="auto">
          <a:xfrm>
            <a:off x="4177375" y="1935163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3" name="Rectangle 10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4" name="Rectangle 127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5" name="Rectangle 12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6" name="Rectangle 7"/>
          <p:cNvSpPr>
            <a:spLocks noChangeArrowheads="1"/>
          </p:cNvSpPr>
          <p:nvPr/>
        </p:nvSpPr>
        <p:spPr bwMode="auto">
          <a:xfrm>
            <a:off x="45299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7" name="Rectangle 8"/>
          <p:cNvSpPr>
            <a:spLocks noChangeArrowheads="1"/>
          </p:cNvSpPr>
          <p:nvPr/>
        </p:nvSpPr>
        <p:spPr bwMode="auto">
          <a:xfrm>
            <a:off x="51903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8" name="Rectangle 10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29" name="Rectangle 127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0" name="Rectangle 11"/>
          <p:cNvSpPr>
            <a:spLocks noChangeArrowheads="1"/>
          </p:cNvSpPr>
          <p:nvPr/>
        </p:nvSpPr>
        <p:spPr bwMode="auto">
          <a:xfrm>
            <a:off x="3197093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1" name="Rectangle 11"/>
          <p:cNvSpPr>
            <a:spLocks noChangeArrowheads="1"/>
          </p:cNvSpPr>
          <p:nvPr/>
        </p:nvSpPr>
        <p:spPr bwMode="auto">
          <a:xfrm>
            <a:off x="55480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2" name="Rectangle 12"/>
          <p:cNvSpPr>
            <a:spLocks noChangeArrowheads="1"/>
          </p:cNvSpPr>
          <p:nvPr/>
        </p:nvSpPr>
        <p:spPr bwMode="auto">
          <a:xfrm>
            <a:off x="62084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3" name="Rectangle 13"/>
          <p:cNvSpPr>
            <a:spLocks noChangeArrowheads="1"/>
          </p:cNvSpPr>
          <p:nvPr/>
        </p:nvSpPr>
        <p:spPr bwMode="auto">
          <a:xfrm>
            <a:off x="65386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4" name="Rectangle 14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5" name="Rectangle 130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6" name="Rectangle 11"/>
          <p:cNvSpPr>
            <a:spLocks noChangeArrowheads="1"/>
          </p:cNvSpPr>
          <p:nvPr/>
        </p:nvSpPr>
        <p:spPr bwMode="auto">
          <a:xfrm>
            <a:off x="68894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7" name="Rectangle 12"/>
          <p:cNvSpPr>
            <a:spLocks noChangeArrowheads="1"/>
          </p:cNvSpPr>
          <p:nvPr/>
        </p:nvSpPr>
        <p:spPr bwMode="auto">
          <a:xfrm>
            <a:off x="75498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8" name="Rectangle 14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39" name="Rectangle 130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40" name="Rectangle 15"/>
          <p:cNvSpPr>
            <a:spLocks noChangeArrowheads="1"/>
          </p:cNvSpPr>
          <p:nvPr/>
        </p:nvSpPr>
        <p:spPr bwMode="auto">
          <a:xfrm>
            <a:off x="78972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41" name="Rectangle 16"/>
          <p:cNvSpPr>
            <a:spLocks noChangeArrowheads="1"/>
          </p:cNvSpPr>
          <p:nvPr/>
        </p:nvSpPr>
        <p:spPr bwMode="auto">
          <a:xfrm>
            <a:off x="85576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42" name="Rectangle 17"/>
          <p:cNvSpPr>
            <a:spLocks noChangeArrowheads="1"/>
          </p:cNvSpPr>
          <p:nvPr/>
        </p:nvSpPr>
        <p:spPr bwMode="auto">
          <a:xfrm>
            <a:off x="88878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43" name="Rectangle 18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44" name="Rectangle 131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45" name="Rectangle 130"/>
          <p:cNvSpPr>
            <a:spLocks noChangeArrowheads="1"/>
          </p:cNvSpPr>
          <p:nvPr/>
        </p:nvSpPr>
        <p:spPr bwMode="auto">
          <a:xfrm>
            <a:off x="8568002" y="19304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046" name="TextBox 7"/>
          <p:cNvSpPr txBox="1">
            <a:spLocks noChangeArrowheads="1"/>
          </p:cNvSpPr>
          <p:nvPr/>
        </p:nvSpPr>
        <p:spPr bwMode="auto">
          <a:xfrm>
            <a:off x="9238430" y="186690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…</a:t>
            </a:r>
          </a:p>
        </p:txBody>
      </p:sp>
      <p:sp>
        <p:nvSpPr>
          <p:cNvPr id="39047" name="TextBox 261"/>
          <p:cNvSpPr txBox="1">
            <a:spLocks noChangeArrowheads="1"/>
          </p:cNvSpPr>
          <p:nvPr/>
        </p:nvSpPr>
        <p:spPr bwMode="auto">
          <a:xfrm>
            <a:off x="-5037" y="3475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1</a:t>
            </a:r>
          </a:p>
        </p:txBody>
      </p:sp>
      <p:sp>
        <p:nvSpPr>
          <p:cNvPr id="39048" name="TextBox 262"/>
          <p:cNvSpPr txBox="1">
            <a:spLocks noChangeArrowheads="1"/>
          </p:cNvSpPr>
          <p:nvPr/>
        </p:nvSpPr>
        <p:spPr bwMode="auto">
          <a:xfrm>
            <a:off x="2455572" y="64214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63</a:t>
            </a:r>
          </a:p>
        </p:txBody>
      </p:sp>
      <p:sp>
        <p:nvSpPr>
          <p:cNvPr id="39049" name="TextBox 263"/>
          <p:cNvSpPr txBox="1">
            <a:spLocks noChangeArrowheads="1"/>
          </p:cNvSpPr>
          <p:nvPr/>
        </p:nvSpPr>
        <p:spPr bwMode="auto">
          <a:xfrm>
            <a:off x="1095217" y="1400176"/>
            <a:ext cx="8494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 </a:t>
            </a:r>
            <a:r>
              <a:rPr lang="en-GB" sz="2400"/>
              <a:t>1                5                10                 15                20                25 </a:t>
            </a:r>
            <a:r>
              <a:rPr lang="en-GB" sz="2400" b="1"/>
              <a:t> …</a:t>
            </a:r>
          </a:p>
        </p:txBody>
      </p:sp>
      <p:cxnSp>
        <p:nvCxnSpPr>
          <p:cNvPr id="41" name="Straight Connector 40"/>
          <p:cNvCxnSpPr>
            <a:stCxn id="39010" idx="2"/>
            <a:endCxn id="4" idx="2"/>
          </p:cNvCxnSpPr>
          <p:nvPr/>
        </p:nvCxnSpPr>
        <p:spPr>
          <a:xfrm>
            <a:off x="1007799" y="2219326"/>
            <a:ext cx="30319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337999" y="2219326"/>
            <a:ext cx="27017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678516" y="2230438"/>
            <a:ext cx="2361275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2041393" y="2239963"/>
            <a:ext cx="2110184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393951" y="2260601"/>
            <a:ext cx="1757627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691475" y="2270125"/>
            <a:ext cx="1460103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9016" idx="2"/>
            <a:endCxn id="4" idx="1"/>
          </p:cNvCxnSpPr>
          <p:nvPr/>
        </p:nvCxnSpPr>
        <p:spPr>
          <a:xfrm>
            <a:off x="3009635" y="2230439"/>
            <a:ext cx="1141942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9020" idx="2"/>
            <a:endCxn id="4" idx="1"/>
          </p:cNvCxnSpPr>
          <p:nvPr/>
        </p:nvCxnSpPr>
        <p:spPr>
          <a:xfrm>
            <a:off x="3351875" y="2239963"/>
            <a:ext cx="799703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802460" y="2281239"/>
            <a:ext cx="400711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000235" y="2290764"/>
            <a:ext cx="400712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4309798" y="2320925"/>
            <a:ext cx="115227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529931" y="2301875"/>
            <a:ext cx="220133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529932" y="2290763"/>
            <a:ext cx="47294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4696752" y="2311401"/>
            <a:ext cx="713713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4696752" y="2281239"/>
            <a:ext cx="1009517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4810258" y="2290763"/>
            <a:ext cx="1248569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39032" idx="2"/>
          </p:cNvCxnSpPr>
          <p:nvPr/>
        </p:nvCxnSpPr>
        <p:spPr>
          <a:xfrm flipH="1">
            <a:off x="4860131" y="2239963"/>
            <a:ext cx="1513417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810258" y="2290764"/>
            <a:ext cx="192100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39036" idx="2"/>
            <a:endCxn id="4" idx="6"/>
          </p:cNvCxnSpPr>
          <p:nvPr/>
        </p:nvCxnSpPr>
        <p:spPr>
          <a:xfrm flipH="1">
            <a:off x="4810258" y="2251076"/>
            <a:ext cx="2244328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810259" y="2290764"/>
            <a:ext cx="2519494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810258" y="2251076"/>
            <a:ext cx="2894409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810258" y="2270126"/>
            <a:ext cx="3224609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810258" y="2270126"/>
            <a:ext cx="36322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810258" y="2251076"/>
            <a:ext cx="394004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9042" idx="2"/>
          </p:cNvCxnSpPr>
          <p:nvPr/>
        </p:nvCxnSpPr>
        <p:spPr>
          <a:xfrm flipH="1">
            <a:off x="4860132" y="2244726"/>
            <a:ext cx="4192852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930643" y="2316164"/>
            <a:ext cx="4820576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703749" y="4414838"/>
            <a:ext cx="245414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731265" y="5156200"/>
            <a:ext cx="2321719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78" name="TextBox 310"/>
          <p:cNvSpPr txBox="1">
            <a:spLocks noChangeArrowheads="1"/>
          </p:cNvSpPr>
          <p:nvPr/>
        </p:nvSpPr>
        <p:spPr bwMode="auto">
          <a:xfrm>
            <a:off x="6826844" y="3967163"/>
            <a:ext cx="2416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strong +ve weight</a:t>
            </a:r>
          </a:p>
        </p:txBody>
      </p:sp>
      <p:sp>
        <p:nvSpPr>
          <p:cNvPr id="39079" name="TextBox 313"/>
          <p:cNvSpPr txBox="1">
            <a:spLocks noChangeArrowheads="1"/>
          </p:cNvSpPr>
          <p:nvPr/>
        </p:nvSpPr>
        <p:spPr bwMode="auto">
          <a:xfrm>
            <a:off x="6832194" y="4627563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425025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1217" y="3692526"/>
            <a:ext cx="2478219" cy="4937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082" name="TextBox 5"/>
          <p:cNvSpPr txBox="1">
            <a:spLocks noChangeArrowheads="1"/>
          </p:cNvSpPr>
          <p:nvPr/>
        </p:nvSpPr>
        <p:spPr bwMode="auto">
          <a:xfrm>
            <a:off x="3276685" y="5628630"/>
            <a:ext cx="6602739" cy="95410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GB" sz="2800" dirty="0"/>
              <a:t>I</a:t>
            </a:r>
            <a:r>
              <a:rPr lang="en-GB" sz="2800" dirty="0" smtClean="0"/>
              <a:t>t </a:t>
            </a:r>
            <a:r>
              <a:rPr lang="en-GB" sz="2800" dirty="0"/>
              <a:t>will send strong signal for a horizontal</a:t>
            </a:r>
          </a:p>
          <a:p>
            <a:pPr algn="l"/>
            <a:r>
              <a:rPr lang="en-GB" sz="2800" dirty="0"/>
              <a:t>line in the top row, ignoring everywhere else </a:t>
            </a:r>
          </a:p>
        </p:txBody>
      </p:sp>
      <p:sp>
        <p:nvSpPr>
          <p:cNvPr id="17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What does this unit detect? </a:t>
            </a:r>
          </a:p>
        </p:txBody>
      </p:sp>
    </p:spTree>
    <p:extLst>
      <p:ext uri="{BB962C8B-B14F-4D97-AF65-F5344CB8AC3E}">
        <p14:creationId xmlns:p14="http://schemas.microsoft.com/office/powerpoint/2010/main" val="415212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9791" y="3584576"/>
            <a:ext cx="770467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476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9080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238250" y="37941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2476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1238250" y="40989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2476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9080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12382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2476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3" name="Rectangle 16"/>
          <p:cNvSpPr>
            <a:spLocks noChangeArrowheads="1"/>
          </p:cNvSpPr>
          <p:nvPr/>
        </p:nvSpPr>
        <p:spPr bwMode="auto">
          <a:xfrm>
            <a:off x="9080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4" name="Rectangle 17"/>
          <p:cNvSpPr>
            <a:spLocks noChangeArrowheads="1"/>
          </p:cNvSpPr>
          <p:nvPr/>
        </p:nvSpPr>
        <p:spPr bwMode="auto">
          <a:xfrm>
            <a:off x="12382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5" name="Rectangle 18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6" name="Rectangle 19"/>
          <p:cNvSpPr>
            <a:spLocks noChangeArrowheads="1"/>
          </p:cNvSpPr>
          <p:nvPr/>
        </p:nvSpPr>
        <p:spPr bwMode="auto">
          <a:xfrm>
            <a:off x="2476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7" name="Rectangle 20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8" name="Rectangle 21"/>
          <p:cNvSpPr>
            <a:spLocks noChangeArrowheads="1"/>
          </p:cNvSpPr>
          <p:nvPr/>
        </p:nvSpPr>
        <p:spPr bwMode="auto">
          <a:xfrm>
            <a:off x="12382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59" name="Rectangle 22"/>
          <p:cNvSpPr>
            <a:spLocks noChangeArrowheads="1"/>
          </p:cNvSpPr>
          <p:nvPr/>
        </p:nvSpPr>
        <p:spPr bwMode="auto">
          <a:xfrm>
            <a:off x="5778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0" name="Rectangle 127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1" name="Rectangle 12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2" name="Rectangle 129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3" name="Rectangle 130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4" name="Rectangle 131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5" name="Rectangle 132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6" name="Rectangle 3"/>
          <p:cNvSpPr>
            <a:spLocks noChangeArrowheads="1"/>
          </p:cNvSpPr>
          <p:nvPr/>
        </p:nvSpPr>
        <p:spPr bwMode="auto">
          <a:xfrm>
            <a:off x="1590808" y="38052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7" name="Rectangle 4"/>
          <p:cNvSpPr>
            <a:spLocks noChangeArrowheads="1"/>
          </p:cNvSpPr>
          <p:nvPr/>
        </p:nvSpPr>
        <p:spPr bwMode="auto">
          <a:xfrm>
            <a:off x="22512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8" name="Rectangle 6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9" name="Rectangle 7"/>
          <p:cNvSpPr>
            <a:spLocks noChangeArrowheads="1"/>
          </p:cNvSpPr>
          <p:nvPr/>
        </p:nvSpPr>
        <p:spPr bwMode="auto">
          <a:xfrm>
            <a:off x="15908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0" name="Rectangle 8"/>
          <p:cNvSpPr>
            <a:spLocks noChangeArrowheads="1"/>
          </p:cNvSpPr>
          <p:nvPr/>
        </p:nvSpPr>
        <p:spPr bwMode="auto">
          <a:xfrm>
            <a:off x="22512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1" name="Rectangle 10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2" name="Rectangle 11"/>
          <p:cNvSpPr>
            <a:spLocks noChangeArrowheads="1"/>
          </p:cNvSpPr>
          <p:nvPr/>
        </p:nvSpPr>
        <p:spPr bwMode="auto">
          <a:xfrm>
            <a:off x="15908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3" name="Rectangle 12"/>
          <p:cNvSpPr>
            <a:spLocks noChangeArrowheads="1"/>
          </p:cNvSpPr>
          <p:nvPr/>
        </p:nvSpPr>
        <p:spPr bwMode="auto">
          <a:xfrm>
            <a:off x="22512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4" name="Rectangle 14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5" name="Rectangle 15"/>
          <p:cNvSpPr>
            <a:spLocks noChangeArrowheads="1"/>
          </p:cNvSpPr>
          <p:nvPr/>
        </p:nvSpPr>
        <p:spPr bwMode="auto">
          <a:xfrm>
            <a:off x="15908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6" name="Rectangle 16"/>
          <p:cNvSpPr>
            <a:spLocks noChangeArrowheads="1"/>
          </p:cNvSpPr>
          <p:nvPr/>
        </p:nvSpPr>
        <p:spPr bwMode="auto">
          <a:xfrm>
            <a:off x="22512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7" name="Rectangle 18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8" name="Rectangle 19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79" name="Rectangle 20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0" name="Rectangle 22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1" name="Rectangle 127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2" name="Rectangle 128"/>
          <p:cNvSpPr>
            <a:spLocks noChangeArrowheads="1"/>
          </p:cNvSpPr>
          <p:nvPr/>
        </p:nvSpPr>
        <p:spPr bwMode="auto">
          <a:xfrm>
            <a:off x="19089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3" name="Rectangle 129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4" name="Rectangle 130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5" name="Rectangle 131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6" name="Rectangle 132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7" name="Rectangle 3"/>
          <p:cNvSpPr>
            <a:spLocks noChangeArrowheads="1"/>
          </p:cNvSpPr>
          <p:nvPr/>
        </p:nvSpPr>
        <p:spPr bwMode="auto">
          <a:xfrm>
            <a:off x="2700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8" name="Rectangle 4"/>
          <p:cNvSpPr>
            <a:spLocks noChangeArrowheads="1"/>
          </p:cNvSpPr>
          <p:nvPr/>
        </p:nvSpPr>
        <p:spPr bwMode="auto">
          <a:xfrm>
            <a:off x="9304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89" name="Rectangle 5"/>
          <p:cNvSpPr>
            <a:spLocks noChangeArrowheads="1"/>
          </p:cNvSpPr>
          <p:nvPr/>
        </p:nvSpPr>
        <p:spPr bwMode="auto">
          <a:xfrm>
            <a:off x="12606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0" name="Rectangle 6"/>
          <p:cNvSpPr>
            <a:spLocks noChangeArrowheads="1"/>
          </p:cNvSpPr>
          <p:nvPr/>
        </p:nvSpPr>
        <p:spPr bwMode="auto">
          <a:xfrm>
            <a:off x="6002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1" name="Rectangle 7"/>
          <p:cNvSpPr>
            <a:spLocks noChangeArrowheads="1"/>
          </p:cNvSpPr>
          <p:nvPr/>
        </p:nvSpPr>
        <p:spPr bwMode="auto">
          <a:xfrm>
            <a:off x="2700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2" name="Rectangle 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3" name="Rectangle 9"/>
          <p:cNvSpPr>
            <a:spLocks noChangeArrowheads="1"/>
          </p:cNvSpPr>
          <p:nvPr/>
        </p:nvSpPr>
        <p:spPr bwMode="auto">
          <a:xfrm>
            <a:off x="12606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4" name="Rectangle 10"/>
          <p:cNvSpPr>
            <a:spLocks noChangeArrowheads="1"/>
          </p:cNvSpPr>
          <p:nvPr/>
        </p:nvSpPr>
        <p:spPr bwMode="auto">
          <a:xfrm>
            <a:off x="6002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5" name="Rectangle 11"/>
          <p:cNvSpPr>
            <a:spLocks noChangeArrowheads="1"/>
          </p:cNvSpPr>
          <p:nvPr/>
        </p:nvSpPr>
        <p:spPr bwMode="auto">
          <a:xfrm>
            <a:off x="2700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6" name="Rectangle 12"/>
          <p:cNvSpPr>
            <a:spLocks noChangeArrowheads="1"/>
          </p:cNvSpPr>
          <p:nvPr/>
        </p:nvSpPr>
        <p:spPr bwMode="auto">
          <a:xfrm>
            <a:off x="9304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7" name="Rectangle 13"/>
          <p:cNvSpPr>
            <a:spLocks noChangeArrowheads="1"/>
          </p:cNvSpPr>
          <p:nvPr/>
        </p:nvSpPr>
        <p:spPr bwMode="auto">
          <a:xfrm>
            <a:off x="12606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8" name="Rectangle 14"/>
          <p:cNvSpPr>
            <a:spLocks noChangeArrowheads="1"/>
          </p:cNvSpPr>
          <p:nvPr/>
        </p:nvSpPr>
        <p:spPr bwMode="auto">
          <a:xfrm>
            <a:off x="6002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99" name="Rectangle 15"/>
          <p:cNvSpPr>
            <a:spLocks noChangeArrowheads="1"/>
          </p:cNvSpPr>
          <p:nvPr/>
        </p:nvSpPr>
        <p:spPr bwMode="auto">
          <a:xfrm>
            <a:off x="2700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0" name="Rectangle 16"/>
          <p:cNvSpPr>
            <a:spLocks noChangeArrowheads="1"/>
          </p:cNvSpPr>
          <p:nvPr/>
        </p:nvSpPr>
        <p:spPr bwMode="auto">
          <a:xfrm>
            <a:off x="9304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1" name="Rectangle 17"/>
          <p:cNvSpPr>
            <a:spLocks noChangeArrowheads="1"/>
          </p:cNvSpPr>
          <p:nvPr/>
        </p:nvSpPr>
        <p:spPr bwMode="auto">
          <a:xfrm>
            <a:off x="12606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2" name="Rectangle 18"/>
          <p:cNvSpPr>
            <a:spLocks noChangeArrowheads="1"/>
          </p:cNvSpPr>
          <p:nvPr/>
        </p:nvSpPr>
        <p:spPr bwMode="auto">
          <a:xfrm>
            <a:off x="6002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3" name="Rectangle 127"/>
          <p:cNvSpPr>
            <a:spLocks noChangeArrowheads="1"/>
          </p:cNvSpPr>
          <p:nvPr/>
        </p:nvSpPr>
        <p:spPr bwMode="auto">
          <a:xfrm>
            <a:off x="1623483" y="4994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4" name="Rectangle 12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5" name="Rectangle 129"/>
          <p:cNvSpPr>
            <a:spLocks noChangeArrowheads="1"/>
          </p:cNvSpPr>
          <p:nvPr/>
        </p:nvSpPr>
        <p:spPr bwMode="auto">
          <a:xfrm>
            <a:off x="1282965" y="5938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6" name="Rectangle 130"/>
          <p:cNvSpPr>
            <a:spLocks noChangeArrowheads="1"/>
          </p:cNvSpPr>
          <p:nvPr/>
        </p:nvSpPr>
        <p:spPr bwMode="auto">
          <a:xfrm>
            <a:off x="918369" y="46990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7" name="Rectangle 131"/>
          <p:cNvSpPr>
            <a:spLocks noChangeArrowheads="1"/>
          </p:cNvSpPr>
          <p:nvPr/>
        </p:nvSpPr>
        <p:spPr bwMode="auto">
          <a:xfrm>
            <a:off x="1270927" y="50038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8" name="Rectangle 3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09" name="Rectangle 4"/>
          <p:cNvSpPr>
            <a:spLocks noChangeArrowheads="1"/>
          </p:cNvSpPr>
          <p:nvPr/>
        </p:nvSpPr>
        <p:spPr bwMode="auto">
          <a:xfrm>
            <a:off x="22391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0" name="Rectangle 6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1" name="Rectangle 7"/>
          <p:cNvSpPr>
            <a:spLocks noChangeArrowheads="1"/>
          </p:cNvSpPr>
          <p:nvPr/>
        </p:nvSpPr>
        <p:spPr bwMode="auto">
          <a:xfrm>
            <a:off x="1898650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2" name="Rectangle 8"/>
          <p:cNvSpPr>
            <a:spLocks noChangeArrowheads="1"/>
          </p:cNvSpPr>
          <p:nvPr/>
        </p:nvSpPr>
        <p:spPr bwMode="auto">
          <a:xfrm>
            <a:off x="22391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3" name="Rectangle 10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4" name="Rectangle 11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5" name="Rectangle 12"/>
          <p:cNvSpPr>
            <a:spLocks noChangeArrowheads="1"/>
          </p:cNvSpPr>
          <p:nvPr/>
        </p:nvSpPr>
        <p:spPr bwMode="auto">
          <a:xfrm>
            <a:off x="22391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6" name="Rectangle 14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7" name="Rectangle 15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8" name="Rectangle 16"/>
          <p:cNvSpPr>
            <a:spLocks noChangeArrowheads="1"/>
          </p:cNvSpPr>
          <p:nvPr/>
        </p:nvSpPr>
        <p:spPr bwMode="auto">
          <a:xfrm>
            <a:off x="22391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19" name="Rectangle 18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0" name="Rectangle 127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1" name="Rectangle 128"/>
          <p:cNvSpPr>
            <a:spLocks noChangeArrowheads="1"/>
          </p:cNvSpPr>
          <p:nvPr/>
        </p:nvSpPr>
        <p:spPr bwMode="auto">
          <a:xfrm>
            <a:off x="577850" y="50339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2" name="Rectangle 129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3" name="Rectangle 130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4" name="Rectangle 131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5" name="Rectangle 11"/>
          <p:cNvSpPr>
            <a:spLocks noChangeArrowheads="1"/>
          </p:cNvSpPr>
          <p:nvPr/>
        </p:nvSpPr>
        <p:spPr bwMode="auto">
          <a:xfrm>
            <a:off x="257969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6" name="Rectangle 11"/>
          <p:cNvSpPr>
            <a:spLocks noChangeArrowheads="1"/>
          </p:cNvSpPr>
          <p:nvPr/>
        </p:nvSpPr>
        <p:spPr bwMode="auto">
          <a:xfrm>
            <a:off x="577850" y="37846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7" name="Rectangle 22"/>
          <p:cNvSpPr>
            <a:spLocks noChangeArrowheads="1"/>
          </p:cNvSpPr>
          <p:nvPr/>
        </p:nvSpPr>
        <p:spPr bwMode="auto">
          <a:xfrm>
            <a:off x="280327" y="56134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8" name="Rectangle 21"/>
          <p:cNvSpPr>
            <a:spLocks noChangeArrowheads="1"/>
          </p:cNvSpPr>
          <p:nvPr/>
        </p:nvSpPr>
        <p:spPr bwMode="auto">
          <a:xfrm>
            <a:off x="2251208" y="50339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29" name="Rectangle 21"/>
          <p:cNvSpPr>
            <a:spLocks noChangeArrowheads="1"/>
          </p:cNvSpPr>
          <p:nvPr/>
        </p:nvSpPr>
        <p:spPr bwMode="auto">
          <a:xfrm>
            <a:off x="952765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0" name="Rectangle 15"/>
          <p:cNvSpPr>
            <a:spLocks noChangeArrowheads="1"/>
          </p:cNvSpPr>
          <p:nvPr/>
        </p:nvSpPr>
        <p:spPr bwMode="auto">
          <a:xfrm>
            <a:off x="1908969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1" name="Rectangle 16"/>
          <p:cNvSpPr>
            <a:spLocks noChangeArrowheads="1"/>
          </p:cNvSpPr>
          <p:nvPr/>
        </p:nvSpPr>
        <p:spPr bwMode="auto">
          <a:xfrm>
            <a:off x="1931327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2" name="Rectangle 16"/>
          <p:cNvSpPr>
            <a:spLocks noChangeArrowheads="1"/>
          </p:cNvSpPr>
          <p:nvPr/>
        </p:nvSpPr>
        <p:spPr bwMode="auto">
          <a:xfrm>
            <a:off x="1931327" y="5927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3" name="Rectangle 131"/>
          <p:cNvSpPr>
            <a:spLocks noChangeArrowheads="1"/>
          </p:cNvSpPr>
          <p:nvPr/>
        </p:nvSpPr>
        <p:spPr bwMode="auto">
          <a:xfrm>
            <a:off x="1270927" y="6232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4" name="Rectangle 3"/>
          <p:cNvSpPr>
            <a:spLocks noChangeArrowheads="1"/>
          </p:cNvSpPr>
          <p:nvPr/>
        </p:nvSpPr>
        <p:spPr bwMode="auto">
          <a:xfrm>
            <a:off x="8426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5" name="Rectangle 4"/>
          <p:cNvSpPr>
            <a:spLocks noChangeArrowheads="1"/>
          </p:cNvSpPr>
          <p:nvPr/>
        </p:nvSpPr>
        <p:spPr bwMode="auto">
          <a:xfrm>
            <a:off x="15030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6" name="Rectangle 5"/>
          <p:cNvSpPr>
            <a:spLocks noChangeArrowheads="1"/>
          </p:cNvSpPr>
          <p:nvPr/>
        </p:nvSpPr>
        <p:spPr bwMode="auto">
          <a:xfrm>
            <a:off x="1833298" y="19145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7" name="Rectangle 6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8" name="Rectangle 129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39" name="Rectangle 3"/>
          <p:cNvSpPr>
            <a:spLocks noChangeArrowheads="1"/>
          </p:cNvSpPr>
          <p:nvPr/>
        </p:nvSpPr>
        <p:spPr bwMode="auto">
          <a:xfrm>
            <a:off x="2184135" y="19256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0" name="Rectangle 4"/>
          <p:cNvSpPr>
            <a:spLocks noChangeArrowheads="1"/>
          </p:cNvSpPr>
          <p:nvPr/>
        </p:nvSpPr>
        <p:spPr bwMode="auto">
          <a:xfrm>
            <a:off x="28445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1" name="Rectangle 6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2" name="Rectangle 129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3" name="Rectangle 11"/>
          <p:cNvSpPr>
            <a:spLocks noChangeArrowheads="1"/>
          </p:cNvSpPr>
          <p:nvPr/>
        </p:nvSpPr>
        <p:spPr bwMode="auto">
          <a:xfrm>
            <a:off x="1172898" y="19050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4" name="Rectangle 7"/>
          <p:cNvSpPr>
            <a:spLocks noChangeArrowheads="1"/>
          </p:cNvSpPr>
          <p:nvPr/>
        </p:nvSpPr>
        <p:spPr bwMode="auto">
          <a:xfrm>
            <a:off x="31867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5" name="Rectangle 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6" name="Rectangle 9"/>
          <p:cNvSpPr>
            <a:spLocks noChangeArrowheads="1"/>
          </p:cNvSpPr>
          <p:nvPr/>
        </p:nvSpPr>
        <p:spPr bwMode="auto">
          <a:xfrm>
            <a:off x="4177375" y="1935163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7" name="Rectangle 10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8" name="Rectangle 127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49" name="Rectangle 12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0" name="Rectangle 7"/>
          <p:cNvSpPr>
            <a:spLocks noChangeArrowheads="1"/>
          </p:cNvSpPr>
          <p:nvPr/>
        </p:nvSpPr>
        <p:spPr bwMode="auto">
          <a:xfrm>
            <a:off x="45299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1" name="Rectangle 8"/>
          <p:cNvSpPr>
            <a:spLocks noChangeArrowheads="1"/>
          </p:cNvSpPr>
          <p:nvPr/>
        </p:nvSpPr>
        <p:spPr bwMode="auto">
          <a:xfrm>
            <a:off x="51903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2" name="Rectangle 10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3" name="Rectangle 127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4" name="Rectangle 11"/>
          <p:cNvSpPr>
            <a:spLocks noChangeArrowheads="1"/>
          </p:cNvSpPr>
          <p:nvPr/>
        </p:nvSpPr>
        <p:spPr bwMode="auto">
          <a:xfrm>
            <a:off x="3197093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5" name="Rectangle 11"/>
          <p:cNvSpPr>
            <a:spLocks noChangeArrowheads="1"/>
          </p:cNvSpPr>
          <p:nvPr/>
        </p:nvSpPr>
        <p:spPr bwMode="auto">
          <a:xfrm>
            <a:off x="55480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6" name="Rectangle 12"/>
          <p:cNvSpPr>
            <a:spLocks noChangeArrowheads="1"/>
          </p:cNvSpPr>
          <p:nvPr/>
        </p:nvSpPr>
        <p:spPr bwMode="auto">
          <a:xfrm>
            <a:off x="62084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7" name="Rectangle 13"/>
          <p:cNvSpPr>
            <a:spLocks noChangeArrowheads="1"/>
          </p:cNvSpPr>
          <p:nvPr/>
        </p:nvSpPr>
        <p:spPr bwMode="auto">
          <a:xfrm>
            <a:off x="65386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8" name="Rectangle 14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59" name="Rectangle 130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0" name="Rectangle 11"/>
          <p:cNvSpPr>
            <a:spLocks noChangeArrowheads="1"/>
          </p:cNvSpPr>
          <p:nvPr/>
        </p:nvSpPr>
        <p:spPr bwMode="auto">
          <a:xfrm>
            <a:off x="68894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1" name="Rectangle 12"/>
          <p:cNvSpPr>
            <a:spLocks noChangeArrowheads="1"/>
          </p:cNvSpPr>
          <p:nvPr/>
        </p:nvSpPr>
        <p:spPr bwMode="auto">
          <a:xfrm>
            <a:off x="75498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2" name="Rectangle 14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3" name="Rectangle 130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4" name="Rectangle 15"/>
          <p:cNvSpPr>
            <a:spLocks noChangeArrowheads="1"/>
          </p:cNvSpPr>
          <p:nvPr/>
        </p:nvSpPr>
        <p:spPr bwMode="auto">
          <a:xfrm>
            <a:off x="78972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5" name="Rectangle 16"/>
          <p:cNvSpPr>
            <a:spLocks noChangeArrowheads="1"/>
          </p:cNvSpPr>
          <p:nvPr/>
        </p:nvSpPr>
        <p:spPr bwMode="auto">
          <a:xfrm>
            <a:off x="85576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6" name="Rectangle 17"/>
          <p:cNvSpPr>
            <a:spLocks noChangeArrowheads="1"/>
          </p:cNvSpPr>
          <p:nvPr/>
        </p:nvSpPr>
        <p:spPr bwMode="auto">
          <a:xfrm>
            <a:off x="88878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7" name="Rectangle 18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8" name="Rectangle 131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69" name="Rectangle 130"/>
          <p:cNvSpPr>
            <a:spLocks noChangeArrowheads="1"/>
          </p:cNvSpPr>
          <p:nvPr/>
        </p:nvSpPr>
        <p:spPr bwMode="auto">
          <a:xfrm>
            <a:off x="8568002" y="19304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070" name="TextBox 7"/>
          <p:cNvSpPr txBox="1">
            <a:spLocks noChangeArrowheads="1"/>
          </p:cNvSpPr>
          <p:nvPr/>
        </p:nvSpPr>
        <p:spPr bwMode="auto">
          <a:xfrm>
            <a:off x="9238430" y="186690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…</a:t>
            </a:r>
          </a:p>
        </p:txBody>
      </p:sp>
      <p:sp>
        <p:nvSpPr>
          <p:cNvPr id="40071" name="TextBox 261"/>
          <p:cNvSpPr txBox="1">
            <a:spLocks noChangeArrowheads="1"/>
          </p:cNvSpPr>
          <p:nvPr/>
        </p:nvSpPr>
        <p:spPr bwMode="auto">
          <a:xfrm>
            <a:off x="-5037" y="3475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1</a:t>
            </a:r>
          </a:p>
        </p:txBody>
      </p:sp>
      <p:sp>
        <p:nvSpPr>
          <p:cNvPr id="40072" name="TextBox 262"/>
          <p:cNvSpPr txBox="1">
            <a:spLocks noChangeArrowheads="1"/>
          </p:cNvSpPr>
          <p:nvPr/>
        </p:nvSpPr>
        <p:spPr bwMode="auto">
          <a:xfrm>
            <a:off x="2455572" y="64214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63</a:t>
            </a:r>
          </a:p>
        </p:txBody>
      </p:sp>
      <p:sp>
        <p:nvSpPr>
          <p:cNvPr id="40073" name="TextBox 263"/>
          <p:cNvSpPr txBox="1">
            <a:spLocks noChangeArrowheads="1"/>
          </p:cNvSpPr>
          <p:nvPr/>
        </p:nvSpPr>
        <p:spPr bwMode="auto">
          <a:xfrm>
            <a:off x="1095217" y="1400176"/>
            <a:ext cx="8494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 </a:t>
            </a:r>
            <a:r>
              <a:rPr lang="en-GB" sz="2400"/>
              <a:t>1                5                10                 15                20                25 </a:t>
            </a:r>
            <a:r>
              <a:rPr lang="en-GB" sz="2400" b="1"/>
              <a:t> …</a:t>
            </a:r>
          </a:p>
        </p:txBody>
      </p:sp>
      <p:cxnSp>
        <p:nvCxnSpPr>
          <p:cNvPr id="41" name="Straight Connector 40"/>
          <p:cNvCxnSpPr>
            <a:stCxn id="40034" idx="2"/>
            <a:endCxn id="4" idx="2"/>
          </p:cNvCxnSpPr>
          <p:nvPr/>
        </p:nvCxnSpPr>
        <p:spPr>
          <a:xfrm>
            <a:off x="1007799" y="2219326"/>
            <a:ext cx="30319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337999" y="2219326"/>
            <a:ext cx="27017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678516" y="2230438"/>
            <a:ext cx="2361275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2041393" y="2239963"/>
            <a:ext cx="2110184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393951" y="2260601"/>
            <a:ext cx="1757627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691475" y="2270125"/>
            <a:ext cx="1460103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40040" idx="2"/>
            <a:endCxn id="4" idx="1"/>
          </p:cNvCxnSpPr>
          <p:nvPr/>
        </p:nvCxnSpPr>
        <p:spPr>
          <a:xfrm>
            <a:off x="3009635" y="2230439"/>
            <a:ext cx="1141942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40044" idx="2"/>
            <a:endCxn id="4" idx="1"/>
          </p:cNvCxnSpPr>
          <p:nvPr/>
        </p:nvCxnSpPr>
        <p:spPr>
          <a:xfrm>
            <a:off x="3351875" y="2239963"/>
            <a:ext cx="799703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4309798" y="2320925"/>
            <a:ext cx="115227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529931" y="2301875"/>
            <a:ext cx="220133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529932" y="2290763"/>
            <a:ext cx="47294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810258" y="2290764"/>
            <a:ext cx="192100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40060" idx="2"/>
            <a:endCxn id="4" idx="6"/>
          </p:cNvCxnSpPr>
          <p:nvPr/>
        </p:nvCxnSpPr>
        <p:spPr>
          <a:xfrm flipH="1">
            <a:off x="4810258" y="2251076"/>
            <a:ext cx="2244328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810259" y="2290764"/>
            <a:ext cx="2519494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810258" y="2251076"/>
            <a:ext cx="2894409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810258" y="2270126"/>
            <a:ext cx="3224609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810258" y="2270126"/>
            <a:ext cx="36322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810258" y="2251076"/>
            <a:ext cx="394004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40066" idx="2"/>
          </p:cNvCxnSpPr>
          <p:nvPr/>
        </p:nvCxnSpPr>
        <p:spPr>
          <a:xfrm flipH="1">
            <a:off x="4860132" y="2244726"/>
            <a:ext cx="4192852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930643" y="2316164"/>
            <a:ext cx="4820576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703749" y="4414838"/>
            <a:ext cx="245414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731265" y="5156200"/>
            <a:ext cx="2321719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96" name="TextBox 310"/>
          <p:cNvSpPr txBox="1">
            <a:spLocks noChangeArrowheads="1"/>
          </p:cNvSpPr>
          <p:nvPr/>
        </p:nvSpPr>
        <p:spPr bwMode="auto">
          <a:xfrm>
            <a:off x="6826844" y="3967163"/>
            <a:ext cx="2416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strong +ve weight</a:t>
            </a:r>
          </a:p>
        </p:txBody>
      </p:sp>
      <p:sp>
        <p:nvSpPr>
          <p:cNvPr id="40097" name="TextBox 313"/>
          <p:cNvSpPr txBox="1">
            <a:spLocks noChangeArrowheads="1"/>
          </p:cNvSpPr>
          <p:nvPr/>
        </p:nvSpPr>
        <p:spPr bwMode="auto">
          <a:xfrm>
            <a:off x="6832194" y="4627563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425025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1217" y="3692526"/>
            <a:ext cx="1074869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3692393" y="2260601"/>
            <a:ext cx="617405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957242" y="2281239"/>
            <a:ext cx="35255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4" idx="7"/>
          </p:cNvCxnSpPr>
          <p:nvPr/>
        </p:nvCxnSpPr>
        <p:spPr>
          <a:xfrm flipH="1">
            <a:off x="4696751" y="2270125"/>
            <a:ext cx="976842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40058" idx="2"/>
            <a:endCxn id="4" idx="7"/>
          </p:cNvCxnSpPr>
          <p:nvPr/>
        </p:nvCxnSpPr>
        <p:spPr>
          <a:xfrm flipH="1">
            <a:off x="4696752" y="2239963"/>
            <a:ext cx="1346596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4" idx="7"/>
          </p:cNvCxnSpPr>
          <p:nvPr/>
        </p:nvCxnSpPr>
        <p:spPr>
          <a:xfrm flipH="1">
            <a:off x="4696752" y="2270125"/>
            <a:ext cx="1632082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4" idx="7"/>
          </p:cNvCxnSpPr>
          <p:nvPr/>
        </p:nvCxnSpPr>
        <p:spPr>
          <a:xfrm flipH="1">
            <a:off x="4696752" y="2290763"/>
            <a:ext cx="636323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What does this unit detect? </a:t>
            </a:r>
          </a:p>
        </p:txBody>
      </p:sp>
    </p:spTree>
    <p:extLst>
      <p:ext uri="{BB962C8B-B14F-4D97-AF65-F5344CB8AC3E}">
        <p14:creationId xmlns:p14="http://schemas.microsoft.com/office/powerpoint/2010/main" val="209788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9791" y="3584576"/>
            <a:ext cx="770467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2476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9080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238250" y="37941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2476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1238250" y="40989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2476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9080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12382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2476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9080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8" name="Rectangle 17"/>
          <p:cNvSpPr>
            <a:spLocks noChangeArrowheads="1"/>
          </p:cNvSpPr>
          <p:nvPr/>
        </p:nvSpPr>
        <p:spPr bwMode="auto">
          <a:xfrm>
            <a:off x="12382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79" name="Rectangle 18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2476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12382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3" name="Rectangle 22"/>
          <p:cNvSpPr>
            <a:spLocks noChangeArrowheads="1"/>
          </p:cNvSpPr>
          <p:nvPr/>
        </p:nvSpPr>
        <p:spPr bwMode="auto">
          <a:xfrm>
            <a:off x="5778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4" name="Rectangle 127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5" name="Rectangle 12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6" name="Rectangle 129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7" name="Rectangle 130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8" name="Rectangle 131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9" name="Rectangle 132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0" name="Rectangle 3"/>
          <p:cNvSpPr>
            <a:spLocks noChangeArrowheads="1"/>
          </p:cNvSpPr>
          <p:nvPr/>
        </p:nvSpPr>
        <p:spPr bwMode="auto">
          <a:xfrm>
            <a:off x="1590808" y="38052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1" name="Rectangle 4"/>
          <p:cNvSpPr>
            <a:spLocks noChangeArrowheads="1"/>
          </p:cNvSpPr>
          <p:nvPr/>
        </p:nvSpPr>
        <p:spPr bwMode="auto">
          <a:xfrm>
            <a:off x="22512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2" name="Rectangle 6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3" name="Rectangle 7"/>
          <p:cNvSpPr>
            <a:spLocks noChangeArrowheads="1"/>
          </p:cNvSpPr>
          <p:nvPr/>
        </p:nvSpPr>
        <p:spPr bwMode="auto">
          <a:xfrm>
            <a:off x="15908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4" name="Rectangle 8"/>
          <p:cNvSpPr>
            <a:spLocks noChangeArrowheads="1"/>
          </p:cNvSpPr>
          <p:nvPr/>
        </p:nvSpPr>
        <p:spPr bwMode="auto">
          <a:xfrm>
            <a:off x="22512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5" name="Rectangle 10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6" name="Rectangle 11"/>
          <p:cNvSpPr>
            <a:spLocks noChangeArrowheads="1"/>
          </p:cNvSpPr>
          <p:nvPr/>
        </p:nvSpPr>
        <p:spPr bwMode="auto">
          <a:xfrm>
            <a:off x="15908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7" name="Rectangle 12"/>
          <p:cNvSpPr>
            <a:spLocks noChangeArrowheads="1"/>
          </p:cNvSpPr>
          <p:nvPr/>
        </p:nvSpPr>
        <p:spPr bwMode="auto">
          <a:xfrm>
            <a:off x="22512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8" name="Rectangle 14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9" name="Rectangle 15"/>
          <p:cNvSpPr>
            <a:spLocks noChangeArrowheads="1"/>
          </p:cNvSpPr>
          <p:nvPr/>
        </p:nvSpPr>
        <p:spPr bwMode="auto">
          <a:xfrm>
            <a:off x="15908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0" name="Rectangle 16"/>
          <p:cNvSpPr>
            <a:spLocks noChangeArrowheads="1"/>
          </p:cNvSpPr>
          <p:nvPr/>
        </p:nvSpPr>
        <p:spPr bwMode="auto">
          <a:xfrm>
            <a:off x="22512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1" name="Rectangle 18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2" name="Rectangle 19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3" name="Rectangle 20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4" name="Rectangle 22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5" name="Rectangle 127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6" name="Rectangle 128"/>
          <p:cNvSpPr>
            <a:spLocks noChangeArrowheads="1"/>
          </p:cNvSpPr>
          <p:nvPr/>
        </p:nvSpPr>
        <p:spPr bwMode="auto">
          <a:xfrm>
            <a:off x="19089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7" name="Rectangle 129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8" name="Rectangle 130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9" name="Rectangle 131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0" name="Rectangle 132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1" name="Rectangle 3"/>
          <p:cNvSpPr>
            <a:spLocks noChangeArrowheads="1"/>
          </p:cNvSpPr>
          <p:nvPr/>
        </p:nvSpPr>
        <p:spPr bwMode="auto">
          <a:xfrm>
            <a:off x="2700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2" name="Rectangle 4"/>
          <p:cNvSpPr>
            <a:spLocks noChangeArrowheads="1"/>
          </p:cNvSpPr>
          <p:nvPr/>
        </p:nvSpPr>
        <p:spPr bwMode="auto">
          <a:xfrm>
            <a:off x="9304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3" name="Rectangle 5"/>
          <p:cNvSpPr>
            <a:spLocks noChangeArrowheads="1"/>
          </p:cNvSpPr>
          <p:nvPr/>
        </p:nvSpPr>
        <p:spPr bwMode="auto">
          <a:xfrm>
            <a:off x="12606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4" name="Rectangle 6"/>
          <p:cNvSpPr>
            <a:spLocks noChangeArrowheads="1"/>
          </p:cNvSpPr>
          <p:nvPr/>
        </p:nvSpPr>
        <p:spPr bwMode="auto">
          <a:xfrm>
            <a:off x="6002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5" name="Rectangle 7"/>
          <p:cNvSpPr>
            <a:spLocks noChangeArrowheads="1"/>
          </p:cNvSpPr>
          <p:nvPr/>
        </p:nvSpPr>
        <p:spPr bwMode="auto">
          <a:xfrm>
            <a:off x="2700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6" name="Rectangle 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7" name="Rectangle 9"/>
          <p:cNvSpPr>
            <a:spLocks noChangeArrowheads="1"/>
          </p:cNvSpPr>
          <p:nvPr/>
        </p:nvSpPr>
        <p:spPr bwMode="auto">
          <a:xfrm>
            <a:off x="12606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8" name="Rectangle 10"/>
          <p:cNvSpPr>
            <a:spLocks noChangeArrowheads="1"/>
          </p:cNvSpPr>
          <p:nvPr/>
        </p:nvSpPr>
        <p:spPr bwMode="auto">
          <a:xfrm>
            <a:off x="6002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19" name="Rectangle 11"/>
          <p:cNvSpPr>
            <a:spLocks noChangeArrowheads="1"/>
          </p:cNvSpPr>
          <p:nvPr/>
        </p:nvSpPr>
        <p:spPr bwMode="auto">
          <a:xfrm>
            <a:off x="2700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0" name="Rectangle 12"/>
          <p:cNvSpPr>
            <a:spLocks noChangeArrowheads="1"/>
          </p:cNvSpPr>
          <p:nvPr/>
        </p:nvSpPr>
        <p:spPr bwMode="auto">
          <a:xfrm>
            <a:off x="9304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1" name="Rectangle 13"/>
          <p:cNvSpPr>
            <a:spLocks noChangeArrowheads="1"/>
          </p:cNvSpPr>
          <p:nvPr/>
        </p:nvSpPr>
        <p:spPr bwMode="auto">
          <a:xfrm>
            <a:off x="12606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2" name="Rectangle 14"/>
          <p:cNvSpPr>
            <a:spLocks noChangeArrowheads="1"/>
          </p:cNvSpPr>
          <p:nvPr/>
        </p:nvSpPr>
        <p:spPr bwMode="auto">
          <a:xfrm>
            <a:off x="6002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3" name="Rectangle 15"/>
          <p:cNvSpPr>
            <a:spLocks noChangeArrowheads="1"/>
          </p:cNvSpPr>
          <p:nvPr/>
        </p:nvSpPr>
        <p:spPr bwMode="auto">
          <a:xfrm>
            <a:off x="2700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4" name="Rectangle 16"/>
          <p:cNvSpPr>
            <a:spLocks noChangeArrowheads="1"/>
          </p:cNvSpPr>
          <p:nvPr/>
        </p:nvSpPr>
        <p:spPr bwMode="auto">
          <a:xfrm>
            <a:off x="9304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5" name="Rectangle 17"/>
          <p:cNvSpPr>
            <a:spLocks noChangeArrowheads="1"/>
          </p:cNvSpPr>
          <p:nvPr/>
        </p:nvSpPr>
        <p:spPr bwMode="auto">
          <a:xfrm>
            <a:off x="12606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6" name="Rectangle 18"/>
          <p:cNvSpPr>
            <a:spLocks noChangeArrowheads="1"/>
          </p:cNvSpPr>
          <p:nvPr/>
        </p:nvSpPr>
        <p:spPr bwMode="auto">
          <a:xfrm>
            <a:off x="6002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7" name="Rectangle 127"/>
          <p:cNvSpPr>
            <a:spLocks noChangeArrowheads="1"/>
          </p:cNvSpPr>
          <p:nvPr/>
        </p:nvSpPr>
        <p:spPr bwMode="auto">
          <a:xfrm>
            <a:off x="1623483" y="4994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8" name="Rectangle 12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29" name="Rectangle 129"/>
          <p:cNvSpPr>
            <a:spLocks noChangeArrowheads="1"/>
          </p:cNvSpPr>
          <p:nvPr/>
        </p:nvSpPr>
        <p:spPr bwMode="auto">
          <a:xfrm>
            <a:off x="1282965" y="5938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0" name="Rectangle 130"/>
          <p:cNvSpPr>
            <a:spLocks noChangeArrowheads="1"/>
          </p:cNvSpPr>
          <p:nvPr/>
        </p:nvSpPr>
        <p:spPr bwMode="auto">
          <a:xfrm>
            <a:off x="918369" y="46990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1" name="Rectangle 131"/>
          <p:cNvSpPr>
            <a:spLocks noChangeArrowheads="1"/>
          </p:cNvSpPr>
          <p:nvPr/>
        </p:nvSpPr>
        <p:spPr bwMode="auto">
          <a:xfrm>
            <a:off x="1270927" y="50038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2" name="Rectangle 3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3" name="Rectangle 4"/>
          <p:cNvSpPr>
            <a:spLocks noChangeArrowheads="1"/>
          </p:cNvSpPr>
          <p:nvPr/>
        </p:nvSpPr>
        <p:spPr bwMode="auto">
          <a:xfrm>
            <a:off x="22391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4" name="Rectangle 6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5" name="Rectangle 7"/>
          <p:cNvSpPr>
            <a:spLocks noChangeArrowheads="1"/>
          </p:cNvSpPr>
          <p:nvPr/>
        </p:nvSpPr>
        <p:spPr bwMode="auto">
          <a:xfrm>
            <a:off x="1898650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6" name="Rectangle 8"/>
          <p:cNvSpPr>
            <a:spLocks noChangeArrowheads="1"/>
          </p:cNvSpPr>
          <p:nvPr/>
        </p:nvSpPr>
        <p:spPr bwMode="auto">
          <a:xfrm>
            <a:off x="22391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7" name="Rectangle 10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8" name="Rectangle 11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9" name="Rectangle 12"/>
          <p:cNvSpPr>
            <a:spLocks noChangeArrowheads="1"/>
          </p:cNvSpPr>
          <p:nvPr/>
        </p:nvSpPr>
        <p:spPr bwMode="auto">
          <a:xfrm>
            <a:off x="22391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0" name="Rectangle 14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1" name="Rectangle 15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2" name="Rectangle 16"/>
          <p:cNvSpPr>
            <a:spLocks noChangeArrowheads="1"/>
          </p:cNvSpPr>
          <p:nvPr/>
        </p:nvSpPr>
        <p:spPr bwMode="auto">
          <a:xfrm>
            <a:off x="22391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3" name="Rectangle 18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4" name="Rectangle 127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5" name="Rectangle 128"/>
          <p:cNvSpPr>
            <a:spLocks noChangeArrowheads="1"/>
          </p:cNvSpPr>
          <p:nvPr/>
        </p:nvSpPr>
        <p:spPr bwMode="auto">
          <a:xfrm>
            <a:off x="577850" y="50339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6" name="Rectangle 129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7" name="Rectangle 130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8" name="Rectangle 131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49" name="Rectangle 11"/>
          <p:cNvSpPr>
            <a:spLocks noChangeArrowheads="1"/>
          </p:cNvSpPr>
          <p:nvPr/>
        </p:nvSpPr>
        <p:spPr bwMode="auto">
          <a:xfrm>
            <a:off x="257969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0" name="Rectangle 11"/>
          <p:cNvSpPr>
            <a:spLocks noChangeArrowheads="1"/>
          </p:cNvSpPr>
          <p:nvPr/>
        </p:nvSpPr>
        <p:spPr bwMode="auto">
          <a:xfrm>
            <a:off x="577850" y="37846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1" name="Rectangle 22"/>
          <p:cNvSpPr>
            <a:spLocks noChangeArrowheads="1"/>
          </p:cNvSpPr>
          <p:nvPr/>
        </p:nvSpPr>
        <p:spPr bwMode="auto">
          <a:xfrm>
            <a:off x="280327" y="56134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2" name="Rectangle 21"/>
          <p:cNvSpPr>
            <a:spLocks noChangeArrowheads="1"/>
          </p:cNvSpPr>
          <p:nvPr/>
        </p:nvSpPr>
        <p:spPr bwMode="auto">
          <a:xfrm>
            <a:off x="2251208" y="50339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3" name="Rectangle 21"/>
          <p:cNvSpPr>
            <a:spLocks noChangeArrowheads="1"/>
          </p:cNvSpPr>
          <p:nvPr/>
        </p:nvSpPr>
        <p:spPr bwMode="auto">
          <a:xfrm>
            <a:off x="952765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4" name="Rectangle 15"/>
          <p:cNvSpPr>
            <a:spLocks noChangeArrowheads="1"/>
          </p:cNvSpPr>
          <p:nvPr/>
        </p:nvSpPr>
        <p:spPr bwMode="auto">
          <a:xfrm>
            <a:off x="1908969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5" name="Rectangle 16"/>
          <p:cNvSpPr>
            <a:spLocks noChangeArrowheads="1"/>
          </p:cNvSpPr>
          <p:nvPr/>
        </p:nvSpPr>
        <p:spPr bwMode="auto">
          <a:xfrm>
            <a:off x="1931327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6" name="Rectangle 16"/>
          <p:cNvSpPr>
            <a:spLocks noChangeArrowheads="1"/>
          </p:cNvSpPr>
          <p:nvPr/>
        </p:nvSpPr>
        <p:spPr bwMode="auto">
          <a:xfrm>
            <a:off x="1931327" y="5927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7" name="Rectangle 131"/>
          <p:cNvSpPr>
            <a:spLocks noChangeArrowheads="1"/>
          </p:cNvSpPr>
          <p:nvPr/>
        </p:nvSpPr>
        <p:spPr bwMode="auto">
          <a:xfrm>
            <a:off x="1270927" y="6232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8" name="Rectangle 3"/>
          <p:cNvSpPr>
            <a:spLocks noChangeArrowheads="1"/>
          </p:cNvSpPr>
          <p:nvPr/>
        </p:nvSpPr>
        <p:spPr bwMode="auto">
          <a:xfrm>
            <a:off x="8426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9" name="Rectangle 4"/>
          <p:cNvSpPr>
            <a:spLocks noChangeArrowheads="1"/>
          </p:cNvSpPr>
          <p:nvPr/>
        </p:nvSpPr>
        <p:spPr bwMode="auto">
          <a:xfrm>
            <a:off x="15030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0" name="Rectangle 5"/>
          <p:cNvSpPr>
            <a:spLocks noChangeArrowheads="1"/>
          </p:cNvSpPr>
          <p:nvPr/>
        </p:nvSpPr>
        <p:spPr bwMode="auto">
          <a:xfrm>
            <a:off x="1833298" y="19145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1" name="Rectangle 6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2" name="Rectangle 129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3" name="Rectangle 3"/>
          <p:cNvSpPr>
            <a:spLocks noChangeArrowheads="1"/>
          </p:cNvSpPr>
          <p:nvPr/>
        </p:nvSpPr>
        <p:spPr bwMode="auto">
          <a:xfrm>
            <a:off x="2184135" y="19256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4" name="Rectangle 4"/>
          <p:cNvSpPr>
            <a:spLocks noChangeArrowheads="1"/>
          </p:cNvSpPr>
          <p:nvPr/>
        </p:nvSpPr>
        <p:spPr bwMode="auto">
          <a:xfrm>
            <a:off x="28445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5" name="Rectangle 6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6" name="Rectangle 129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7" name="Rectangle 11"/>
          <p:cNvSpPr>
            <a:spLocks noChangeArrowheads="1"/>
          </p:cNvSpPr>
          <p:nvPr/>
        </p:nvSpPr>
        <p:spPr bwMode="auto">
          <a:xfrm>
            <a:off x="1172898" y="19050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8" name="Rectangle 7"/>
          <p:cNvSpPr>
            <a:spLocks noChangeArrowheads="1"/>
          </p:cNvSpPr>
          <p:nvPr/>
        </p:nvSpPr>
        <p:spPr bwMode="auto">
          <a:xfrm>
            <a:off x="31867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69" name="Rectangle 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0" name="Rectangle 9"/>
          <p:cNvSpPr>
            <a:spLocks noChangeArrowheads="1"/>
          </p:cNvSpPr>
          <p:nvPr/>
        </p:nvSpPr>
        <p:spPr bwMode="auto">
          <a:xfrm>
            <a:off x="4177375" y="1935163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1" name="Rectangle 10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2" name="Rectangle 127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3" name="Rectangle 12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4" name="Rectangle 7"/>
          <p:cNvSpPr>
            <a:spLocks noChangeArrowheads="1"/>
          </p:cNvSpPr>
          <p:nvPr/>
        </p:nvSpPr>
        <p:spPr bwMode="auto">
          <a:xfrm>
            <a:off x="45299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5" name="Rectangle 8"/>
          <p:cNvSpPr>
            <a:spLocks noChangeArrowheads="1"/>
          </p:cNvSpPr>
          <p:nvPr/>
        </p:nvSpPr>
        <p:spPr bwMode="auto">
          <a:xfrm>
            <a:off x="51903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6" name="Rectangle 10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7" name="Rectangle 127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8" name="Rectangle 11"/>
          <p:cNvSpPr>
            <a:spLocks noChangeArrowheads="1"/>
          </p:cNvSpPr>
          <p:nvPr/>
        </p:nvSpPr>
        <p:spPr bwMode="auto">
          <a:xfrm>
            <a:off x="3197093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79" name="Rectangle 11"/>
          <p:cNvSpPr>
            <a:spLocks noChangeArrowheads="1"/>
          </p:cNvSpPr>
          <p:nvPr/>
        </p:nvSpPr>
        <p:spPr bwMode="auto">
          <a:xfrm>
            <a:off x="55480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0" name="Rectangle 12"/>
          <p:cNvSpPr>
            <a:spLocks noChangeArrowheads="1"/>
          </p:cNvSpPr>
          <p:nvPr/>
        </p:nvSpPr>
        <p:spPr bwMode="auto">
          <a:xfrm>
            <a:off x="62084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1" name="Rectangle 13"/>
          <p:cNvSpPr>
            <a:spLocks noChangeArrowheads="1"/>
          </p:cNvSpPr>
          <p:nvPr/>
        </p:nvSpPr>
        <p:spPr bwMode="auto">
          <a:xfrm>
            <a:off x="65386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2" name="Rectangle 14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3" name="Rectangle 130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4" name="Rectangle 11"/>
          <p:cNvSpPr>
            <a:spLocks noChangeArrowheads="1"/>
          </p:cNvSpPr>
          <p:nvPr/>
        </p:nvSpPr>
        <p:spPr bwMode="auto">
          <a:xfrm>
            <a:off x="68894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5" name="Rectangle 12"/>
          <p:cNvSpPr>
            <a:spLocks noChangeArrowheads="1"/>
          </p:cNvSpPr>
          <p:nvPr/>
        </p:nvSpPr>
        <p:spPr bwMode="auto">
          <a:xfrm>
            <a:off x="75498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6" name="Rectangle 14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7" name="Rectangle 130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8" name="Rectangle 15"/>
          <p:cNvSpPr>
            <a:spLocks noChangeArrowheads="1"/>
          </p:cNvSpPr>
          <p:nvPr/>
        </p:nvSpPr>
        <p:spPr bwMode="auto">
          <a:xfrm>
            <a:off x="78972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89" name="Rectangle 16"/>
          <p:cNvSpPr>
            <a:spLocks noChangeArrowheads="1"/>
          </p:cNvSpPr>
          <p:nvPr/>
        </p:nvSpPr>
        <p:spPr bwMode="auto">
          <a:xfrm>
            <a:off x="85576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90" name="Rectangle 17"/>
          <p:cNvSpPr>
            <a:spLocks noChangeArrowheads="1"/>
          </p:cNvSpPr>
          <p:nvPr/>
        </p:nvSpPr>
        <p:spPr bwMode="auto">
          <a:xfrm>
            <a:off x="88878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91" name="Rectangle 18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92" name="Rectangle 131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93" name="Rectangle 130"/>
          <p:cNvSpPr>
            <a:spLocks noChangeArrowheads="1"/>
          </p:cNvSpPr>
          <p:nvPr/>
        </p:nvSpPr>
        <p:spPr bwMode="auto">
          <a:xfrm>
            <a:off x="8568002" y="19304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94" name="TextBox 7"/>
          <p:cNvSpPr txBox="1">
            <a:spLocks noChangeArrowheads="1"/>
          </p:cNvSpPr>
          <p:nvPr/>
        </p:nvSpPr>
        <p:spPr bwMode="auto">
          <a:xfrm>
            <a:off x="9238430" y="186690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…</a:t>
            </a:r>
          </a:p>
        </p:txBody>
      </p:sp>
      <p:sp>
        <p:nvSpPr>
          <p:cNvPr id="41095" name="TextBox 261"/>
          <p:cNvSpPr txBox="1">
            <a:spLocks noChangeArrowheads="1"/>
          </p:cNvSpPr>
          <p:nvPr/>
        </p:nvSpPr>
        <p:spPr bwMode="auto">
          <a:xfrm>
            <a:off x="-5037" y="3475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1</a:t>
            </a:r>
          </a:p>
        </p:txBody>
      </p:sp>
      <p:sp>
        <p:nvSpPr>
          <p:cNvPr id="41096" name="TextBox 262"/>
          <p:cNvSpPr txBox="1">
            <a:spLocks noChangeArrowheads="1"/>
          </p:cNvSpPr>
          <p:nvPr/>
        </p:nvSpPr>
        <p:spPr bwMode="auto">
          <a:xfrm>
            <a:off x="2455572" y="64214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63</a:t>
            </a:r>
          </a:p>
        </p:txBody>
      </p:sp>
      <p:sp>
        <p:nvSpPr>
          <p:cNvPr id="41097" name="TextBox 263"/>
          <p:cNvSpPr txBox="1">
            <a:spLocks noChangeArrowheads="1"/>
          </p:cNvSpPr>
          <p:nvPr/>
        </p:nvSpPr>
        <p:spPr bwMode="auto">
          <a:xfrm>
            <a:off x="1095217" y="1400176"/>
            <a:ext cx="8494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 </a:t>
            </a:r>
            <a:r>
              <a:rPr lang="en-GB" sz="2400"/>
              <a:t>1                5                10                 15                20                25 </a:t>
            </a:r>
            <a:r>
              <a:rPr lang="en-GB" sz="2400" b="1"/>
              <a:t> …</a:t>
            </a:r>
          </a:p>
        </p:txBody>
      </p:sp>
      <p:cxnSp>
        <p:nvCxnSpPr>
          <p:cNvPr id="41" name="Straight Connector 40"/>
          <p:cNvCxnSpPr>
            <a:stCxn id="41058" idx="2"/>
            <a:endCxn id="4" idx="2"/>
          </p:cNvCxnSpPr>
          <p:nvPr/>
        </p:nvCxnSpPr>
        <p:spPr>
          <a:xfrm>
            <a:off x="1007799" y="2219326"/>
            <a:ext cx="30319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337999" y="2219326"/>
            <a:ext cx="27017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678516" y="2230438"/>
            <a:ext cx="2361275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2041393" y="2239963"/>
            <a:ext cx="2110184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393951" y="2260601"/>
            <a:ext cx="1757627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691475" y="2270125"/>
            <a:ext cx="1460103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41064" idx="2"/>
            <a:endCxn id="4" idx="1"/>
          </p:cNvCxnSpPr>
          <p:nvPr/>
        </p:nvCxnSpPr>
        <p:spPr>
          <a:xfrm>
            <a:off x="3009635" y="2230439"/>
            <a:ext cx="1141942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41068" idx="2"/>
            <a:endCxn id="4" idx="1"/>
          </p:cNvCxnSpPr>
          <p:nvPr/>
        </p:nvCxnSpPr>
        <p:spPr>
          <a:xfrm>
            <a:off x="3351875" y="2239963"/>
            <a:ext cx="799703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4309798" y="2320925"/>
            <a:ext cx="115227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529931" y="2301875"/>
            <a:ext cx="220133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529932" y="2290763"/>
            <a:ext cx="47294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810258" y="2290764"/>
            <a:ext cx="192100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41084" idx="2"/>
            <a:endCxn id="4" idx="6"/>
          </p:cNvCxnSpPr>
          <p:nvPr/>
        </p:nvCxnSpPr>
        <p:spPr>
          <a:xfrm flipH="1">
            <a:off x="4810258" y="2251076"/>
            <a:ext cx="2244328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810259" y="2290764"/>
            <a:ext cx="2519494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810258" y="2251076"/>
            <a:ext cx="2894409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810258" y="2270126"/>
            <a:ext cx="3224609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810258" y="2270126"/>
            <a:ext cx="36322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810258" y="2251076"/>
            <a:ext cx="394004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41090" idx="2"/>
          </p:cNvCxnSpPr>
          <p:nvPr/>
        </p:nvCxnSpPr>
        <p:spPr>
          <a:xfrm flipH="1">
            <a:off x="4860132" y="2244726"/>
            <a:ext cx="4192852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930643" y="2316164"/>
            <a:ext cx="4820576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703749" y="4414838"/>
            <a:ext cx="245414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731265" y="5156200"/>
            <a:ext cx="2321719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20" name="TextBox 310"/>
          <p:cNvSpPr txBox="1">
            <a:spLocks noChangeArrowheads="1"/>
          </p:cNvSpPr>
          <p:nvPr/>
        </p:nvSpPr>
        <p:spPr bwMode="auto">
          <a:xfrm>
            <a:off x="6826844" y="3967163"/>
            <a:ext cx="2416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strong +ve weight</a:t>
            </a:r>
          </a:p>
        </p:txBody>
      </p:sp>
      <p:sp>
        <p:nvSpPr>
          <p:cNvPr id="41121" name="TextBox 313"/>
          <p:cNvSpPr txBox="1">
            <a:spLocks noChangeArrowheads="1"/>
          </p:cNvSpPr>
          <p:nvPr/>
        </p:nvSpPr>
        <p:spPr bwMode="auto">
          <a:xfrm>
            <a:off x="6832194" y="4627563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425025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1217" y="3692526"/>
            <a:ext cx="1074869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124" name="TextBox 5"/>
          <p:cNvSpPr txBox="1">
            <a:spLocks noChangeArrowheads="1"/>
          </p:cNvSpPr>
          <p:nvPr/>
        </p:nvSpPr>
        <p:spPr bwMode="auto">
          <a:xfrm>
            <a:off x="3329649" y="5260976"/>
            <a:ext cx="6276979" cy="954107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800" dirty="0"/>
              <a:t>Strong signal for a dark area in the top left</a:t>
            </a:r>
          </a:p>
          <a:p>
            <a:r>
              <a:rPr lang="en-GB" sz="2800" dirty="0"/>
              <a:t>corner 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3692393" y="2260601"/>
            <a:ext cx="617405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957242" y="2281239"/>
            <a:ext cx="35255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4" idx="7"/>
          </p:cNvCxnSpPr>
          <p:nvPr/>
        </p:nvCxnSpPr>
        <p:spPr>
          <a:xfrm flipH="1">
            <a:off x="4696751" y="2270125"/>
            <a:ext cx="976842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41082" idx="2"/>
            <a:endCxn id="4" idx="7"/>
          </p:cNvCxnSpPr>
          <p:nvPr/>
        </p:nvCxnSpPr>
        <p:spPr>
          <a:xfrm flipH="1">
            <a:off x="4696752" y="2239963"/>
            <a:ext cx="1346596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4" idx="7"/>
          </p:cNvCxnSpPr>
          <p:nvPr/>
        </p:nvCxnSpPr>
        <p:spPr>
          <a:xfrm flipH="1">
            <a:off x="4696752" y="2270125"/>
            <a:ext cx="1632082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4" idx="7"/>
          </p:cNvCxnSpPr>
          <p:nvPr/>
        </p:nvCxnSpPr>
        <p:spPr>
          <a:xfrm flipH="1">
            <a:off x="4696752" y="2290763"/>
            <a:ext cx="636323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What does this unit detect? </a:t>
            </a:r>
          </a:p>
        </p:txBody>
      </p:sp>
    </p:spTree>
    <p:extLst>
      <p:ext uri="{BB962C8B-B14F-4D97-AF65-F5344CB8AC3E}">
        <p14:creationId xmlns:p14="http://schemas.microsoft.com/office/powerpoint/2010/main" val="217970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22565" y="296863"/>
            <a:ext cx="8420100" cy="1143000"/>
          </a:xfrm>
        </p:spPr>
        <p:txBody>
          <a:bodyPr/>
          <a:lstStyle/>
          <a:p>
            <a:r>
              <a:rPr lang="en-GB">
                <a:solidFill>
                  <a:srgbClr val="FF3300"/>
                </a:solidFill>
                <a:latin typeface="Times New Roman" charset="0"/>
                <a:cs typeface="Arial" charset="0"/>
              </a:rPr>
              <a:t> </a:t>
            </a:r>
            <a:endParaRPr lang="en-GB" i="1">
              <a:solidFill>
                <a:srgbClr val="FF33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1744570" y="5577440"/>
            <a:ext cx="6436528" cy="954107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800" dirty="0"/>
              <a:t>What features might you expect a good NN</a:t>
            </a:r>
          </a:p>
          <a:p>
            <a:r>
              <a:rPr lang="en-GB" sz="2800" dirty="0"/>
              <a:t>to learn, when trained with data like this?</a:t>
            </a:r>
          </a:p>
        </p:txBody>
      </p:sp>
      <p:pic>
        <p:nvPicPr>
          <p:cNvPr id="41988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10" y="1113819"/>
            <a:ext cx="6091502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What features </a:t>
            </a:r>
            <a:r>
              <a:rPr lang="en-US" sz="3200" b="1" dirty="0" smtClean="0">
                <a:latin typeface="Arial" charset="0"/>
              </a:rPr>
              <a:t>get </a:t>
            </a:r>
            <a:r>
              <a:rPr lang="en-US" sz="3200" b="1" dirty="0">
                <a:latin typeface="Arial" charset="0"/>
              </a:rPr>
              <a:t>learned?</a:t>
            </a:r>
          </a:p>
        </p:txBody>
      </p:sp>
    </p:spTree>
    <p:extLst>
      <p:ext uri="{BB962C8B-B14F-4D97-AF65-F5344CB8AC3E}">
        <p14:creationId xmlns:p14="http://schemas.microsoft.com/office/powerpoint/2010/main" val="66320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22565" y="296863"/>
            <a:ext cx="8420100" cy="1143000"/>
          </a:xfrm>
        </p:spPr>
        <p:txBody>
          <a:bodyPr/>
          <a:lstStyle/>
          <a:p>
            <a:r>
              <a:rPr lang="en-GB">
                <a:solidFill>
                  <a:srgbClr val="FF3300"/>
                </a:solidFill>
                <a:latin typeface="Times New Roman" charset="0"/>
                <a:cs typeface="Arial" charset="0"/>
              </a:rPr>
              <a:t> </a:t>
            </a:r>
            <a:endParaRPr lang="en-GB" i="1">
              <a:solidFill>
                <a:srgbClr val="FF33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43011" name="TextBox 262"/>
          <p:cNvSpPr txBox="1">
            <a:spLocks noChangeArrowheads="1"/>
          </p:cNvSpPr>
          <p:nvPr/>
        </p:nvSpPr>
        <p:spPr bwMode="auto">
          <a:xfrm>
            <a:off x="2455572" y="64214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63</a:t>
            </a:r>
          </a:p>
        </p:txBody>
      </p:sp>
      <p:pic>
        <p:nvPicPr>
          <p:cNvPr id="43012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6" y="101600"/>
            <a:ext cx="9228402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100"/>
          <p:cNvSpPr txBox="1">
            <a:spLocks noChangeArrowheads="1"/>
          </p:cNvSpPr>
          <p:nvPr/>
        </p:nvSpPr>
        <p:spPr bwMode="auto">
          <a:xfrm>
            <a:off x="-5037" y="3475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1</a:t>
            </a:r>
          </a:p>
        </p:txBody>
      </p:sp>
      <p:sp>
        <p:nvSpPr>
          <p:cNvPr id="43014" name="TextBox 2"/>
          <p:cNvSpPr txBox="1">
            <a:spLocks noChangeArrowheads="1"/>
          </p:cNvSpPr>
          <p:nvPr/>
        </p:nvSpPr>
        <p:spPr bwMode="auto">
          <a:xfrm>
            <a:off x="5765171" y="1482726"/>
            <a:ext cx="2819602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4000"/>
              <a:t>vertical 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958843" y="771526"/>
            <a:ext cx="3687233" cy="106521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545410" y="2190750"/>
            <a:ext cx="1100667" cy="17462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846491" y="2112963"/>
            <a:ext cx="2201333" cy="14732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2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22565" y="296863"/>
            <a:ext cx="8420100" cy="1143000"/>
          </a:xfrm>
        </p:spPr>
        <p:txBody>
          <a:bodyPr/>
          <a:lstStyle/>
          <a:p>
            <a:r>
              <a:rPr lang="en-GB">
                <a:solidFill>
                  <a:srgbClr val="FF3300"/>
                </a:solidFill>
                <a:latin typeface="Times New Roman" charset="0"/>
                <a:cs typeface="Arial" charset="0"/>
              </a:rPr>
              <a:t> </a:t>
            </a:r>
            <a:endParaRPr lang="en-GB" i="1">
              <a:solidFill>
                <a:srgbClr val="FF33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44035" name="TextBox 262"/>
          <p:cNvSpPr txBox="1">
            <a:spLocks noChangeArrowheads="1"/>
          </p:cNvSpPr>
          <p:nvPr/>
        </p:nvSpPr>
        <p:spPr bwMode="auto">
          <a:xfrm>
            <a:off x="2455572" y="64214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63</a:t>
            </a:r>
          </a:p>
        </p:txBody>
      </p:sp>
      <p:pic>
        <p:nvPicPr>
          <p:cNvPr id="44036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6" y="101600"/>
            <a:ext cx="9228402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100"/>
          <p:cNvSpPr txBox="1">
            <a:spLocks noChangeArrowheads="1"/>
          </p:cNvSpPr>
          <p:nvPr/>
        </p:nvSpPr>
        <p:spPr bwMode="auto">
          <a:xfrm>
            <a:off x="-5037" y="3475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1</a:t>
            </a:r>
          </a:p>
        </p:txBody>
      </p:sp>
      <p:sp>
        <p:nvSpPr>
          <p:cNvPr id="44038" name="TextBox 2"/>
          <p:cNvSpPr txBox="1">
            <a:spLocks noChangeArrowheads="1"/>
          </p:cNvSpPr>
          <p:nvPr/>
        </p:nvSpPr>
        <p:spPr bwMode="auto">
          <a:xfrm>
            <a:off x="5792443" y="1482726"/>
            <a:ext cx="3475330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4000"/>
              <a:t>Horizontal 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80281" y="965200"/>
            <a:ext cx="4665795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701793" y="2190751"/>
            <a:ext cx="2944283" cy="151606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846491" y="2112964"/>
            <a:ext cx="165100" cy="24288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7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22565" y="296863"/>
            <a:ext cx="8420100" cy="1143000"/>
          </a:xfrm>
        </p:spPr>
        <p:txBody>
          <a:bodyPr/>
          <a:lstStyle/>
          <a:p>
            <a:r>
              <a:rPr lang="en-GB">
                <a:solidFill>
                  <a:srgbClr val="FF3300"/>
                </a:solidFill>
                <a:latin typeface="Times New Roman" charset="0"/>
                <a:cs typeface="Arial" charset="0"/>
              </a:rPr>
              <a:t> </a:t>
            </a:r>
            <a:endParaRPr lang="en-GB" i="1">
              <a:solidFill>
                <a:srgbClr val="FF33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45059" name="TextBox 262"/>
          <p:cNvSpPr txBox="1">
            <a:spLocks noChangeArrowheads="1"/>
          </p:cNvSpPr>
          <p:nvPr/>
        </p:nvSpPr>
        <p:spPr bwMode="auto">
          <a:xfrm>
            <a:off x="2455572" y="64214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63</a:t>
            </a:r>
          </a:p>
        </p:txBody>
      </p:sp>
      <p:pic>
        <p:nvPicPr>
          <p:cNvPr id="45060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6" y="101600"/>
            <a:ext cx="9228402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100"/>
          <p:cNvSpPr txBox="1">
            <a:spLocks noChangeArrowheads="1"/>
          </p:cNvSpPr>
          <p:nvPr/>
        </p:nvSpPr>
        <p:spPr bwMode="auto">
          <a:xfrm>
            <a:off x="-5037" y="3475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1</a:t>
            </a:r>
          </a:p>
        </p:txBody>
      </p:sp>
      <p:sp>
        <p:nvSpPr>
          <p:cNvPr id="45062" name="TextBox 2"/>
          <p:cNvSpPr txBox="1">
            <a:spLocks noChangeArrowheads="1"/>
          </p:cNvSpPr>
          <p:nvPr/>
        </p:nvSpPr>
        <p:spPr bwMode="auto">
          <a:xfrm>
            <a:off x="5766247" y="1482726"/>
            <a:ext cx="2848406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4000"/>
              <a:t>Small circles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01793" y="965200"/>
            <a:ext cx="2944283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174052" y="2190750"/>
            <a:ext cx="110067" cy="20256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846492" y="2112964"/>
            <a:ext cx="2058590" cy="8032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747513" y="5827140"/>
            <a:ext cx="8420100" cy="722313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/>
          <a:lstStyle/>
          <a:p>
            <a:r>
              <a:rPr lang="en-GB" sz="2800" dirty="0">
                <a:latin typeface="Times New Roman" charset="0"/>
                <a:cs typeface="Arial" charset="0"/>
              </a:rPr>
              <a:t>S</a:t>
            </a:r>
            <a:r>
              <a:rPr lang="en-GB" sz="2800" dirty="0" smtClean="0">
                <a:latin typeface="Times New Roman" charset="0"/>
                <a:cs typeface="Arial" charset="0"/>
              </a:rPr>
              <a:t>uccessive </a:t>
            </a:r>
            <a:r>
              <a:rPr lang="en-GB" sz="2800" dirty="0">
                <a:latin typeface="Times New Roman" charset="0"/>
                <a:cs typeface="Arial" charset="0"/>
              </a:rPr>
              <a:t>layers can learn higher-level </a:t>
            </a:r>
            <a:r>
              <a:rPr lang="en-GB" sz="2800" dirty="0" smtClean="0">
                <a:latin typeface="Times New Roman" charset="0"/>
                <a:cs typeface="Arial" charset="0"/>
              </a:rPr>
              <a:t>features</a:t>
            </a:r>
            <a:endParaRPr lang="en-GB" sz="2800" dirty="0">
              <a:latin typeface="Times New Roman" charset="0"/>
              <a:cs typeface="Arial" charset="0"/>
            </a:endParaRPr>
          </a:p>
        </p:txBody>
      </p:sp>
      <p:pic>
        <p:nvPicPr>
          <p:cNvPr id="47107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9" y="850901"/>
            <a:ext cx="9312671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411148" y="2671763"/>
            <a:ext cx="1143662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0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64" y="2759075"/>
            <a:ext cx="74123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531534" y="2759076"/>
            <a:ext cx="913210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072467" y="2682876"/>
            <a:ext cx="1145381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12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83" y="2770188"/>
            <a:ext cx="74295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4192852" y="2871789"/>
            <a:ext cx="914929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5843853" y="2747964"/>
            <a:ext cx="1145381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15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68" y="2835276"/>
            <a:ext cx="74295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5960798" y="3078163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17" name="TextBox 3"/>
          <p:cNvSpPr txBox="1">
            <a:spLocks noChangeArrowheads="1"/>
          </p:cNvSpPr>
          <p:nvPr/>
        </p:nvSpPr>
        <p:spPr bwMode="auto">
          <a:xfrm>
            <a:off x="7694677" y="2916238"/>
            <a:ext cx="1325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 b="1"/>
              <a:t>etc …</a:t>
            </a: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873654" y="1778000"/>
            <a:ext cx="8201687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818621" y="1757364"/>
            <a:ext cx="8201687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796265" y="1778000"/>
            <a:ext cx="8201686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808302" y="1768475"/>
            <a:ext cx="8199967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22" name="TextBox 60"/>
          <p:cNvSpPr txBox="1">
            <a:spLocks noChangeArrowheads="1"/>
          </p:cNvSpPr>
          <p:nvPr/>
        </p:nvSpPr>
        <p:spPr bwMode="auto">
          <a:xfrm>
            <a:off x="68073" y="3027364"/>
            <a:ext cx="23816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/>
              <a:t>D</a:t>
            </a:r>
            <a:r>
              <a:rPr lang="en-GB" dirty="0" smtClean="0"/>
              <a:t>etect </a:t>
            </a:r>
            <a:r>
              <a:rPr lang="en-GB" dirty="0"/>
              <a:t>lines in</a:t>
            </a:r>
          </a:p>
          <a:p>
            <a:pPr eaLnBrk="1" hangingPunct="1"/>
            <a:r>
              <a:rPr lang="en-GB" dirty="0"/>
              <a:t>Specific positions</a:t>
            </a:r>
          </a:p>
        </p:txBody>
      </p:sp>
      <p:sp>
        <p:nvSpPr>
          <p:cNvPr id="76" name="Oval 75"/>
          <p:cNvSpPr/>
          <p:nvPr/>
        </p:nvSpPr>
        <p:spPr>
          <a:xfrm>
            <a:off x="2829058" y="4429126"/>
            <a:ext cx="1143661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24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92" y="4516438"/>
            <a:ext cx="7429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2961482" y="4516438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2971801" y="4659313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2971801" y="4791076"/>
            <a:ext cx="913210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" name="Rounded Rectangle 81"/>
          <p:cNvSpPr/>
          <p:nvPr/>
        </p:nvSpPr>
        <p:spPr>
          <a:xfrm>
            <a:off x="2971801" y="4913313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v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94158" y="5014913"/>
            <a:ext cx="913209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4" name="Rounded Rectangle 83"/>
          <p:cNvSpPr/>
          <p:nvPr/>
        </p:nvSpPr>
        <p:spPr>
          <a:xfrm>
            <a:off x="2961482" y="4668838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7" name="Rounded Rectangle 86"/>
          <p:cNvSpPr/>
          <p:nvPr/>
        </p:nvSpPr>
        <p:spPr>
          <a:xfrm>
            <a:off x="2949443" y="5208589"/>
            <a:ext cx="913209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3" name="Straight Arrow Connector 62"/>
          <p:cNvCxnSpPr>
            <a:stCxn id="2" idx="4"/>
            <a:endCxn id="76" idx="0"/>
          </p:cNvCxnSpPr>
          <p:nvPr/>
        </p:nvCxnSpPr>
        <p:spPr>
          <a:xfrm>
            <a:off x="2982119" y="3749675"/>
            <a:ext cx="419629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4"/>
          </p:cNvCxnSpPr>
          <p:nvPr/>
        </p:nvCxnSpPr>
        <p:spPr>
          <a:xfrm flipH="1">
            <a:off x="3566848" y="3759201"/>
            <a:ext cx="1078310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783542" y="3824288"/>
            <a:ext cx="2445544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8" idx="3"/>
          </p:cNvCxnSpPr>
          <p:nvPr/>
        </p:nvCxnSpPr>
        <p:spPr>
          <a:xfrm flipH="1">
            <a:off x="3874691" y="3613151"/>
            <a:ext cx="4953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939242" y="4413251"/>
            <a:ext cx="1143662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37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77" y="4500563"/>
            <a:ext cx="74295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437981" y="4554539"/>
            <a:ext cx="130704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3" name="Rounded Rectangle 112"/>
          <p:cNvSpPr/>
          <p:nvPr/>
        </p:nvSpPr>
        <p:spPr>
          <a:xfrm>
            <a:off x="5615120" y="4584701"/>
            <a:ext cx="128984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6837892" y="4395789"/>
            <a:ext cx="1143662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41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08" y="4483101"/>
            <a:ext cx="74123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7114" name="Oval 47113"/>
          <p:cNvSpPr/>
          <p:nvPr/>
        </p:nvSpPr>
        <p:spPr>
          <a:xfrm>
            <a:off x="7039108" y="4500563"/>
            <a:ext cx="466063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7340071" y="4457700"/>
            <a:ext cx="467783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7271279" y="4576763"/>
            <a:ext cx="467783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45" name="TextBox 126"/>
          <p:cNvSpPr txBox="1">
            <a:spLocks noChangeArrowheads="1"/>
          </p:cNvSpPr>
          <p:nvPr/>
        </p:nvSpPr>
        <p:spPr bwMode="auto">
          <a:xfrm>
            <a:off x="0" y="4376653"/>
            <a:ext cx="276560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/>
              <a:t>Higher level </a:t>
            </a:r>
            <a:r>
              <a:rPr lang="en-GB" dirty="0" err="1"/>
              <a:t>detetors</a:t>
            </a:r>
            <a:endParaRPr lang="en-GB" dirty="0"/>
          </a:p>
          <a:p>
            <a:pPr eaLnBrk="1" hangingPunct="1"/>
            <a:r>
              <a:rPr lang="en-GB" dirty="0"/>
              <a:t>( horizontal line, </a:t>
            </a:r>
          </a:p>
          <a:p>
            <a:pPr eaLnBrk="1" hangingPunct="1"/>
            <a:r>
              <a:rPr lang="en-GB" dirty="0"/>
              <a:t>“RHS vertical </a:t>
            </a:r>
            <a:r>
              <a:rPr lang="en-GB" dirty="0" err="1"/>
              <a:t>lune</a:t>
            </a:r>
            <a:r>
              <a:rPr lang="en-GB" dirty="0"/>
              <a:t>”</a:t>
            </a:r>
          </a:p>
          <a:p>
            <a:pPr eaLnBrk="1" hangingPunct="1"/>
            <a:r>
              <a:rPr lang="en-GB" dirty="0"/>
              <a:t>“upper loop”, etc…</a:t>
            </a:r>
          </a:p>
        </p:txBody>
      </p:sp>
      <p:sp>
        <p:nvSpPr>
          <p:cNvPr id="47146" name="TextBox 127"/>
          <p:cNvSpPr txBox="1">
            <a:spLocks noChangeArrowheads="1"/>
          </p:cNvSpPr>
          <p:nvPr/>
        </p:nvSpPr>
        <p:spPr bwMode="auto">
          <a:xfrm>
            <a:off x="8412689" y="4664076"/>
            <a:ext cx="1325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 b="1"/>
              <a:t>etc 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Deeper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23065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22" grpId="0"/>
      <p:bldP spid="47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9" y="850901"/>
            <a:ext cx="9312671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411148" y="2671763"/>
            <a:ext cx="1143662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3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64" y="2759075"/>
            <a:ext cx="74123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531534" y="2759076"/>
            <a:ext cx="913210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072467" y="2682876"/>
            <a:ext cx="1145381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6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83" y="2770188"/>
            <a:ext cx="74295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4192852" y="2871789"/>
            <a:ext cx="914929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5843853" y="2747964"/>
            <a:ext cx="1145381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68" y="2835276"/>
            <a:ext cx="74295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5960798" y="3078163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41" name="TextBox 3"/>
          <p:cNvSpPr txBox="1">
            <a:spLocks noChangeArrowheads="1"/>
          </p:cNvSpPr>
          <p:nvPr/>
        </p:nvSpPr>
        <p:spPr bwMode="auto">
          <a:xfrm>
            <a:off x="7694677" y="2916238"/>
            <a:ext cx="1325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 b="1"/>
              <a:t>etc …</a:t>
            </a: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873654" y="1778000"/>
            <a:ext cx="8201687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818621" y="1757364"/>
            <a:ext cx="8201687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796265" y="1778000"/>
            <a:ext cx="8201686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808302" y="1768475"/>
            <a:ext cx="8199967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2829058" y="4429126"/>
            <a:ext cx="1143661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48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92" y="4516438"/>
            <a:ext cx="7429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2961482" y="4516438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2971801" y="4659313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2971801" y="4791076"/>
            <a:ext cx="913210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" name="Rounded Rectangle 81"/>
          <p:cNvSpPr/>
          <p:nvPr/>
        </p:nvSpPr>
        <p:spPr>
          <a:xfrm>
            <a:off x="2971801" y="4913313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v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94158" y="5014913"/>
            <a:ext cx="913209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4" name="Rounded Rectangle 83"/>
          <p:cNvSpPr/>
          <p:nvPr/>
        </p:nvSpPr>
        <p:spPr>
          <a:xfrm>
            <a:off x="2961482" y="4668838"/>
            <a:ext cx="913210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7" name="Rounded Rectangle 86"/>
          <p:cNvSpPr/>
          <p:nvPr/>
        </p:nvSpPr>
        <p:spPr>
          <a:xfrm>
            <a:off x="2949443" y="5208589"/>
            <a:ext cx="913209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3" name="Straight Arrow Connector 62"/>
          <p:cNvCxnSpPr>
            <a:stCxn id="2" idx="4"/>
            <a:endCxn id="76" idx="0"/>
          </p:cNvCxnSpPr>
          <p:nvPr/>
        </p:nvCxnSpPr>
        <p:spPr>
          <a:xfrm>
            <a:off x="2982119" y="3749675"/>
            <a:ext cx="419629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4"/>
          </p:cNvCxnSpPr>
          <p:nvPr/>
        </p:nvCxnSpPr>
        <p:spPr>
          <a:xfrm flipH="1">
            <a:off x="3566848" y="3759201"/>
            <a:ext cx="1078310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783542" y="3824288"/>
            <a:ext cx="2445544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8" idx="3"/>
          </p:cNvCxnSpPr>
          <p:nvPr/>
        </p:nvCxnSpPr>
        <p:spPr>
          <a:xfrm flipH="1">
            <a:off x="3874691" y="3613151"/>
            <a:ext cx="4953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939242" y="4413251"/>
            <a:ext cx="1143662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61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77" y="4500563"/>
            <a:ext cx="74295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437981" y="4554539"/>
            <a:ext cx="130704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3" name="Rounded Rectangle 112"/>
          <p:cNvSpPr/>
          <p:nvPr/>
        </p:nvSpPr>
        <p:spPr>
          <a:xfrm>
            <a:off x="5615120" y="4584701"/>
            <a:ext cx="128984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6837892" y="4395789"/>
            <a:ext cx="1143662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65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08" y="4483101"/>
            <a:ext cx="74123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7114" name="Oval 47113"/>
          <p:cNvSpPr/>
          <p:nvPr/>
        </p:nvSpPr>
        <p:spPr>
          <a:xfrm>
            <a:off x="7039108" y="4500563"/>
            <a:ext cx="466063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7340071" y="4457700"/>
            <a:ext cx="467783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7271279" y="4576763"/>
            <a:ext cx="467783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70" name="TextBox 127"/>
          <p:cNvSpPr txBox="1">
            <a:spLocks noChangeArrowheads="1"/>
          </p:cNvSpPr>
          <p:nvPr/>
        </p:nvSpPr>
        <p:spPr bwMode="auto">
          <a:xfrm>
            <a:off x="8412689" y="4664076"/>
            <a:ext cx="1325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 b="1"/>
              <a:t>etc …</a:t>
            </a:r>
          </a:p>
        </p:txBody>
      </p:sp>
      <p:sp>
        <p:nvSpPr>
          <p:cNvPr id="44" name="Oval 43"/>
          <p:cNvSpPr/>
          <p:nvPr/>
        </p:nvSpPr>
        <p:spPr>
          <a:xfrm>
            <a:off x="4997714" y="5888038"/>
            <a:ext cx="1047354" cy="8747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cxnSp>
        <p:nvCxnSpPr>
          <p:cNvPr id="47" name="Straight Arrow Connector 46"/>
          <p:cNvCxnSpPr>
            <a:stCxn id="101" idx="4"/>
            <a:endCxn id="44" idx="0"/>
          </p:cNvCxnSpPr>
          <p:nvPr/>
        </p:nvCxnSpPr>
        <p:spPr>
          <a:xfrm>
            <a:off x="5511933" y="5489576"/>
            <a:ext cx="10319" cy="3984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7"/>
          </p:cNvCxnSpPr>
          <p:nvPr/>
        </p:nvCxnSpPr>
        <p:spPr>
          <a:xfrm flipH="1">
            <a:off x="5892006" y="5502275"/>
            <a:ext cx="1499658" cy="5143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1"/>
          </p:cNvCxnSpPr>
          <p:nvPr/>
        </p:nvCxnSpPr>
        <p:spPr>
          <a:xfrm>
            <a:off x="3537612" y="5467351"/>
            <a:ext cx="1613165" cy="549275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04" y="5399088"/>
            <a:ext cx="3283082" cy="774700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76" name="TextBox 14"/>
          <p:cNvSpPr txBox="1">
            <a:spLocks noChangeArrowheads="1"/>
          </p:cNvSpPr>
          <p:nvPr/>
        </p:nvSpPr>
        <p:spPr bwMode="auto">
          <a:xfrm>
            <a:off x="1035683" y="6178551"/>
            <a:ext cx="4073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800" dirty="0"/>
              <a:t>What does this unit detect?</a:t>
            </a:r>
          </a:p>
        </p:txBody>
      </p:sp>
      <p:sp>
        <p:nvSpPr>
          <p:cNvPr id="48" name="TextBox 60"/>
          <p:cNvSpPr txBox="1">
            <a:spLocks noChangeArrowheads="1"/>
          </p:cNvSpPr>
          <p:nvPr/>
        </p:nvSpPr>
        <p:spPr bwMode="auto">
          <a:xfrm>
            <a:off x="68073" y="3027364"/>
            <a:ext cx="23816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/>
              <a:t>D</a:t>
            </a:r>
            <a:r>
              <a:rPr lang="en-GB" dirty="0" smtClean="0"/>
              <a:t>etect </a:t>
            </a:r>
            <a:r>
              <a:rPr lang="en-GB" dirty="0"/>
              <a:t>lines in</a:t>
            </a:r>
          </a:p>
          <a:p>
            <a:pPr eaLnBrk="1" hangingPunct="1"/>
            <a:r>
              <a:rPr lang="en-GB" dirty="0"/>
              <a:t>Specific positions</a:t>
            </a:r>
          </a:p>
        </p:txBody>
      </p:sp>
      <p:sp>
        <p:nvSpPr>
          <p:cNvPr id="49" name="TextBox 126"/>
          <p:cNvSpPr txBox="1">
            <a:spLocks noChangeArrowheads="1"/>
          </p:cNvSpPr>
          <p:nvPr/>
        </p:nvSpPr>
        <p:spPr bwMode="auto">
          <a:xfrm>
            <a:off x="0" y="4376653"/>
            <a:ext cx="276560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/>
              <a:t>Higher level </a:t>
            </a:r>
            <a:r>
              <a:rPr lang="en-GB" dirty="0" err="1"/>
              <a:t>detetors</a:t>
            </a:r>
            <a:endParaRPr lang="en-GB" dirty="0"/>
          </a:p>
          <a:p>
            <a:pPr eaLnBrk="1" hangingPunct="1"/>
            <a:r>
              <a:rPr lang="en-GB" dirty="0"/>
              <a:t>( horizontal line, </a:t>
            </a:r>
          </a:p>
          <a:p>
            <a:pPr eaLnBrk="1" hangingPunct="1"/>
            <a:r>
              <a:rPr lang="en-GB" dirty="0"/>
              <a:t>“RHS vertical </a:t>
            </a:r>
            <a:r>
              <a:rPr lang="en-GB" dirty="0" err="1"/>
              <a:t>lune</a:t>
            </a:r>
            <a:r>
              <a:rPr lang="en-GB" dirty="0"/>
              <a:t>”</a:t>
            </a:r>
          </a:p>
          <a:p>
            <a:pPr eaLnBrk="1" hangingPunct="1"/>
            <a:r>
              <a:rPr lang="en-GB" dirty="0"/>
              <a:t>“upper loop”, etc…</a:t>
            </a: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Deeper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308139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9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Deep networks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6" y="891829"/>
            <a:ext cx="6744025" cy="3493059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03904"/>
              </p:ext>
            </p:extLst>
          </p:nvPr>
        </p:nvGraphicFramePr>
        <p:xfrm>
          <a:off x="269779" y="4846349"/>
          <a:ext cx="4281193" cy="180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155700" imgH="444500" progId="Equation.DSMT4">
                  <p:embed/>
                </p:oleObj>
              </mc:Choice>
              <mc:Fallback>
                <p:oleObj name="Equation" r:id="rId4" imgW="11557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779" y="4846349"/>
                        <a:ext cx="4281193" cy="1804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97776"/>
              </p:ext>
            </p:extLst>
          </p:nvPr>
        </p:nvGraphicFramePr>
        <p:xfrm>
          <a:off x="5449888" y="4999038"/>
          <a:ext cx="33766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1079500" imgH="431800" progId="Equation.DSMT4">
                  <p:embed/>
                </p:oleObj>
              </mc:Choice>
              <mc:Fallback>
                <p:oleObj name="Equation" r:id="rId6" imgW="1079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49888" y="4999038"/>
                        <a:ext cx="3376612" cy="1350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428558" y="3023399"/>
            <a:ext cx="1533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o</a:t>
            </a: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utput z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67377" y="4061510"/>
            <a:ext cx="4103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(bias augmented into w)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35182" y="2640424"/>
            <a:ext cx="367662" cy="467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The perceptron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76500" y="2136339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endParaRPr lang="en-GB" b="1" dirty="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523" y="1159972"/>
            <a:ext cx="94056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‘Deep Learning’ involves using a neural network with several layers of nodes between input and </a:t>
            </a:r>
            <a:r>
              <a:rPr lang="en-US" sz="2400" dirty="0" smtClean="0"/>
              <a:t>output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A series of layers between the input and  output do feature detection and processing in a series of stages 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Model of human visual </a:t>
            </a:r>
            <a:r>
              <a:rPr lang="en-US" sz="2400" dirty="0" smtClean="0"/>
              <a:t>system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Use recent algorithms for training many-later networks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53" y="4730666"/>
            <a:ext cx="4128134" cy="115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2" descr="http://upload.wikimedia.org/wikipedia/commons/f/f8/Lateral_geniculate_nucle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51" y="3789021"/>
            <a:ext cx="3375781" cy="291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What is deep learning?</a:t>
            </a:r>
          </a:p>
        </p:txBody>
      </p:sp>
    </p:spTree>
    <p:extLst>
      <p:ext uri="{BB962C8B-B14F-4D97-AF65-F5344CB8AC3E}">
        <p14:creationId xmlns:p14="http://schemas.microsoft.com/office/powerpoint/2010/main" val="166502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2500" y="1346916"/>
            <a:ext cx="8462851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Two main types of deep networks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Convolutional Neural Networks </a:t>
            </a:r>
          </a:p>
          <a:p>
            <a:pPr lvl="2" indent="-342900" algn="l">
              <a:buFont typeface="Wingdings" charset="2"/>
              <a:buChar char="§"/>
            </a:pPr>
            <a:r>
              <a:rPr lang="en-US" sz="2400" dirty="0"/>
              <a:t>Employ alternating layers of convolutional networks followed by a pooling layer </a:t>
            </a:r>
          </a:p>
          <a:p>
            <a:pPr lvl="2" indent="-342900" algn="l">
              <a:buFont typeface="Wingdings" charset="2"/>
              <a:buChar char="§"/>
            </a:pPr>
            <a:r>
              <a:rPr lang="en-US" sz="2400" dirty="0"/>
              <a:t>Output uses a traditional MLP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Deep Belief Networks </a:t>
            </a:r>
            <a:endParaRPr lang="en-US" sz="2400" dirty="0" smtClean="0"/>
          </a:p>
          <a:p>
            <a:pPr lvl="2" indent="-342900" algn="l">
              <a:buFont typeface="Wingdings" charset="2"/>
              <a:buChar char="§"/>
            </a:pPr>
            <a:r>
              <a:rPr lang="en-US" sz="2400" dirty="0"/>
              <a:t>Consist of perceptron stacked Boltzmann machines </a:t>
            </a:r>
          </a:p>
          <a:p>
            <a:pPr lvl="2" indent="-342900" algn="l">
              <a:buFont typeface="Wingdings" charset="2"/>
              <a:buChar char="§"/>
            </a:pPr>
            <a:r>
              <a:rPr lang="en-US" sz="2400" dirty="0" smtClean="0"/>
              <a:t>Use</a:t>
            </a:r>
            <a:r>
              <a:rPr lang="en-US" sz="2400" dirty="0"/>
              <a:t> </a:t>
            </a:r>
            <a:r>
              <a:rPr lang="en-US" sz="2400" dirty="0" smtClean="0"/>
              <a:t>classification </a:t>
            </a:r>
            <a:r>
              <a:rPr lang="en-US" sz="2400" dirty="0"/>
              <a:t>output layer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Deep networks</a:t>
            </a:r>
          </a:p>
        </p:txBody>
      </p:sp>
    </p:spTree>
    <p:extLst>
      <p:ext uri="{BB962C8B-B14F-4D97-AF65-F5344CB8AC3E}">
        <p14:creationId xmlns:p14="http://schemas.microsoft.com/office/powerpoint/2010/main" val="199887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28" y="1505198"/>
            <a:ext cx="6631517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055776" y="3812712"/>
            <a:ext cx="3224609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3057768" y="1418676"/>
            <a:ext cx="3224609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20117" y="5411801"/>
            <a:ext cx="9785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An</a:t>
            </a:r>
            <a:r>
              <a:rPr lang="en-US" sz="2400" dirty="0"/>
              <a:t> auto-encoder is </a:t>
            </a:r>
            <a:r>
              <a:rPr lang="en-US" sz="2400" dirty="0" smtClean="0"/>
              <a:t>trained </a:t>
            </a:r>
            <a:r>
              <a:rPr lang="en-US" sz="2400" dirty="0"/>
              <a:t>with </a:t>
            </a:r>
            <a:r>
              <a:rPr lang="en-US" sz="2400" dirty="0" smtClean="0"/>
              <a:t>standard</a:t>
            </a:r>
            <a:r>
              <a:rPr lang="en-US" sz="2400" dirty="0"/>
              <a:t> </a:t>
            </a:r>
            <a:r>
              <a:rPr lang="en-US" sz="2400" dirty="0" smtClean="0"/>
              <a:t>training algorithm</a:t>
            </a:r>
            <a:r>
              <a:rPr lang="en-US" sz="2400" dirty="0"/>
              <a:t> </a:t>
            </a:r>
            <a:endParaRPr lang="en-US" sz="2400" dirty="0" smtClean="0"/>
          </a:p>
          <a:p>
            <a:pPr algn="l"/>
            <a:r>
              <a:rPr lang="en-US" sz="2400" dirty="0" smtClean="0"/>
              <a:t>It learns to map the input back onto itself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Auto encoder</a:t>
            </a:r>
          </a:p>
        </p:txBody>
      </p:sp>
    </p:spTree>
    <p:extLst>
      <p:ext uri="{BB962C8B-B14F-4D97-AF65-F5344CB8AC3E}">
        <p14:creationId xmlns:p14="http://schemas.microsoft.com/office/powerpoint/2010/main" val="324186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96" y="1790701"/>
            <a:ext cx="7371027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761163"/>
            <a:ext cx="990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Use greedy layer-wise training to train multilayer </a:t>
            </a:r>
            <a:r>
              <a:rPr lang="en-US" sz="2400" dirty="0" smtClean="0"/>
              <a:t>networks</a:t>
            </a:r>
            <a:endParaRPr lang="en-US" sz="2400" dirty="0"/>
          </a:p>
          <a:p>
            <a:pPr marL="342900" indent="-342900" algn="l">
              <a:buClrTx/>
              <a:buFont typeface="Arial"/>
              <a:buChar char="•"/>
            </a:pPr>
            <a:r>
              <a:rPr lang="en-US" sz="2400" dirty="0"/>
              <a:t>Train first layer using data </a:t>
            </a:r>
            <a:r>
              <a:rPr lang="en-US" sz="2400" dirty="0" smtClean="0"/>
              <a:t>unsupervised without labels</a:t>
            </a:r>
          </a:p>
          <a:p>
            <a:pPr marL="342900" indent="-342900" algn="l">
              <a:buClrTx/>
              <a:buFont typeface="Arial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se abundant </a:t>
            </a:r>
            <a:r>
              <a:rPr lang="en-US" sz="2400" dirty="0"/>
              <a:t>unlabeled data which is not part of the training </a:t>
            </a:r>
            <a:r>
              <a:rPr lang="en-US" sz="2400" dirty="0" smtClean="0"/>
              <a:t>set</a:t>
            </a:r>
          </a:p>
          <a:p>
            <a:pPr marL="342900" indent="-342900" algn="l">
              <a:buClrTx/>
              <a:buFont typeface="Arial"/>
              <a:buChar char="•"/>
            </a:pPr>
            <a:r>
              <a:rPr lang="en-US" sz="2400" dirty="0" smtClean="0"/>
              <a:t>Freeze </a:t>
            </a:r>
            <a:r>
              <a:rPr lang="en-US" sz="2400" dirty="0"/>
              <a:t>the first layer parameters and start training the second layer using the output of the first layer as the unsupervised input to the second layer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New way to train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83171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96" y="1790701"/>
            <a:ext cx="7371027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4782" y="3761163"/>
            <a:ext cx="91080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ClrTx/>
              <a:buFont typeface="Arial"/>
              <a:buChar char="•"/>
            </a:pPr>
            <a:r>
              <a:rPr lang="en-US" sz="2400" dirty="0"/>
              <a:t>Repeat this for as many layers as </a:t>
            </a:r>
            <a:r>
              <a:rPr lang="en-US" sz="2400" dirty="0" smtClean="0"/>
              <a:t>desired</a:t>
            </a:r>
          </a:p>
          <a:p>
            <a:pPr marL="457200" indent="-457200" algn="l">
              <a:buClrTx/>
              <a:buFont typeface="Arial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builds </a:t>
            </a:r>
            <a:r>
              <a:rPr lang="en-US" sz="2400" dirty="0" smtClean="0"/>
              <a:t>a set </a:t>
            </a:r>
            <a:r>
              <a:rPr lang="en-US" sz="2400" dirty="0"/>
              <a:t>of robust features</a:t>
            </a:r>
          </a:p>
          <a:p>
            <a:pPr marL="457200" indent="-457200" algn="l">
              <a:buClrTx/>
              <a:buFont typeface="Arial"/>
              <a:buChar char="•"/>
            </a:pPr>
            <a:r>
              <a:rPr lang="en-US" sz="2400" dirty="0"/>
              <a:t>Use the outputs of the final layer as inputs to a supervised layer/model and train the last supervised layer(s) (leave early weights frozen)</a:t>
            </a:r>
          </a:p>
          <a:p>
            <a:pPr marL="457200" indent="-457200" algn="l">
              <a:buClrTx/>
              <a:buFont typeface="Arial"/>
              <a:buChar char="•"/>
            </a:pPr>
            <a:r>
              <a:rPr lang="en-US" sz="2400" dirty="0"/>
              <a:t>Unfreeze all weights and fine tune the full network by training with a supervised approach, given the pre-processed weight settings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New way to train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140112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96" y="1790701"/>
            <a:ext cx="7371027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871133" y="1574800"/>
            <a:ext cx="1430867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85461" y="4337682"/>
            <a:ext cx="8606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  <a:defRPr/>
            </a:pPr>
            <a:r>
              <a:rPr lang="en-GB" altLang="en-US" sz="2400" kern="0" dirty="0">
                <a:solidFill>
                  <a:srgbClr val="000000"/>
                </a:solidFill>
              </a:rPr>
              <a:t>Each of the (non-output) layers is trained </a:t>
            </a:r>
            <a:r>
              <a:rPr lang="en-GB" altLang="en-US" sz="2400" kern="0" dirty="0" smtClean="0">
                <a:solidFill>
                  <a:srgbClr val="000000"/>
                </a:solidFill>
              </a:rPr>
              <a:t>to </a:t>
            </a:r>
            <a:r>
              <a:rPr lang="en-GB" altLang="en-US" sz="2400" kern="0" dirty="0">
                <a:solidFill>
                  <a:srgbClr val="000000"/>
                </a:solidFill>
              </a:rPr>
              <a:t>be an auto-encoder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GB" altLang="en-US" sz="2400" kern="0" dirty="0">
                <a:solidFill>
                  <a:srgbClr val="000000"/>
                </a:solidFill>
              </a:rPr>
              <a:t>Essentially it is forced to learn good features that describe what comes from the previous layer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New way to train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378441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04" y="1017588"/>
            <a:ext cx="4270868" cy="58404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First train </a:t>
            </a:r>
            <a:r>
              <a:rPr lang="en-US" sz="3200" b="1" dirty="0" smtClean="0">
                <a:latin typeface="Arial" charset="0"/>
              </a:rPr>
              <a:t>auto encoder </a:t>
            </a:r>
            <a:r>
              <a:rPr lang="en-US" sz="3200" b="1" dirty="0">
                <a:latin typeface="Arial" charset="0"/>
              </a:rPr>
              <a:t>on raw inputs</a:t>
            </a:r>
          </a:p>
        </p:txBody>
      </p:sp>
    </p:spTree>
    <p:extLst>
      <p:ext uri="{BB962C8B-B14F-4D97-AF65-F5344CB8AC3E}">
        <p14:creationId xmlns:p14="http://schemas.microsoft.com/office/powerpoint/2010/main" val="325661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25" y="1153678"/>
            <a:ext cx="4518275" cy="57043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Use features 1 as raw input to </a:t>
            </a:r>
            <a:r>
              <a:rPr lang="en-US" sz="3200" b="1" dirty="0" smtClean="0">
                <a:latin typeface="Arial" charset="0"/>
              </a:rPr>
              <a:t>auto encoder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8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96" y="1790701"/>
            <a:ext cx="7371027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3588" y="4033839"/>
            <a:ext cx="359436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/>
              <a:t>Train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1133" y="1574800"/>
            <a:ext cx="1430867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New way to train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299116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96" y="1790701"/>
            <a:ext cx="7371027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3588" y="4033839"/>
            <a:ext cx="359436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/>
              <a:t>Train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59258" y="1574800"/>
            <a:ext cx="1430867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898650" y="4632326"/>
            <a:ext cx="359436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 smtClean="0"/>
              <a:t>hen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New way to train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83103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0709" b="10727"/>
          <a:stretch/>
        </p:blipFill>
        <p:spPr>
          <a:xfrm>
            <a:off x="5648634" y="1659513"/>
            <a:ext cx="3845706" cy="51984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3" y="1119671"/>
            <a:ext cx="3659830" cy="2506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9" y="3843656"/>
            <a:ext cx="5144437" cy="25234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48897" y="954514"/>
            <a:ext cx="57571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Multilayer layer network can implement more complex decision boundaries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Multilayer networks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8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96" y="1790701"/>
            <a:ext cx="7371027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3588" y="4033839"/>
            <a:ext cx="359436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/>
              <a:t>Train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898650" y="4632326"/>
            <a:ext cx="359436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 smtClean="0"/>
              <a:t>hen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449902" y="5273676"/>
            <a:ext cx="359436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 smtClean="0"/>
              <a:t>hen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22800" y="1727200"/>
            <a:ext cx="1430867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New way to train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270212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96" y="1790701"/>
            <a:ext cx="7371027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3588" y="4033839"/>
            <a:ext cx="359436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/>
              <a:t>Train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898650" y="4632326"/>
            <a:ext cx="359436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 smtClean="0"/>
              <a:t>hen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449902" y="5273676"/>
            <a:ext cx="359436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 smtClean="0"/>
              <a:t>hen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53667" y="1717675"/>
            <a:ext cx="1430867" cy="230505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132660" y="5770563"/>
            <a:ext cx="359436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 smtClean="0"/>
              <a:t>hen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New way to train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315809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96" y="1790701"/>
            <a:ext cx="7371027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3588" y="4033839"/>
            <a:ext cx="359436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/>
              <a:t>Train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898650" y="4632326"/>
            <a:ext cx="359436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 smtClean="0"/>
              <a:t>hen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449902" y="5273676"/>
            <a:ext cx="359436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 smtClean="0"/>
              <a:t>hen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74467" y="1706564"/>
            <a:ext cx="1430867" cy="230663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132660" y="5770563"/>
            <a:ext cx="359436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 smtClean="0"/>
              <a:t>hen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929842" y="6257925"/>
            <a:ext cx="359436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/>
              <a:t>finally </a:t>
            </a:r>
            <a:r>
              <a:rPr lang="en-GB" altLang="en-US" sz="2800" b="1" kern="0" dirty="0" smtClean="0"/>
              <a:t>this</a:t>
            </a:r>
            <a:r>
              <a:rPr lang="en-GB" altLang="en-US" sz="2800" kern="0" dirty="0" smtClean="0"/>
              <a:t> layer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New way to train multi-layer NNs</a:t>
            </a:r>
          </a:p>
        </p:txBody>
      </p:sp>
    </p:spTree>
    <p:extLst>
      <p:ext uri="{BB962C8B-B14F-4D97-AF65-F5344CB8AC3E}">
        <p14:creationId xmlns:p14="http://schemas.microsoft.com/office/powerpoint/2010/main" val="242065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4782" y="1515494"/>
            <a:ext cx="9041157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voids </a:t>
            </a:r>
            <a:r>
              <a:rPr lang="en-US" sz="2400" dirty="0"/>
              <a:t>many of the problems of trying to train a deep net in a supervised fashion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Each layer gets full learning focus in its turn since it is the only current "top" layer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Can take advantage of unlabeled data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When you finally tune the entire network with supervised training the network weights have already been adjusted so that you are in a good error basin and just need fine tuning.  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This helps with problems of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Ineffective early layer learning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Deep network local minima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Advantages of greedy layer-wise training</a:t>
            </a:r>
          </a:p>
        </p:txBody>
      </p:sp>
    </p:spTree>
    <p:extLst>
      <p:ext uri="{BB962C8B-B14F-4D97-AF65-F5344CB8AC3E}">
        <p14:creationId xmlns:p14="http://schemas.microsoft.com/office/powerpoint/2010/main" val="385026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9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Convolutional networks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1264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1384301"/>
            <a:ext cx="6746743" cy="4925484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Use many different copies of the same feature detector with different positions.</a:t>
            </a:r>
          </a:p>
          <a:p>
            <a:pPr lvl="1"/>
            <a:r>
              <a:rPr lang="en-US" dirty="0">
                <a:latin typeface="Calibri" charset="0"/>
              </a:rPr>
              <a:t>Could also replicate across scale and orientation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90"/>
                </a:solidFill>
                <a:latin typeface="Calibri" charset="0"/>
              </a:rPr>
              <a:t>(tricky and expensive)</a:t>
            </a:r>
          </a:p>
          <a:p>
            <a:pPr lvl="1"/>
            <a:r>
              <a:rPr lang="en-US" dirty="0">
                <a:latin typeface="Calibri" charset="0"/>
              </a:rPr>
              <a:t>Replication greatly reduces the number of free parameters to be learned.</a:t>
            </a:r>
          </a:p>
          <a:p>
            <a:r>
              <a:rPr lang="en-US" sz="2400" dirty="0">
                <a:latin typeface="Calibri" charset="0"/>
              </a:rPr>
              <a:t>Use several different feature types, each with its own map of replicated detectors.</a:t>
            </a:r>
          </a:p>
          <a:p>
            <a:pPr lvl="1"/>
            <a:r>
              <a:rPr lang="en-US" dirty="0">
                <a:latin typeface="Calibri" charset="0"/>
              </a:rPr>
              <a:t>Allows each patch of image to be represented in several ways.</a:t>
            </a:r>
          </a:p>
          <a:p>
            <a:pPr lvl="1">
              <a:buFontTx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7214527" y="4193117"/>
            <a:ext cx="2184135" cy="1828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7358989" y="4912785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7525809" y="4912785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7684029" y="4912785"/>
            <a:ext cx="16682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7358989" y="4696885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7525809" y="4696885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7684029" y="4696885"/>
            <a:ext cx="16682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7358989" y="4480985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7525809" y="4480985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7684029" y="4480985"/>
            <a:ext cx="16682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7369308" y="2681818"/>
            <a:ext cx="390392" cy="50376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 flipV="1">
            <a:off x="7436379" y="3185584"/>
            <a:ext cx="56754" cy="1439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 flipV="1">
            <a:off x="7603200" y="3257551"/>
            <a:ext cx="0" cy="136736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41" name="Line 21"/>
          <p:cNvSpPr>
            <a:spLocks noChangeShapeType="1"/>
          </p:cNvSpPr>
          <p:nvPr/>
        </p:nvSpPr>
        <p:spPr bwMode="auto">
          <a:xfrm flipH="1" flipV="1">
            <a:off x="7684029" y="3185585"/>
            <a:ext cx="55033" cy="136736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8764059" y="4768851"/>
            <a:ext cx="16682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8930879" y="4768851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9087380" y="4768851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45" name="Rectangle 25"/>
          <p:cNvSpPr>
            <a:spLocks noChangeArrowheads="1"/>
          </p:cNvSpPr>
          <p:nvPr/>
        </p:nvSpPr>
        <p:spPr bwMode="auto">
          <a:xfrm>
            <a:off x="8764059" y="4552951"/>
            <a:ext cx="16682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46" name="Rectangle 26"/>
          <p:cNvSpPr>
            <a:spLocks noChangeArrowheads="1"/>
          </p:cNvSpPr>
          <p:nvPr/>
        </p:nvSpPr>
        <p:spPr bwMode="auto">
          <a:xfrm>
            <a:off x="8930879" y="4552951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47" name="Rectangle 27"/>
          <p:cNvSpPr>
            <a:spLocks noChangeArrowheads="1"/>
          </p:cNvSpPr>
          <p:nvPr/>
        </p:nvSpPr>
        <p:spPr bwMode="auto">
          <a:xfrm>
            <a:off x="9087380" y="4552951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48" name="Rectangle 28"/>
          <p:cNvSpPr>
            <a:spLocks noChangeArrowheads="1"/>
          </p:cNvSpPr>
          <p:nvPr/>
        </p:nvSpPr>
        <p:spPr bwMode="auto">
          <a:xfrm>
            <a:off x="8764059" y="4337051"/>
            <a:ext cx="16682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49" name="Rectangle 29"/>
          <p:cNvSpPr>
            <a:spLocks noChangeArrowheads="1"/>
          </p:cNvSpPr>
          <p:nvPr/>
        </p:nvSpPr>
        <p:spPr bwMode="auto">
          <a:xfrm>
            <a:off x="8930879" y="4337051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0" name="Rectangle 30"/>
          <p:cNvSpPr>
            <a:spLocks noChangeArrowheads="1"/>
          </p:cNvSpPr>
          <p:nvPr/>
        </p:nvSpPr>
        <p:spPr bwMode="auto">
          <a:xfrm>
            <a:off x="9087380" y="4337051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1" name="Oval 31"/>
          <p:cNvSpPr>
            <a:spLocks noChangeArrowheads="1"/>
          </p:cNvSpPr>
          <p:nvPr/>
        </p:nvSpPr>
        <p:spPr bwMode="auto">
          <a:xfrm>
            <a:off x="8774378" y="2537885"/>
            <a:ext cx="390393" cy="501649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8841450" y="3039533"/>
            <a:ext cx="56753" cy="14414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 flipV="1">
            <a:off x="9008269" y="3113618"/>
            <a:ext cx="0" cy="136736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 flipH="1" flipV="1">
            <a:off x="9087379" y="3039534"/>
            <a:ext cx="55033" cy="136948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5" name="Rectangle 35"/>
          <p:cNvSpPr>
            <a:spLocks noChangeArrowheads="1"/>
          </p:cNvSpPr>
          <p:nvPr/>
        </p:nvSpPr>
        <p:spPr bwMode="auto">
          <a:xfrm>
            <a:off x="8139775" y="5706534"/>
            <a:ext cx="166819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6" name="Rectangle 36"/>
          <p:cNvSpPr>
            <a:spLocks noChangeArrowheads="1"/>
          </p:cNvSpPr>
          <p:nvPr/>
        </p:nvSpPr>
        <p:spPr bwMode="auto">
          <a:xfrm>
            <a:off x="8306594" y="5706534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7" name="Rectangle 37"/>
          <p:cNvSpPr>
            <a:spLocks noChangeArrowheads="1"/>
          </p:cNvSpPr>
          <p:nvPr/>
        </p:nvSpPr>
        <p:spPr bwMode="auto">
          <a:xfrm>
            <a:off x="8463096" y="5706534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8139775" y="5490634"/>
            <a:ext cx="166819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8306594" y="5490634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60" name="Rectangle 40"/>
          <p:cNvSpPr>
            <a:spLocks noChangeArrowheads="1"/>
          </p:cNvSpPr>
          <p:nvPr/>
        </p:nvSpPr>
        <p:spPr bwMode="auto">
          <a:xfrm>
            <a:off x="8463096" y="5490634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61" name="Rectangle 41"/>
          <p:cNvSpPr>
            <a:spLocks noChangeArrowheads="1"/>
          </p:cNvSpPr>
          <p:nvPr/>
        </p:nvSpPr>
        <p:spPr bwMode="auto">
          <a:xfrm>
            <a:off x="8139775" y="5274734"/>
            <a:ext cx="166819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62" name="Rectangle 42"/>
          <p:cNvSpPr>
            <a:spLocks noChangeArrowheads="1"/>
          </p:cNvSpPr>
          <p:nvPr/>
        </p:nvSpPr>
        <p:spPr bwMode="auto">
          <a:xfrm>
            <a:off x="8306594" y="5274734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63" name="Rectangle 43"/>
          <p:cNvSpPr>
            <a:spLocks noChangeArrowheads="1"/>
          </p:cNvSpPr>
          <p:nvPr/>
        </p:nvSpPr>
        <p:spPr bwMode="auto">
          <a:xfrm>
            <a:off x="8463096" y="5274734"/>
            <a:ext cx="16854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64" name="Oval 44"/>
          <p:cNvSpPr>
            <a:spLocks noChangeArrowheads="1"/>
          </p:cNvSpPr>
          <p:nvPr/>
        </p:nvSpPr>
        <p:spPr bwMode="auto">
          <a:xfrm>
            <a:off x="8150093" y="3473451"/>
            <a:ext cx="390392" cy="50376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65" name="Line 45"/>
          <p:cNvSpPr>
            <a:spLocks noChangeShapeType="1"/>
          </p:cNvSpPr>
          <p:nvPr/>
        </p:nvSpPr>
        <p:spPr bwMode="auto">
          <a:xfrm flipV="1">
            <a:off x="8217164" y="3977218"/>
            <a:ext cx="56754" cy="1439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66" name="Line 46"/>
          <p:cNvSpPr>
            <a:spLocks noChangeShapeType="1"/>
          </p:cNvSpPr>
          <p:nvPr/>
        </p:nvSpPr>
        <p:spPr bwMode="auto">
          <a:xfrm flipV="1">
            <a:off x="8383985" y="4049185"/>
            <a:ext cx="0" cy="136736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67" name="Line 47"/>
          <p:cNvSpPr>
            <a:spLocks noChangeShapeType="1"/>
          </p:cNvSpPr>
          <p:nvPr/>
        </p:nvSpPr>
        <p:spPr bwMode="auto">
          <a:xfrm flipH="1" flipV="1">
            <a:off x="8463096" y="3977218"/>
            <a:ext cx="55033" cy="136736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368" name="Text Box 48"/>
          <p:cNvSpPr txBox="1">
            <a:spLocks noChangeArrowheads="1"/>
          </p:cNvSpPr>
          <p:nvPr/>
        </p:nvSpPr>
        <p:spPr bwMode="auto">
          <a:xfrm>
            <a:off x="6825853" y="1576917"/>
            <a:ext cx="2963201" cy="66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287" tIns="53643" rIns="107287" bIns="5364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The red connections all have the same weight.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The replicated feature approach</a:t>
            </a:r>
          </a:p>
        </p:txBody>
      </p:sp>
    </p:spTree>
    <p:extLst>
      <p:ext uri="{BB962C8B-B14F-4D97-AF65-F5344CB8AC3E}">
        <p14:creationId xmlns:p14="http://schemas.microsoft.com/office/powerpoint/2010/main" val="352938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1479917"/>
            <a:ext cx="9713383" cy="5257800"/>
          </a:xfrm>
        </p:spPr>
        <p:txBody>
          <a:bodyPr>
            <a:normAutofit/>
          </a:bodyPr>
          <a:lstStyle/>
          <a:p>
            <a:r>
              <a:rPr lang="en-CA" sz="2400" dirty="0" err="1">
                <a:solidFill>
                  <a:srgbClr val="000090"/>
                </a:solidFill>
                <a:latin typeface="Arial" charset="0"/>
              </a:rPr>
              <a:t>Equivariant</a:t>
            </a:r>
            <a:r>
              <a:rPr lang="en-CA" sz="2400" dirty="0">
                <a:solidFill>
                  <a:srgbClr val="000090"/>
                </a:solidFill>
                <a:latin typeface="Arial" charset="0"/>
              </a:rPr>
              <a:t> activities: </a:t>
            </a:r>
            <a:r>
              <a:rPr lang="en-CA" sz="2400" dirty="0">
                <a:latin typeface="Arial" charset="0"/>
              </a:rPr>
              <a:t>Replicated features do </a:t>
            </a:r>
            <a:r>
              <a:rPr lang="en-CA" sz="2400" dirty="0">
                <a:solidFill>
                  <a:srgbClr val="FF0000"/>
                </a:solidFill>
                <a:latin typeface="Arial" charset="0"/>
              </a:rPr>
              <a:t>not</a:t>
            </a:r>
            <a:r>
              <a:rPr lang="en-CA" sz="2400" dirty="0">
                <a:latin typeface="Arial" charset="0"/>
              </a:rPr>
              <a:t> make the neural activities invariant to translation. The activities are </a:t>
            </a:r>
            <a:r>
              <a:rPr lang="en-CA" sz="2400" dirty="0" err="1">
                <a:latin typeface="Arial" charset="0"/>
              </a:rPr>
              <a:t>equivariant</a:t>
            </a:r>
            <a:r>
              <a:rPr lang="en-CA" sz="2400" dirty="0">
                <a:latin typeface="Arial" charset="0"/>
              </a:rPr>
              <a:t>. </a:t>
            </a:r>
          </a:p>
          <a:p>
            <a:endParaRPr lang="en-CA" sz="2400" dirty="0">
              <a:latin typeface="Arial" charset="0"/>
            </a:endParaRPr>
          </a:p>
          <a:p>
            <a:endParaRPr lang="en-CA" sz="2400" dirty="0">
              <a:latin typeface="Arial" charset="0"/>
            </a:endParaRPr>
          </a:p>
          <a:p>
            <a:endParaRPr lang="en-CA" sz="2400" dirty="0">
              <a:latin typeface="Arial" charset="0"/>
            </a:endParaRPr>
          </a:p>
          <a:p>
            <a:endParaRPr lang="en-CA" sz="2400" dirty="0">
              <a:latin typeface="Arial" charset="0"/>
            </a:endParaRPr>
          </a:p>
          <a:p>
            <a:endParaRPr lang="en-CA" sz="2400" dirty="0">
              <a:latin typeface="Arial" charset="0"/>
            </a:endParaRPr>
          </a:p>
          <a:p>
            <a:endParaRPr lang="en-CA" sz="2400" dirty="0" smtClean="0">
              <a:solidFill>
                <a:srgbClr val="000090"/>
              </a:solidFill>
              <a:latin typeface="Arial" charset="0"/>
            </a:endParaRPr>
          </a:p>
          <a:p>
            <a:r>
              <a:rPr lang="en-CA" sz="2400" dirty="0" smtClean="0">
                <a:solidFill>
                  <a:srgbClr val="000090"/>
                </a:solidFill>
                <a:latin typeface="Arial" charset="0"/>
              </a:rPr>
              <a:t>Invariant </a:t>
            </a:r>
            <a:r>
              <a:rPr lang="en-CA" sz="2400" dirty="0">
                <a:solidFill>
                  <a:srgbClr val="000090"/>
                </a:solidFill>
                <a:latin typeface="Arial" charset="0"/>
              </a:rPr>
              <a:t>knowledge: </a:t>
            </a:r>
            <a:r>
              <a:rPr lang="en-CA" sz="2400" dirty="0">
                <a:latin typeface="Arial" charset="0"/>
              </a:rPr>
              <a:t>If a feature is useful in some locations during training, detectors for that feature will be available in all locations during testing.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9243" y="3936365"/>
            <a:ext cx="1779984" cy="8763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619243" y="2547831"/>
            <a:ext cx="1779984" cy="8763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rot="5400000" flipH="1" flipV="1">
            <a:off x="3252060" y="3680447"/>
            <a:ext cx="514351" cy="17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772304" y="4082415"/>
            <a:ext cx="558933" cy="596900"/>
          </a:xfrm>
          <a:custGeom>
            <a:avLst/>
            <a:gdLst>
              <a:gd name="connsiteX0" fmla="*/ 71845 w 515982"/>
              <a:gd name="connsiteY0" fmla="*/ 65314 h 596537"/>
              <a:gd name="connsiteX1" fmla="*/ 176348 w 515982"/>
              <a:gd name="connsiteY1" fmla="*/ 0 h 596537"/>
              <a:gd name="connsiteX2" fmla="*/ 372291 w 515982"/>
              <a:gd name="connsiteY2" fmla="*/ 65314 h 596537"/>
              <a:gd name="connsiteX3" fmla="*/ 424542 w 515982"/>
              <a:gd name="connsiteY3" fmla="*/ 300445 h 596537"/>
              <a:gd name="connsiteX4" fmla="*/ 372291 w 515982"/>
              <a:gd name="connsiteY4" fmla="*/ 404948 h 596537"/>
              <a:gd name="connsiteX5" fmla="*/ 124097 w 515982"/>
              <a:gd name="connsiteY5" fmla="*/ 574765 h 596537"/>
              <a:gd name="connsiteX6" fmla="*/ 19594 w 515982"/>
              <a:gd name="connsiteY6" fmla="*/ 535577 h 596537"/>
              <a:gd name="connsiteX7" fmla="*/ 19594 w 515982"/>
              <a:gd name="connsiteY7" fmla="*/ 470263 h 596537"/>
              <a:gd name="connsiteX8" fmla="*/ 137159 w 515982"/>
              <a:gd name="connsiteY8" fmla="*/ 444137 h 596537"/>
              <a:gd name="connsiteX9" fmla="*/ 280851 w 515982"/>
              <a:gd name="connsiteY9" fmla="*/ 535577 h 596537"/>
              <a:gd name="connsiteX10" fmla="*/ 515982 w 515982"/>
              <a:gd name="connsiteY10" fmla="*/ 561703 h 596537"/>
              <a:gd name="connsiteX11" fmla="*/ 515982 w 515982"/>
              <a:gd name="connsiteY11" fmla="*/ 561703 h 5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982" h="596537">
                <a:moveTo>
                  <a:pt x="71845" y="65314"/>
                </a:moveTo>
                <a:cubicBezTo>
                  <a:pt x="99059" y="32657"/>
                  <a:pt x="126274" y="0"/>
                  <a:pt x="176348" y="0"/>
                </a:cubicBezTo>
                <a:cubicBezTo>
                  <a:pt x="226422" y="0"/>
                  <a:pt x="330925" y="15240"/>
                  <a:pt x="372291" y="65314"/>
                </a:cubicBezTo>
                <a:cubicBezTo>
                  <a:pt x="413657" y="115388"/>
                  <a:pt x="424542" y="243839"/>
                  <a:pt x="424542" y="300445"/>
                </a:cubicBezTo>
                <a:cubicBezTo>
                  <a:pt x="424542" y="357051"/>
                  <a:pt x="422365" y="359228"/>
                  <a:pt x="372291" y="404948"/>
                </a:cubicBezTo>
                <a:cubicBezTo>
                  <a:pt x="322217" y="450668"/>
                  <a:pt x="182880" y="552994"/>
                  <a:pt x="124097" y="574765"/>
                </a:cubicBezTo>
                <a:cubicBezTo>
                  <a:pt x="65314" y="596537"/>
                  <a:pt x="37011" y="552994"/>
                  <a:pt x="19594" y="535577"/>
                </a:cubicBezTo>
                <a:cubicBezTo>
                  <a:pt x="2177" y="518160"/>
                  <a:pt x="0" y="485503"/>
                  <a:pt x="19594" y="470263"/>
                </a:cubicBezTo>
                <a:cubicBezTo>
                  <a:pt x="39188" y="455023"/>
                  <a:pt x="93616" y="433251"/>
                  <a:pt x="137159" y="444137"/>
                </a:cubicBezTo>
                <a:cubicBezTo>
                  <a:pt x="180702" y="455023"/>
                  <a:pt x="217714" y="515983"/>
                  <a:pt x="280851" y="535577"/>
                </a:cubicBezTo>
                <a:cubicBezTo>
                  <a:pt x="343988" y="555171"/>
                  <a:pt x="515982" y="561703"/>
                  <a:pt x="515982" y="561703"/>
                </a:cubicBezTo>
                <a:lnTo>
                  <a:pt x="515982" y="561703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0" name="Rectangle 9"/>
          <p:cNvSpPr/>
          <p:nvPr/>
        </p:nvSpPr>
        <p:spPr>
          <a:xfrm flipV="1">
            <a:off x="2906448" y="2816649"/>
            <a:ext cx="49875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1" name="Rectangle 10"/>
          <p:cNvSpPr/>
          <p:nvPr/>
        </p:nvSpPr>
        <p:spPr>
          <a:xfrm flipV="1">
            <a:off x="3071548" y="2969049"/>
            <a:ext cx="49875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2" name="Rectangle 11"/>
          <p:cNvSpPr/>
          <p:nvPr/>
        </p:nvSpPr>
        <p:spPr>
          <a:xfrm flipV="1">
            <a:off x="3236648" y="3121449"/>
            <a:ext cx="49875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3" name="Rectangle 12"/>
          <p:cNvSpPr/>
          <p:nvPr/>
        </p:nvSpPr>
        <p:spPr>
          <a:xfrm flipV="1">
            <a:off x="3030273" y="2666365"/>
            <a:ext cx="49875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4" name="Rectangle 13"/>
          <p:cNvSpPr/>
          <p:nvPr/>
        </p:nvSpPr>
        <p:spPr>
          <a:xfrm flipV="1">
            <a:off x="3195373" y="2818765"/>
            <a:ext cx="49875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5" name="Rectangle 14"/>
          <p:cNvSpPr/>
          <p:nvPr/>
        </p:nvSpPr>
        <p:spPr>
          <a:xfrm flipV="1">
            <a:off x="3360473" y="2971165"/>
            <a:ext cx="49875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6" name="Rectangle 15"/>
          <p:cNvSpPr/>
          <p:nvPr/>
        </p:nvSpPr>
        <p:spPr>
          <a:xfrm flipV="1">
            <a:off x="2732750" y="3123565"/>
            <a:ext cx="49873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308997" y="3936365"/>
            <a:ext cx="1779984" cy="8763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308997" y="2547831"/>
            <a:ext cx="1779984" cy="8763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19" name="Straight Arrow Connector 18"/>
          <p:cNvCxnSpPr>
            <a:stCxn id="17" idx="0"/>
            <a:endCxn id="18" idx="2"/>
          </p:cNvCxnSpPr>
          <p:nvPr/>
        </p:nvCxnSpPr>
        <p:spPr>
          <a:xfrm rot="5400000" flipH="1" flipV="1">
            <a:off x="5941814" y="3680447"/>
            <a:ext cx="514351" cy="17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213608" y="4082415"/>
            <a:ext cx="558932" cy="596900"/>
          </a:xfrm>
          <a:custGeom>
            <a:avLst/>
            <a:gdLst>
              <a:gd name="connsiteX0" fmla="*/ 71845 w 515982"/>
              <a:gd name="connsiteY0" fmla="*/ 65314 h 596537"/>
              <a:gd name="connsiteX1" fmla="*/ 176348 w 515982"/>
              <a:gd name="connsiteY1" fmla="*/ 0 h 596537"/>
              <a:gd name="connsiteX2" fmla="*/ 372291 w 515982"/>
              <a:gd name="connsiteY2" fmla="*/ 65314 h 596537"/>
              <a:gd name="connsiteX3" fmla="*/ 424542 w 515982"/>
              <a:gd name="connsiteY3" fmla="*/ 300445 h 596537"/>
              <a:gd name="connsiteX4" fmla="*/ 372291 w 515982"/>
              <a:gd name="connsiteY4" fmla="*/ 404948 h 596537"/>
              <a:gd name="connsiteX5" fmla="*/ 124097 w 515982"/>
              <a:gd name="connsiteY5" fmla="*/ 574765 h 596537"/>
              <a:gd name="connsiteX6" fmla="*/ 19594 w 515982"/>
              <a:gd name="connsiteY6" fmla="*/ 535577 h 596537"/>
              <a:gd name="connsiteX7" fmla="*/ 19594 w 515982"/>
              <a:gd name="connsiteY7" fmla="*/ 470263 h 596537"/>
              <a:gd name="connsiteX8" fmla="*/ 137159 w 515982"/>
              <a:gd name="connsiteY8" fmla="*/ 444137 h 596537"/>
              <a:gd name="connsiteX9" fmla="*/ 280851 w 515982"/>
              <a:gd name="connsiteY9" fmla="*/ 535577 h 596537"/>
              <a:gd name="connsiteX10" fmla="*/ 515982 w 515982"/>
              <a:gd name="connsiteY10" fmla="*/ 561703 h 596537"/>
              <a:gd name="connsiteX11" fmla="*/ 515982 w 515982"/>
              <a:gd name="connsiteY11" fmla="*/ 561703 h 5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982" h="596537">
                <a:moveTo>
                  <a:pt x="71845" y="65314"/>
                </a:moveTo>
                <a:cubicBezTo>
                  <a:pt x="99059" y="32657"/>
                  <a:pt x="126274" y="0"/>
                  <a:pt x="176348" y="0"/>
                </a:cubicBezTo>
                <a:cubicBezTo>
                  <a:pt x="226422" y="0"/>
                  <a:pt x="330925" y="15240"/>
                  <a:pt x="372291" y="65314"/>
                </a:cubicBezTo>
                <a:cubicBezTo>
                  <a:pt x="413657" y="115388"/>
                  <a:pt x="424542" y="243839"/>
                  <a:pt x="424542" y="300445"/>
                </a:cubicBezTo>
                <a:cubicBezTo>
                  <a:pt x="424542" y="357051"/>
                  <a:pt x="422365" y="359228"/>
                  <a:pt x="372291" y="404948"/>
                </a:cubicBezTo>
                <a:cubicBezTo>
                  <a:pt x="322217" y="450668"/>
                  <a:pt x="182880" y="552994"/>
                  <a:pt x="124097" y="574765"/>
                </a:cubicBezTo>
                <a:cubicBezTo>
                  <a:pt x="65314" y="596537"/>
                  <a:pt x="37011" y="552994"/>
                  <a:pt x="19594" y="535577"/>
                </a:cubicBezTo>
                <a:cubicBezTo>
                  <a:pt x="2177" y="518160"/>
                  <a:pt x="0" y="485503"/>
                  <a:pt x="19594" y="470263"/>
                </a:cubicBezTo>
                <a:cubicBezTo>
                  <a:pt x="39188" y="455023"/>
                  <a:pt x="93616" y="433251"/>
                  <a:pt x="137159" y="444137"/>
                </a:cubicBezTo>
                <a:cubicBezTo>
                  <a:pt x="180702" y="455023"/>
                  <a:pt x="217714" y="515983"/>
                  <a:pt x="280851" y="535577"/>
                </a:cubicBezTo>
                <a:cubicBezTo>
                  <a:pt x="343988" y="555171"/>
                  <a:pt x="515982" y="561703"/>
                  <a:pt x="515982" y="561703"/>
                </a:cubicBezTo>
                <a:lnTo>
                  <a:pt x="515982" y="561703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1" name="Rectangle 20"/>
          <p:cNvSpPr/>
          <p:nvPr/>
        </p:nvSpPr>
        <p:spPr>
          <a:xfrm flipV="1">
            <a:off x="6347752" y="2816649"/>
            <a:ext cx="49873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2" name="Rectangle 21"/>
          <p:cNvSpPr/>
          <p:nvPr/>
        </p:nvSpPr>
        <p:spPr>
          <a:xfrm flipV="1">
            <a:off x="6512852" y="2969049"/>
            <a:ext cx="49873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3" name="Rectangle 22"/>
          <p:cNvSpPr/>
          <p:nvPr/>
        </p:nvSpPr>
        <p:spPr>
          <a:xfrm flipV="1">
            <a:off x="6677952" y="3121449"/>
            <a:ext cx="49873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4" name="Rectangle 23"/>
          <p:cNvSpPr/>
          <p:nvPr/>
        </p:nvSpPr>
        <p:spPr>
          <a:xfrm flipV="1">
            <a:off x="6471577" y="2666365"/>
            <a:ext cx="49873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5" name="Rectangle 24"/>
          <p:cNvSpPr/>
          <p:nvPr/>
        </p:nvSpPr>
        <p:spPr>
          <a:xfrm flipV="1">
            <a:off x="6636677" y="2818765"/>
            <a:ext cx="49873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6" name="Rectangle 25"/>
          <p:cNvSpPr/>
          <p:nvPr/>
        </p:nvSpPr>
        <p:spPr>
          <a:xfrm flipV="1">
            <a:off x="6801777" y="2971165"/>
            <a:ext cx="49873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7" name="Rectangle 26"/>
          <p:cNvSpPr/>
          <p:nvPr/>
        </p:nvSpPr>
        <p:spPr>
          <a:xfrm flipV="1">
            <a:off x="6174052" y="3123565"/>
            <a:ext cx="49875" cy="4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9242" name="TextBox 27"/>
          <p:cNvSpPr txBox="1">
            <a:spLocks noChangeArrowheads="1"/>
          </p:cNvSpPr>
          <p:nvPr/>
        </p:nvSpPr>
        <p:spPr bwMode="auto">
          <a:xfrm>
            <a:off x="424789" y="2549948"/>
            <a:ext cx="2110184" cy="6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87" tIns="53643" rIns="107287" bIns="53643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CA">
                <a:solidFill>
                  <a:srgbClr val="3333CC"/>
                </a:solidFill>
                <a:latin typeface="Arial" charset="0"/>
              </a:rPr>
              <a:t>representation by active neurons</a:t>
            </a:r>
          </a:p>
        </p:txBody>
      </p:sp>
      <p:sp>
        <p:nvSpPr>
          <p:cNvPr id="9243" name="TextBox 28"/>
          <p:cNvSpPr txBox="1">
            <a:spLocks noChangeArrowheads="1"/>
          </p:cNvSpPr>
          <p:nvPr/>
        </p:nvSpPr>
        <p:spPr bwMode="auto">
          <a:xfrm>
            <a:off x="1391313" y="4084531"/>
            <a:ext cx="909769" cy="38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87" tIns="53643" rIns="107287" bIns="53643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CA">
                <a:latin typeface="Arial" charset="0"/>
              </a:rPr>
              <a:t>i</a:t>
            </a:r>
            <a:r>
              <a:rPr lang="en-CA">
                <a:solidFill>
                  <a:srgbClr val="3333CC"/>
                </a:solidFill>
                <a:latin typeface="Arial" charset="0"/>
              </a:rPr>
              <a:t>mage</a:t>
            </a:r>
          </a:p>
        </p:txBody>
      </p:sp>
      <p:sp>
        <p:nvSpPr>
          <p:cNvPr id="9244" name="TextBox 29"/>
          <p:cNvSpPr txBox="1">
            <a:spLocks noChangeArrowheads="1"/>
          </p:cNvSpPr>
          <p:nvPr/>
        </p:nvSpPr>
        <p:spPr bwMode="auto">
          <a:xfrm>
            <a:off x="7247202" y="2452581"/>
            <a:ext cx="1819540" cy="6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87" tIns="53643" rIns="107287" bIns="53643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CA">
                <a:latin typeface="Arial" charset="0"/>
              </a:rPr>
              <a:t>   </a:t>
            </a:r>
            <a:r>
              <a:rPr lang="en-CA">
                <a:solidFill>
                  <a:srgbClr val="3333CC"/>
                </a:solidFill>
                <a:latin typeface="Arial" charset="0"/>
              </a:rPr>
              <a:t>translated representation</a:t>
            </a:r>
          </a:p>
        </p:txBody>
      </p:sp>
      <p:sp>
        <p:nvSpPr>
          <p:cNvPr id="9245" name="TextBox 30"/>
          <p:cNvSpPr txBox="1">
            <a:spLocks noChangeArrowheads="1"/>
          </p:cNvSpPr>
          <p:nvPr/>
        </p:nvSpPr>
        <p:spPr bwMode="auto">
          <a:xfrm>
            <a:off x="7365869" y="3891915"/>
            <a:ext cx="1542653" cy="6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87" tIns="53643" rIns="107287" bIns="53643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CA">
                <a:solidFill>
                  <a:srgbClr val="3333CC"/>
                </a:solidFill>
                <a:latin typeface="Arial" charset="0"/>
              </a:rPr>
              <a:t>translated      image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Effect of replicating feature detectors</a:t>
            </a:r>
          </a:p>
        </p:txBody>
      </p:sp>
    </p:spTree>
    <p:extLst>
      <p:ext uri="{BB962C8B-B14F-4D97-AF65-F5344CB8AC3E}">
        <p14:creationId xmlns:p14="http://schemas.microsoft.com/office/powerpoint/2010/main" val="29384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9242" grpId="0"/>
      <p:bldP spid="9243" grpId="0"/>
      <p:bldP spid="9244" grpId="0"/>
      <p:bldP spid="92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66" y="1472458"/>
            <a:ext cx="943493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Get a small amount of translational invariance at each level by averaging four neighboring replicated detectors to give a single output to the next level.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This reduces the number of inputs to the next layer of feature extraction, thus allowing us to have many more different feature maps.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Taking the maximum of the four works slightly better.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Problem: After several levels of pooling, we have lost information about the precise positions of things.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This makes it impossible to use the precise spatial relationships between high-level parts for recognition.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Pooling replicated feature detector outputs</a:t>
            </a:r>
          </a:p>
        </p:txBody>
      </p:sp>
    </p:spTree>
    <p:extLst>
      <p:ext uri="{BB962C8B-B14F-4D97-AF65-F5344CB8AC3E}">
        <p14:creationId xmlns:p14="http://schemas.microsoft.com/office/powerpoint/2010/main" val="262836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leblockconvolu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81"/>
            <a:ext cx="4812925" cy="48129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78" y="1265208"/>
            <a:ext cx="3964476" cy="9072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13582" y="2437373"/>
            <a:ext cx="48924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Convolution in the </a:t>
            </a:r>
            <a:r>
              <a:rPr lang="en-US" sz="2400" dirty="0"/>
              <a:t>integral of the product of the two functions after one is reversed and shifted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375687"/>
            <a:ext cx="990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ame </a:t>
            </a:r>
            <a:r>
              <a:rPr lang="en-US" sz="2400" dirty="0"/>
              <a:t>as sliding a single instance of the detector over </a:t>
            </a:r>
            <a:r>
              <a:rPr lang="en-US" sz="2400" dirty="0" smtClean="0"/>
              <a:t>input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Performs convolution like an FIR filter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Each convolution layer contains multiple feature maps (just as hidden layers typically multiple nodes), so each map is a single feature detector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Repeatedly applied to a small window </a:t>
            </a:r>
            <a:r>
              <a:rPr lang="en-US" sz="2400" dirty="0" smtClean="0"/>
              <a:t>across </a:t>
            </a:r>
            <a:r>
              <a:rPr lang="en-US" sz="2400" dirty="0"/>
              <a:t>the whole input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300492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176988"/>
            <a:ext cx="990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A convolutional neural network </a:t>
            </a:r>
            <a:r>
              <a:rPr lang="en-US" sz="2400" dirty="0" smtClean="0"/>
              <a:t>is</a:t>
            </a:r>
            <a:r>
              <a:rPr lang="en-US" sz="2400" dirty="0"/>
              <a:t> are tiled in such a way that they respond to overlapping regions in the input field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Convolutional layer consists of units that act as feature detectors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Each convolutional unit is connected to a small region of the input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This structure is replicated for all offsets across the input data to span there input space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16" y="1475823"/>
            <a:ext cx="8128000" cy="2235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382321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9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Learning feature detectors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2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973291"/>
            <a:ext cx="9905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Thus </a:t>
            </a:r>
            <a:r>
              <a:rPr lang="en-US" sz="2400" dirty="0"/>
              <a:t>the augmented connection weights are shared for all the hidden units </a:t>
            </a:r>
            <a:r>
              <a:rPr lang="en-US" sz="2400" dirty="0" smtClean="0"/>
              <a:t>in this </a:t>
            </a:r>
            <a:r>
              <a:rPr lang="en-US" sz="2400" dirty="0"/>
              <a:t>feature </a:t>
            </a:r>
            <a:r>
              <a:rPr lang="en-US" sz="2400" dirty="0" smtClean="0"/>
              <a:t>map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Each layer combines </a:t>
            </a:r>
            <a:r>
              <a:rPr lang="en-US" sz="2400" dirty="0" smtClean="0"/>
              <a:t>patches </a:t>
            </a:r>
            <a:r>
              <a:rPr lang="en-US" sz="2400" dirty="0"/>
              <a:t>from previous layers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Typically tries to compress large data </a:t>
            </a:r>
            <a:r>
              <a:rPr lang="en-US" sz="2400" dirty="0" smtClean="0"/>
              <a:t>into </a:t>
            </a:r>
            <a:r>
              <a:rPr lang="en-US" sz="2400" dirty="0"/>
              <a:t>a smaller set of robust features, based on local variations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onvolution </a:t>
            </a:r>
            <a:r>
              <a:rPr lang="en-US" sz="2400" dirty="0"/>
              <a:t>can </a:t>
            </a:r>
            <a:r>
              <a:rPr lang="en-US" sz="2400" dirty="0" smtClean="0"/>
              <a:t>create </a:t>
            </a:r>
            <a:r>
              <a:rPr lang="en-US" sz="2400" dirty="0"/>
              <a:t>many features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4" y="1342130"/>
            <a:ext cx="9563100" cy="2235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158547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973291"/>
            <a:ext cx="9905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pooling layer often follows a convolution </a:t>
            </a:r>
            <a:r>
              <a:rPr lang="en-US" sz="2400" dirty="0" smtClean="0"/>
              <a:t>layer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It down-samples the feature </a:t>
            </a:r>
            <a:r>
              <a:rPr lang="en-US" sz="2400" dirty="0" smtClean="0"/>
              <a:t>map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This step can compress and smooth the </a:t>
            </a:r>
            <a:r>
              <a:rPr lang="en-US" sz="2400" dirty="0" smtClean="0"/>
              <a:t>data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Make data invariant to small translational </a:t>
            </a:r>
            <a:r>
              <a:rPr lang="en-US" sz="2400" dirty="0" smtClean="0"/>
              <a:t>changes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Usually takes the average or max value across disjoint </a:t>
            </a:r>
            <a:r>
              <a:rPr lang="en-US" sz="2400" dirty="0" smtClean="0"/>
              <a:t>patches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Feature outputs are pooled independently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4" y="1342130"/>
            <a:ext cx="9563100" cy="2235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Pooling layer</a:t>
            </a:r>
          </a:p>
        </p:txBody>
      </p:sp>
    </p:spTree>
    <p:extLst>
      <p:ext uri="{BB962C8B-B14F-4D97-AF65-F5344CB8AC3E}">
        <p14:creationId xmlns:p14="http://schemas.microsoft.com/office/powerpoint/2010/main" val="368850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1282" y="1704643"/>
            <a:ext cx="8501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To make decisions a final MLP is often used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This can then make discrete classifications of the input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804"/>
            <a:ext cx="9563100" cy="2235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Final MLP layer</a:t>
            </a:r>
          </a:p>
        </p:txBody>
      </p:sp>
    </p:spTree>
    <p:extLst>
      <p:ext uri="{BB962C8B-B14F-4D97-AF65-F5344CB8AC3E}">
        <p14:creationId xmlns:p14="http://schemas.microsoft.com/office/powerpoint/2010/main" val="363531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02512"/>
            <a:ext cx="990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Yann</a:t>
            </a:r>
            <a:r>
              <a:rPr lang="en-US" sz="2400" dirty="0"/>
              <a:t> </a:t>
            </a:r>
            <a:r>
              <a:rPr lang="en-US" sz="2400" dirty="0" err="1"/>
              <a:t>LeCun</a:t>
            </a:r>
            <a:r>
              <a:rPr lang="en-US" sz="2400" dirty="0"/>
              <a:t> </a:t>
            </a:r>
            <a:r>
              <a:rPr lang="en-US" sz="2400" dirty="0" smtClean="0"/>
              <a:t>developed really</a:t>
            </a:r>
            <a:r>
              <a:rPr lang="en-US" sz="2400" dirty="0"/>
              <a:t> good recognizer for handwritten digits </a:t>
            </a: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dirty="0" err="1"/>
              <a:t>backpropagation</a:t>
            </a:r>
            <a:r>
              <a:rPr lang="en-US" sz="2400" dirty="0"/>
              <a:t> in a </a:t>
            </a:r>
            <a:r>
              <a:rPr lang="en-US" sz="2400" dirty="0" err="1"/>
              <a:t>feedforward</a:t>
            </a:r>
            <a:r>
              <a:rPr lang="en-US" sz="2400" dirty="0"/>
              <a:t> net with: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Many hidden layers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Many maps of replicated units in each layer.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Pooling of the outputs of nearby replicated units.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A wide net that can cope with several characters at </a:t>
            </a:r>
            <a:r>
              <a:rPr lang="en-US" sz="2400" dirty="0" smtClean="0"/>
              <a:t>once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A clever way of training a complete system, not just a recognizer. </a:t>
            </a:r>
          </a:p>
        </p:txBody>
      </p:sp>
      <p:pic>
        <p:nvPicPr>
          <p:cNvPr id="5" name="Picture 3" descr="lenet-architecture"/>
          <p:cNvPicPr>
            <a:picLocks noChangeAspect="1" noChangeArrowheads="1"/>
          </p:cNvPicPr>
          <p:nvPr/>
        </p:nvPicPr>
        <p:blipFill>
          <a:blip r:embed="rId2">
            <a:lum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79" y="3814347"/>
            <a:ext cx="7195226" cy="304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Le Net</a:t>
            </a:r>
          </a:p>
        </p:txBody>
      </p:sp>
    </p:spTree>
    <p:extLst>
      <p:ext uri="{BB962C8B-B14F-4D97-AF65-F5344CB8AC3E}">
        <p14:creationId xmlns:p14="http://schemas.microsoft.com/office/powerpoint/2010/main" val="398521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0912" y="1573179"/>
            <a:ext cx="757536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smtClean="0"/>
              <a:t>The internet</a:t>
            </a:r>
          </a:p>
          <a:p>
            <a:pPr algn="l"/>
            <a:r>
              <a:rPr lang="en-US" sz="2400" dirty="0" smtClean="0"/>
              <a:t>Slides based on slides- sometimes completely -  from </a:t>
            </a:r>
          </a:p>
          <a:p>
            <a:pPr algn="l"/>
            <a:r>
              <a:rPr lang="en-US" sz="2400" dirty="0" smtClean="0"/>
              <a:t>David </a:t>
            </a:r>
            <a:r>
              <a:rPr lang="en-US" sz="2400" dirty="0"/>
              <a:t>Wolfe </a:t>
            </a:r>
            <a:r>
              <a:rPr lang="en-US" sz="2400" dirty="0" err="1" smtClean="0"/>
              <a:t>Corne</a:t>
            </a:r>
            <a:endParaRPr lang="en-US" sz="2400" dirty="0" smtClean="0"/>
          </a:p>
          <a:p>
            <a:pPr algn="l"/>
            <a:r>
              <a:rPr lang="en-US" sz="2400" dirty="0" smtClean="0"/>
              <a:t>Geoffrey Hinton</a:t>
            </a:r>
          </a:p>
          <a:p>
            <a:pPr algn="l"/>
            <a:r>
              <a:rPr lang="en-US" sz="2400" dirty="0"/>
              <a:t>http://</a:t>
            </a:r>
            <a:r>
              <a:rPr lang="en-US" sz="2400" dirty="0" err="1"/>
              <a:t>ufldl.stanford.edu</a:t>
            </a:r>
            <a:r>
              <a:rPr lang="en-US" sz="2400" dirty="0"/>
              <a:t>/wiki/</a:t>
            </a:r>
            <a:r>
              <a:rPr lang="en-US" sz="2400" dirty="0" err="1"/>
              <a:t>index.php</a:t>
            </a:r>
            <a:r>
              <a:rPr lang="en-US" sz="2400" dirty="0"/>
              <a:t>/</a:t>
            </a:r>
            <a:r>
              <a:rPr lang="en-US" sz="2400" dirty="0" err="1"/>
              <a:t>Main_Page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7425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68678"/>
              </p:ext>
            </p:extLst>
          </p:nvPr>
        </p:nvGraphicFramePr>
        <p:xfrm>
          <a:off x="999200" y="4390131"/>
          <a:ext cx="18986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2" name="Acrobat Document" r:id="rId4" imgW="5728680" imgH="3856320" progId="AcroExch.Document.7">
                  <p:embed/>
                </p:oleObj>
              </mc:Choice>
              <mc:Fallback>
                <p:oleObj name="Acrobat Document" r:id="rId4" imgW="5728680" imgH="385632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00" y="4390131"/>
                        <a:ext cx="189865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81" y="5934767"/>
            <a:ext cx="1047353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14"/>
          <p:cNvSpPr txBox="1">
            <a:spLocks noChangeArrowheads="1"/>
          </p:cNvSpPr>
          <p:nvPr/>
        </p:nvSpPr>
        <p:spPr bwMode="auto">
          <a:xfrm>
            <a:off x="2608357" y="6250680"/>
            <a:ext cx="840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pixels</a:t>
            </a:r>
          </a:p>
        </p:txBody>
      </p:sp>
      <p:sp>
        <p:nvSpPr>
          <p:cNvPr id="1034" name="TextBox 16"/>
          <p:cNvSpPr txBox="1">
            <a:spLocks noChangeArrowheads="1"/>
          </p:cNvSpPr>
          <p:nvPr/>
        </p:nvSpPr>
        <p:spPr bwMode="auto">
          <a:xfrm>
            <a:off x="3129410" y="4793355"/>
            <a:ext cx="883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edges</a:t>
            </a:r>
          </a:p>
        </p:txBody>
      </p:sp>
      <p:grpSp>
        <p:nvGrpSpPr>
          <p:cNvPr id="1035" name="Group 27"/>
          <p:cNvGrpSpPr>
            <a:grpSpLocks/>
          </p:cNvGrpSpPr>
          <p:nvPr/>
        </p:nvGrpSpPr>
        <p:grpSpPr bwMode="auto">
          <a:xfrm>
            <a:off x="6356350" y="1715193"/>
            <a:ext cx="2086108" cy="3560763"/>
            <a:chOff x="5562600" y="2705100"/>
            <a:chExt cx="1925696" cy="3560999"/>
          </a:xfrm>
        </p:grpSpPr>
        <p:pic>
          <p:nvPicPr>
            <p:cNvPr id="1045" name="Picture 8" descr="C:\Users\ang\Desktop\newpics\stapler3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483" y="4829239"/>
              <a:ext cx="1915813" cy="143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8" descr="C:\Users\ang\Desktop\newpics\stapler3-features1.jpg"/>
            <p:cNvPicPr>
              <a:picLocks noChangeAspect="1" noChangeArrowheads="1"/>
            </p:cNvPicPr>
            <p:nvPr/>
          </p:nvPicPr>
          <p:blipFill>
            <a:blip r:embed="rId8">
              <a:lum bright="3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705100"/>
              <a:ext cx="1919414" cy="144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7" name="AutoShape 4"/>
            <p:cNvSpPr>
              <a:spLocks noChangeArrowheads="1"/>
            </p:cNvSpPr>
            <p:nvPr/>
          </p:nvSpPr>
          <p:spPr bwMode="auto">
            <a:xfrm rot="5400000">
              <a:off x="6397803" y="4166722"/>
              <a:ext cx="232241" cy="672545"/>
            </a:xfrm>
            <a:prstGeom prst="leftArrow">
              <a:avLst>
                <a:gd name="adj1" fmla="val 50000"/>
                <a:gd name="adj2" fmla="val 43782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pPr eaLnBrk="0" hangingPunct="0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36" name="AutoShape 4"/>
          <p:cNvSpPr>
            <a:spLocks noChangeArrowheads="1"/>
          </p:cNvSpPr>
          <p:nvPr/>
        </p:nvSpPr>
        <p:spPr bwMode="auto">
          <a:xfrm rot="5400000">
            <a:off x="1766199" y="5320453"/>
            <a:ext cx="232226" cy="728568"/>
          </a:xfrm>
          <a:prstGeom prst="leftArrow">
            <a:avLst>
              <a:gd name="adj1" fmla="val 50000"/>
              <a:gd name="adj2" fmla="val 4384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eaLnBrk="0" hangingPunct="0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53016" y="2599431"/>
            <a:ext cx="2278725" cy="1373187"/>
            <a:chOff x="2275196" y="1976652"/>
            <a:chExt cx="2103120" cy="1372950"/>
          </a:xfrm>
        </p:grpSpPr>
        <p:graphicFrame>
          <p:nvGraphicFramePr>
            <p:cNvPr id="1028" name="Object 91"/>
            <p:cNvGraphicFramePr>
              <a:graphicFrameLocks noChangeAspect="1"/>
            </p:cNvGraphicFramePr>
            <p:nvPr/>
          </p:nvGraphicFramePr>
          <p:xfrm>
            <a:off x="2330119" y="1990702"/>
            <a:ext cx="196215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3" name="Acrobat Document" r:id="rId9" imgW="5728680" imgH="3843720" progId="AcroExch.Document.7">
                    <p:embed/>
                  </p:oleObj>
                </mc:Choice>
                <mc:Fallback>
                  <p:oleObj name="Acrobat Document" r:id="rId9" imgW="5728680" imgH="3843720" progId="AcroExch.Document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119" y="1990702"/>
                          <a:ext cx="196215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044" name="TextBox 23"/>
            <p:cNvSpPr txBox="1">
              <a:spLocks noChangeArrowheads="1"/>
            </p:cNvSpPr>
            <p:nvPr/>
          </p:nvSpPr>
          <p:spPr bwMode="auto">
            <a:xfrm>
              <a:off x="2275196" y="1976652"/>
              <a:ext cx="2103120" cy="338137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sz="160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23781" y="923031"/>
            <a:ext cx="2178976" cy="1525587"/>
            <a:chOff x="487339" y="750628"/>
            <a:chExt cx="2011680" cy="1526251"/>
          </a:xfrm>
        </p:grpSpPr>
        <p:graphicFrame>
          <p:nvGraphicFramePr>
            <p:cNvPr id="1027" name="Object 92"/>
            <p:cNvGraphicFramePr>
              <a:graphicFrameLocks noChangeAspect="1"/>
            </p:cNvGraphicFramePr>
            <p:nvPr/>
          </p:nvGraphicFramePr>
          <p:xfrm>
            <a:off x="528614" y="838604"/>
            <a:ext cx="1962150" cy="143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4" name="Acrobat Document" r:id="rId11" imgW="5728680" imgH="4071960" progId="AcroExch.Document.7">
                    <p:embed/>
                  </p:oleObj>
                </mc:Choice>
                <mc:Fallback>
                  <p:oleObj name="Acrobat Document" r:id="rId11" imgW="5728680" imgH="4071960" progId="AcroExch.Document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14" y="838604"/>
                          <a:ext cx="1962150" cy="143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043" name="TextBox 27"/>
            <p:cNvSpPr txBox="1">
              <a:spLocks noChangeArrowheads="1"/>
            </p:cNvSpPr>
            <p:nvPr/>
          </p:nvSpPr>
          <p:spPr bwMode="auto">
            <a:xfrm>
              <a:off x="487339" y="750628"/>
              <a:ext cx="2011680" cy="338701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sz="160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 rot="5400000">
            <a:off x="1807474" y="3767084"/>
            <a:ext cx="232226" cy="728568"/>
          </a:xfrm>
          <a:prstGeom prst="leftArrow">
            <a:avLst>
              <a:gd name="adj1" fmla="val 50000"/>
              <a:gd name="adj2" fmla="val 4365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eaLnBrk="0" hangingPunct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 rot="5400000">
            <a:off x="1742122" y="2295472"/>
            <a:ext cx="232226" cy="728568"/>
          </a:xfrm>
          <a:prstGeom prst="leftArrow">
            <a:avLst>
              <a:gd name="adj1" fmla="val 50000"/>
              <a:gd name="adj2" fmla="val 4365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eaLnBrk="0" hangingPunct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49993" y="2966142"/>
            <a:ext cx="16530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object parts</a:t>
            </a:r>
          </a:p>
          <a:p>
            <a:r>
              <a:rPr lang="en-US" sz="2000">
                <a:solidFill>
                  <a:srgbClr val="000000"/>
                </a:solidFill>
              </a:rPr>
              <a:t>(combination </a:t>
            </a:r>
          </a:p>
          <a:p>
            <a:r>
              <a:rPr lang="en-US" sz="2000">
                <a:solidFill>
                  <a:srgbClr val="000000"/>
                </a:solidFill>
              </a:rPr>
              <a:t>of edges)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03268" y="1562792"/>
            <a:ext cx="1767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object models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Example feature hierarchies</a:t>
            </a:r>
          </a:p>
        </p:txBody>
      </p:sp>
    </p:spTree>
    <p:extLst>
      <p:ext uri="{BB962C8B-B14F-4D97-AF65-F5344CB8AC3E}">
        <p14:creationId xmlns:p14="http://schemas.microsoft.com/office/powerpoint/2010/main" val="17793224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1034" grpId="0"/>
      <p:bldP spid="1036" grpId="0" animBg="1"/>
      <p:bldP spid="29" grpId="0" animBg="1"/>
      <p:bldP spid="30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Times New Roman" charset="0"/>
              <a:cs typeface="Arial" charset="0"/>
            </a:endParaRPr>
          </a:p>
        </p:txBody>
      </p:sp>
      <p:pic>
        <p:nvPicPr>
          <p:cNvPr id="34820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4" y="1141387"/>
            <a:ext cx="3661447" cy="268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017433" y="2088943"/>
            <a:ext cx="5888567" cy="4769057"/>
            <a:chOff x="4017433" y="1860550"/>
            <a:chExt cx="7498292" cy="4997450"/>
          </a:xfrm>
        </p:grpSpPr>
        <p:pic>
          <p:nvPicPr>
            <p:cNvPr id="34821" name="Picture 6" descr="http://mechanicalforex.com/wp-content/uploads/2011/06/N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433" y="1860550"/>
              <a:ext cx="7498292" cy="499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2" name="Rectangle 11"/>
            <p:cNvSpPr>
              <a:spLocks noChangeArrowheads="1"/>
            </p:cNvSpPr>
            <p:nvPr/>
          </p:nvSpPr>
          <p:spPr bwMode="auto">
            <a:xfrm>
              <a:off x="4167056" y="2595563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3" name="Rectangle 11"/>
            <p:cNvSpPr>
              <a:spLocks noChangeArrowheads="1"/>
            </p:cNvSpPr>
            <p:nvPr/>
          </p:nvSpPr>
          <p:spPr bwMode="auto">
            <a:xfrm>
              <a:off x="4189413" y="3195638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4" name="Rectangle 4"/>
            <p:cNvSpPr>
              <a:spLocks noChangeArrowheads="1"/>
            </p:cNvSpPr>
            <p:nvPr/>
          </p:nvSpPr>
          <p:spPr bwMode="auto">
            <a:xfrm>
              <a:off x="4179094" y="3754438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Rectangle 129"/>
            <p:cNvSpPr>
              <a:spLocks noChangeArrowheads="1"/>
            </p:cNvSpPr>
            <p:nvPr/>
          </p:nvSpPr>
          <p:spPr bwMode="auto">
            <a:xfrm>
              <a:off x="4210050" y="4414838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Rectangle 129"/>
            <p:cNvSpPr>
              <a:spLocks noChangeArrowheads="1"/>
            </p:cNvSpPr>
            <p:nvPr/>
          </p:nvSpPr>
          <p:spPr bwMode="auto">
            <a:xfrm>
              <a:off x="4210050" y="5084763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7" name="Rectangle 129"/>
            <p:cNvSpPr>
              <a:spLocks noChangeArrowheads="1"/>
            </p:cNvSpPr>
            <p:nvPr/>
          </p:nvSpPr>
          <p:spPr bwMode="auto">
            <a:xfrm>
              <a:off x="4242727" y="6100763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5088" y="3945128"/>
            <a:ext cx="2333758" cy="2773362"/>
            <a:chOff x="257969" y="3560763"/>
            <a:chExt cx="2333758" cy="2773362"/>
          </a:xfrm>
        </p:grpSpPr>
        <p:sp>
          <p:nvSpPr>
            <p:cNvPr id="34828" name="Rectangle 3"/>
            <p:cNvSpPr>
              <a:spLocks noChangeArrowheads="1"/>
            </p:cNvSpPr>
            <p:nvPr/>
          </p:nvSpPr>
          <p:spPr bwMode="auto">
            <a:xfrm>
              <a:off x="257969" y="35718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Rectangle 4"/>
            <p:cNvSpPr>
              <a:spLocks noChangeArrowheads="1"/>
            </p:cNvSpPr>
            <p:nvPr/>
          </p:nvSpPr>
          <p:spPr bwMode="auto">
            <a:xfrm>
              <a:off x="918369" y="35718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0" name="Rectangle 5"/>
            <p:cNvSpPr>
              <a:spLocks noChangeArrowheads="1"/>
            </p:cNvSpPr>
            <p:nvPr/>
          </p:nvSpPr>
          <p:spPr bwMode="auto">
            <a:xfrm>
              <a:off x="1248569" y="3571875"/>
              <a:ext cx="330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1" name="Rectangle 6"/>
            <p:cNvSpPr>
              <a:spLocks noChangeArrowheads="1"/>
            </p:cNvSpPr>
            <p:nvPr/>
          </p:nvSpPr>
          <p:spPr bwMode="auto">
            <a:xfrm>
              <a:off x="588169" y="35718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2" name="Rectangle 7"/>
            <p:cNvSpPr>
              <a:spLocks noChangeArrowheads="1"/>
            </p:cNvSpPr>
            <p:nvPr/>
          </p:nvSpPr>
          <p:spPr bwMode="auto">
            <a:xfrm>
              <a:off x="257969" y="38766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3" name="Rectangle 8"/>
            <p:cNvSpPr>
              <a:spLocks noChangeArrowheads="1"/>
            </p:cNvSpPr>
            <p:nvPr/>
          </p:nvSpPr>
          <p:spPr bwMode="auto">
            <a:xfrm>
              <a:off x="918369" y="3876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4" name="Rectangle 9"/>
            <p:cNvSpPr>
              <a:spLocks noChangeArrowheads="1"/>
            </p:cNvSpPr>
            <p:nvPr/>
          </p:nvSpPr>
          <p:spPr bwMode="auto">
            <a:xfrm>
              <a:off x="1248569" y="3876675"/>
              <a:ext cx="330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5" name="Rectangle 10"/>
            <p:cNvSpPr>
              <a:spLocks noChangeArrowheads="1"/>
            </p:cNvSpPr>
            <p:nvPr/>
          </p:nvSpPr>
          <p:spPr bwMode="auto">
            <a:xfrm>
              <a:off x="588169" y="3876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6" name="Rectangle 11"/>
            <p:cNvSpPr>
              <a:spLocks noChangeArrowheads="1"/>
            </p:cNvSpPr>
            <p:nvPr/>
          </p:nvSpPr>
          <p:spPr bwMode="auto">
            <a:xfrm>
              <a:off x="257969" y="4181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7" name="Rectangle 12"/>
            <p:cNvSpPr>
              <a:spLocks noChangeArrowheads="1"/>
            </p:cNvSpPr>
            <p:nvPr/>
          </p:nvSpPr>
          <p:spPr bwMode="auto">
            <a:xfrm>
              <a:off x="918369" y="4181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8" name="Rectangle 13"/>
            <p:cNvSpPr>
              <a:spLocks noChangeArrowheads="1"/>
            </p:cNvSpPr>
            <p:nvPr/>
          </p:nvSpPr>
          <p:spPr bwMode="auto">
            <a:xfrm>
              <a:off x="1248569" y="4181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9" name="Rectangle 14"/>
            <p:cNvSpPr>
              <a:spLocks noChangeArrowheads="1"/>
            </p:cNvSpPr>
            <p:nvPr/>
          </p:nvSpPr>
          <p:spPr bwMode="auto">
            <a:xfrm>
              <a:off x="588169" y="4181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0" name="Rectangle 15"/>
            <p:cNvSpPr>
              <a:spLocks noChangeArrowheads="1"/>
            </p:cNvSpPr>
            <p:nvPr/>
          </p:nvSpPr>
          <p:spPr bwMode="auto">
            <a:xfrm>
              <a:off x="257969" y="44862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1" name="Rectangle 16"/>
            <p:cNvSpPr>
              <a:spLocks noChangeArrowheads="1"/>
            </p:cNvSpPr>
            <p:nvPr/>
          </p:nvSpPr>
          <p:spPr bwMode="auto">
            <a:xfrm>
              <a:off x="918369" y="44862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2" name="Rectangle 17"/>
            <p:cNvSpPr>
              <a:spLocks noChangeArrowheads="1"/>
            </p:cNvSpPr>
            <p:nvPr/>
          </p:nvSpPr>
          <p:spPr bwMode="auto">
            <a:xfrm>
              <a:off x="1248569" y="44862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Rectangle 18"/>
            <p:cNvSpPr>
              <a:spLocks noChangeArrowheads="1"/>
            </p:cNvSpPr>
            <p:nvPr/>
          </p:nvSpPr>
          <p:spPr bwMode="auto">
            <a:xfrm>
              <a:off x="588169" y="44862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4" name="Rectangle 19"/>
            <p:cNvSpPr>
              <a:spLocks noChangeArrowheads="1"/>
            </p:cNvSpPr>
            <p:nvPr/>
          </p:nvSpPr>
          <p:spPr bwMode="auto">
            <a:xfrm>
              <a:off x="257969" y="47910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5" name="Rectangle 20"/>
            <p:cNvSpPr>
              <a:spLocks noChangeArrowheads="1"/>
            </p:cNvSpPr>
            <p:nvPr/>
          </p:nvSpPr>
          <p:spPr bwMode="auto">
            <a:xfrm>
              <a:off x="918369" y="47910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6" name="Rectangle 21"/>
            <p:cNvSpPr>
              <a:spLocks noChangeArrowheads="1"/>
            </p:cNvSpPr>
            <p:nvPr/>
          </p:nvSpPr>
          <p:spPr bwMode="auto">
            <a:xfrm>
              <a:off x="1248569" y="47910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7" name="Rectangle 22"/>
            <p:cNvSpPr>
              <a:spLocks noChangeArrowheads="1"/>
            </p:cNvSpPr>
            <p:nvPr/>
          </p:nvSpPr>
          <p:spPr bwMode="auto">
            <a:xfrm>
              <a:off x="588169" y="47910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8" name="Rectangle 127"/>
            <p:cNvSpPr>
              <a:spLocks noChangeArrowheads="1"/>
            </p:cNvSpPr>
            <p:nvPr/>
          </p:nvSpPr>
          <p:spPr bwMode="auto">
            <a:xfrm>
              <a:off x="588169" y="38766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9" name="Rectangle 128"/>
            <p:cNvSpPr>
              <a:spLocks noChangeArrowheads="1"/>
            </p:cNvSpPr>
            <p:nvPr/>
          </p:nvSpPr>
          <p:spPr bwMode="auto">
            <a:xfrm>
              <a:off x="918369" y="38766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0" name="Rectangle 129"/>
            <p:cNvSpPr>
              <a:spLocks noChangeArrowheads="1"/>
            </p:cNvSpPr>
            <p:nvPr/>
          </p:nvSpPr>
          <p:spPr bwMode="auto">
            <a:xfrm>
              <a:off x="588169" y="35718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1" name="Rectangle 130"/>
            <p:cNvSpPr>
              <a:spLocks noChangeArrowheads="1"/>
            </p:cNvSpPr>
            <p:nvPr/>
          </p:nvSpPr>
          <p:spPr bwMode="auto">
            <a:xfrm>
              <a:off x="588169" y="41814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2" name="Rectangle 131"/>
            <p:cNvSpPr>
              <a:spLocks noChangeArrowheads="1"/>
            </p:cNvSpPr>
            <p:nvPr/>
          </p:nvSpPr>
          <p:spPr bwMode="auto">
            <a:xfrm>
              <a:off x="588169" y="44862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3" name="Rectangle 132"/>
            <p:cNvSpPr>
              <a:spLocks noChangeArrowheads="1"/>
            </p:cNvSpPr>
            <p:nvPr/>
          </p:nvSpPr>
          <p:spPr bwMode="auto">
            <a:xfrm>
              <a:off x="918369" y="47910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4" name="Rectangle 3"/>
            <p:cNvSpPr>
              <a:spLocks noChangeArrowheads="1"/>
            </p:cNvSpPr>
            <p:nvPr/>
          </p:nvSpPr>
          <p:spPr bwMode="auto">
            <a:xfrm>
              <a:off x="1601127" y="3581400"/>
              <a:ext cx="330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5" name="Rectangle 4"/>
            <p:cNvSpPr>
              <a:spLocks noChangeArrowheads="1"/>
            </p:cNvSpPr>
            <p:nvPr/>
          </p:nvSpPr>
          <p:spPr bwMode="auto">
            <a:xfrm>
              <a:off x="2261527" y="3581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6" name="Rectangle 6"/>
            <p:cNvSpPr>
              <a:spLocks noChangeArrowheads="1"/>
            </p:cNvSpPr>
            <p:nvPr/>
          </p:nvSpPr>
          <p:spPr bwMode="auto">
            <a:xfrm>
              <a:off x="1931327" y="3581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7" name="Rectangle 7"/>
            <p:cNvSpPr>
              <a:spLocks noChangeArrowheads="1"/>
            </p:cNvSpPr>
            <p:nvPr/>
          </p:nvSpPr>
          <p:spPr bwMode="auto">
            <a:xfrm>
              <a:off x="1601127" y="38862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8" name="Rectangle 8"/>
            <p:cNvSpPr>
              <a:spLocks noChangeArrowheads="1"/>
            </p:cNvSpPr>
            <p:nvPr/>
          </p:nvSpPr>
          <p:spPr bwMode="auto">
            <a:xfrm>
              <a:off x="2261527" y="3886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9" name="Rectangle 10"/>
            <p:cNvSpPr>
              <a:spLocks noChangeArrowheads="1"/>
            </p:cNvSpPr>
            <p:nvPr/>
          </p:nvSpPr>
          <p:spPr bwMode="auto">
            <a:xfrm>
              <a:off x="1931327" y="3886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0" name="Rectangle 11"/>
            <p:cNvSpPr>
              <a:spLocks noChangeArrowheads="1"/>
            </p:cNvSpPr>
            <p:nvPr/>
          </p:nvSpPr>
          <p:spPr bwMode="auto">
            <a:xfrm>
              <a:off x="1601127" y="4191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1" name="Rectangle 12"/>
            <p:cNvSpPr>
              <a:spLocks noChangeArrowheads="1"/>
            </p:cNvSpPr>
            <p:nvPr/>
          </p:nvSpPr>
          <p:spPr bwMode="auto">
            <a:xfrm>
              <a:off x="2261527" y="4191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2" name="Rectangle 14"/>
            <p:cNvSpPr>
              <a:spLocks noChangeArrowheads="1"/>
            </p:cNvSpPr>
            <p:nvPr/>
          </p:nvSpPr>
          <p:spPr bwMode="auto">
            <a:xfrm>
              <a:off x="1931327" y="4191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3" name="Rectangle 15"/>
            <p:cNvSpPr>
              <a:spLocks noChangeArrowheads="1"/>
            </p:cNvSpPr>
            <p:nvPr/>
          </p:nvSpPr>
          <p:spPr bwMode="auto">
            <a:xfrm>
              <a:off x="1601127" y="4495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4" name="Rectangle 16"/>
            <p:cNvSpPr>
              <a:spLocks noChangeArrowheads="1"/>
            </p:cNvSpPr>
            <p:nvPr/>
          </p:nvSpPr>
          <p:spPr bwMode="auto">
            <a:xfrm>
              <a:off x="2261527" y="4495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5" name="Rectangle 18"/>
            <p:cNvSpPr>
              <a:spLocks noChangeArrowheads="1"/>
            </p:cNvSpPr>
            <p:nvPr/>
          </p:nvSpPr>
          <p:spPr bwMode="auto">
            <a:xfrm>
              <a:off x="1931327" y="4495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6" name="Rectangle 19"/>
            <p:cNvSpPr>
              <a:spLocks noChangeArrowheads="1"/>
            </p:cNvSpPr>
            <p:nvPr/>
          </p:nvSpPr>
          <p:spPr bwMode="auto">
            <a:xfrm>
              <a:off x="1601127" y="48006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7" name="Rectangle 20"/>
            <p:cNvSpPr>
              <a:spLocks noChangeArrowheads="1"/>
            </p:cNvSpPr>
            <p:nvPr/>
          </p:nvSpPr>
          <p:spPr bwMode="auto">
            <a:xfrm>
              <a:off x="2261527" y="48006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8" name="Rectangle 22"/>
            <p:cNvSpPr>
              <a:spLocks noChangeArrowheads="1"/>
            </p:cNvSpPr>
            <p:nvPr/>
          </p:nvSpPr>
          <p:spPr bwMode="auto">
            <a:xfrm>
              <a:off x="1601127" y="48006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9" name="Rectangle 127"/>
            <p:cNvSpPr>
              <a:spLocks noChangeArrowheads="1"/>
            </p:cNvSpPr>
            <p:nvPr/>
          </p:nvSpPr>
          <p:spPr bwMode="auto">
            <a:xfrm>
              <a:off x="1931327" y="38862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0" name="Rectangle 128"/>
            <p:cNvSpPr>
              <a:spLocks noChangeArrowheads="1"/>
            </p:cNvSpPr>
            <p:nvPr/>
          </p:nvSpPr>
          <p:spPr bwMode="auto">
            <a:xfrm>
              <a:off x="1921008" y="51149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1" name="Rectangle 129"/>
            <p:cNvSpPr>
              <a:spLocks noChangeArrowheads="1"/>
            </p:cNvSpPr>
            <p:nvPr/>
          </p:nvSpPr>
          <p:spPr bwMode="auto">
            <a:xfrm>
              <a:off x="1931327" y="35814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2" name="Rectangle 130"/>
            <p:cNvSpPr>
              <a:spLocks noChangeArrowheads="1"/>
            </p:cNvSpPr>
            <p:nvPr/>
          </p:nvSpPr>
          <p:spPr bwMode="auto">
            <a:xfrm>
              <a:off x="1931327" y="41910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3" name="Rectangle 131"/>
            <p:cNvSpPr>
              <a:spLocks noChangeArrowheads="1"/>
            </p:cNvSpPr>
            <p:nvPr/>
          </p:nvSpPr>
          <p:spPr bwMode="auto">
            <a:xfrm>
              <a:off x="1931327" y="44958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4" name="Rectangle 132"/>
            <p:cNvSpPr>
              <a:spLocks noChangeArrowheads="1"/>
            </p:cNvSpPr>
            <p:nvPr/>
          </p:nvSpPr>
          <p:spPr bwMode="auto">
            <a:xfrm>
              <a:off x="2261527" y="48006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5" name="Rectangle 3"/>
            <p:cNvSpPr>
              <a:spLocks noChangeArrowheads="1"/>
            </p:cNvSpPr>
            <p:nvPr/>
          </p:nvSpPr>
          <p:spPr bwMode="auto">
            <a:xfrm>
              <a:off x="280327" y="5105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6" name="Rectangle 4"/>
            <p:cNvSpPr>
              <a:spLocks noChangeArrowheads="1"/>
            </p:cNvSpPr>
            <p:nvPr/>
          </p:nvSpPr>
          <p:spPr bwMode="auto">
            <a:xfrm>
              <a:off x="940727" y="5105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7" name="Rectangle 5"/>
            <p:cNvSpPr>
              <a:spLocks noChangeArrowheads="1"/>
            </p:cNvSpPr>
            <p:nvPr/>
          </p:nvSpPr>
          <p:spPr bwMode="auto">
            <a:xfrm>
              <a:off x="1270927" y="5105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8" name="Rectangle 6"/>
            <p:cNvSpPr>
              <a:spLocks noChangeArrowheads="1"/>
            </p:cNvSpPr>
            <p:nvPr/>
          </p:nvSpPr>
          <p:spPr bwMode="auto">
            <a:xfrm>
              <a:off x="610527" y="5105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9" name="Rectangle 7"/>
            <p:cNvSpPr>
              <a:spLocks noChangeArrowheads="1"/>
            </p:cNvSpPr>
            <p:nvPr/>
          </p:nvSpPr>
          <p:spPr bwMode="auto">
            <a:xfrm>
              <a:off x="280327" y="54102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0" name="Rectangle 8"/>
            <p:cNvSpPr>
              <a:spLocks noChangeArrowheads="1"/>
            </p:cNvSpPr>
            <p:nvPr/>
          </p:nvSpPr>
          <p:spPr bwMode="auto">
            <a:xfrm>
              <a:off x="940727" y="5410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1" name="Rectangle 9"/>
            <p:cNvSpPr>
              <a:spLocks noChangeArrowheads="1"/>
            </p:cNvSpPr>
            <p:nvPr/>
          </p:nvSpPr>
          <p:spPr bwMode="auto">
            <a:xfrm>
              <a:off x="1270927" y="5410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2" name="Rectangle 10"/>
            <p:cNvSpPr>
              <a:spLocks noChangeArrowheads="1"/>
            </p:cNvSpPr>
            <p:nvPr/>
          </p:nvSpPr>
          <p:spPr bwMode="auto">
            <a:xfrm>
              <a:off x="610527" y="5410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3" name="Rectangle 11"/>
            <p:cNvSpPr>
              <a:spLocks noChangeArrowheads="1"/>
            </p:cNvSpPr>
            <p:nvPr/>
          </p:nvSpPr>
          <p:spPr bwMode="auto">
            <a:xfrm>
              <a:off x="280327" y="5715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4" name="Rectangle 12"/>
            <p:cNvSpPr>
              <a:spLocks noChangeArrowheads="1"/>
            </p:cNvSpPr>
            <p:nvPr/>
          </p:nvSpPr>
          <p:spPr bwMode="auto">
            <a:xfrm>
              <a:off x="940727" y="5715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5" name="Rectangle 13"/>
            <p:cNvSpPr>
              <a:spLocks noChangeArrowheads="1"/>
            </p:cNvSpPr>
            <p:nvPr/>
          </p:nvSpPr>
          <p:spPr bwMode="auto">
            <a:xfrm>
              <a:off x="1270927" y="5715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6" name="Rectangle 14"/>
            <p:cNvSpPr>
              <a:spLocks noChangeArrowheads="1"/>
            </p:cNvSpPr>
            <p:nvPr/>
          </p:nvSpPr>
          <p:spPr bwMode="auto">
            <a:xfrm>
              <a:off x="610527" y="5715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7" name="Rectangle 15"/>
            <p:cNvSpPr>
              <a:spLocks noChangeArrowheads="1"/>
            </p:cNvSpPr>
            <p:nvPr/>
          </p:nvSpPr>
          <p:spPr bwMode="auto">
            <a:xfrm>
              <a:off x="280327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8" name="Rectangle 16"/>
            <p:cNvSpPr>
              <a:spLocks noChangeArrowheads="1"/>
            </p:cNvSpPr>
            <p:nvPr/>
          </p:nvSpPr>
          <p:spPr bwMode="auto">
            <a:xfrm>
              <a:off x="940727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9" name="Rectangle 17"/>
            <p:cNvSpPr>
              <a:spLocks noChangeArrowheads="1"/>
            </p:cNvSpPr>
            <p:nvPr/>
          </p:nvSpPr>
          <p:spPr bwMode="auto">
            <a:xfrm>
              <a:off x="1270927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0" name="Rectangle 18"/>
            <p:cNvSpPr>
              <a:spLocks noChangeArrowheads="1"/>
            </p:cNvSpPr>
            <p:nvPr/>
          </p:nvSpPr>
          <p:spPr bwMode="auto">
            <a:xfrm>
              <a:off x="610527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1" name="Rectangle 127"/>
            <p:cNvSpPr>
              <a:spLocks noChangeArrowheads="1"/>
            </p:cNvSpPr>
            <p:nvPr/>
          </p:nvSpPr>
          <p:spPr bwMode="auto">
            <a:xfrm>
              <a:off x="1633802" y="4770438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2" name="Rectangle 128"/>
            <p:cNvSpPr>
              <a:spLocks noChangeArrowheads="1"/>
            </p:cNvSpPr>
            <p:nvPr/>
          </p:nvSpPr>
          <p:spPr bwMode="auto">
            <a:xfrm>
              <a:off x="940727" y="54102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3" name="Rectangle 129"/>
            <p:cNvSpPr>
              <a:spLocks noChangeArrowheads="1"/>
            </p:cNvSpPr>
            <p:nvPr/>
          </p:nvSpPr>
          <p:spPr bwMode="auto">
            <a:xfrm>
              <a:off x="1293283" y="57150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4" name="Rectangle 130"/>
            <p:cNvSpPr>
              <a:spLocks noChangeArrowheads="1"/>
            </p:cNvSpPr>
            <p:nvPr/>
          </p:nvSpPr>
          <p:spPr bwMode="auto">
            <a:xfrm>
              <a:off x="930408" y="4475163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5" name="Rectangle 131"/>
            <p:cNvSpPr>
              <a:spLocks noChangeArrowheads="1"/>
            </p:cNvSpPr>
            <p:nvPr/>
          </p:nvSpPr>
          <p:spPr bwMode="auto">
            <a:xfrm>
              <a:off x="1282965" y="4779963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6" name="Rectangle 3"/>
            <p:cNvSpPr>
              <a:spLocks noChangeArrowheads="1"/>
            </p:cNvSpPr>
            <p:nvPr/>
          </p:nvSpPr>
          <p:spPr bwMode="auto">
            <a:xfrm>
              <a:off x="1590808" y="51149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7" name="Rectangle 4"/>
            <p:cNvSpPr>
              <a:spLocks noChangeArrowheads="1"/>
            </p:cNvSpPr>
            <p:nvPr/>
          </p:nvSpPr>
          <p:spPr bwMode="auto">
            <a:xfrm>
              <a:off x="2251208" y="51149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8" name="Rectangle 6"/>
            <p:cNvSpPr>
              <a:spLocks noChangeArrowheads="1"/>
            </p:cNvSpPr>
            <p:nvPr/>
          </p:nvSpPr>
          <p:spPr bwMode="auto">
            <a:xfrm>
              <a:off x="1590808" y="51149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9" name="Rectangle 7"/>
            <p:cNvSpPr>
              <a:spLocks noChangeArrowheads="1"/>
            </p:cNvSpPr>
            <p:nvPr/>
          </p:nvSpPr>
          <p:spPr bwMode="auto">
            <a:xfrm>
              <a:off x="1908969" y="48006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0" name="Rectangle 8"/>
            <p:cNvSpPr>
              <a:spLocks noChangeArrowheads="1"/>
            </p:cNvSpPr>
            <p:nvPr/>
          </p:nvSpPr>
          <p:spPr bwMode="auto">
            <a:xfrm>
              <a:off x="2251208" y="54197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1" name="Rectangle 10"/>
            <p:cNvSpPr>
              <a:spLocks noChangeArrowheads="1"/>
            </p:cNvSpPr>
            <p:nvPr/>
          </p:nvSpPr>
          <p:spPr bwMode="auto">
            <a:xfrm>
              <a:off x="1590808" y="54197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2" name="Rectangle 11"/>
            <p:cNvSpPr>
              <a:spLocks noChangeArrowheads="1"/>
            </p:cNvSpPr>
            <p:nvPr/>
          </p:nvSpPr>
          <p:spPr bwMode="auto">
            <a:xfrm>
              <a:off x="1590808" y="57245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3" name="Rectangle 12"/>
            <p:cNvSpPr>
              <a:spLocks noChangeArrowheads="1"/>
            </p:cNvSpPr>
            <p:nvPr/>
          </p:nvSpPr>
          <p:spPr bwMode="auto">
            <a:xfrm>
              <a:off x="2251208" y="57245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4" name="Rectangle 14"/>
            <p:cNvSpPr>
              <a:spLocks noChangeArrowheads="1"/>
            </p:cNvSpPr>
            <p:nvPr/>
          </p:nvSpPr>
          <p:spPr bwMode="auto">
            <a:xfrm>
              <a:off x="1590808" y="57245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5" name="Rectangle 15"/>
            <p:cNvSpPr>
              <a:spLocks noChangeArrowheads="1"/>
            </p:cNvSpPr>
            <p:nvPr/>
          </p:nvSpPr>
          <p:spPr bwMode="auto">
            <a:xfrm>
              <a:off x="1590808" y="60293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6" name="Rectangle 16"/>
            <p:cNvSpPr>
              <a:spLocks noChangeArrowheads="1"/>
            </p:cNvSpPr>
            <p:nvPr/>
          </p:nvSpPr>
          <p:spPr bwMode="auto">
            <a:xfrm>
              <a:off x="2251208" y="60293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7" name="Rectangle 18"/>
            <p:cNvSpPr>
              <a:spLocks noChangeArrowheads="1"/>
            </p:cNvSpPr>
            <p:nvPr/>
          </p:nvSpPr>
          <p:spPr bwMode="auto">
            <a:xfrm>
              <a:off x="1590808" y="60293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8" name="Rectangle 127"/>
            <p:cNvSpPr>
              <a:spLocks noChangeArrowheads="1"/>
            </p:cNvSpPr>
            <p:nvPr/>
          </p:nvSpPr>
          <p:spPr bwMode="auto">
            <a:xfrm>
              <a:off x="1590808" y="54197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9" name="Rectangle 128"/>
            <p:cNvSpPr>
              <a:spLocks noChangeArrowheads="1"/>
            </p:cNvSpPr>
            <p:nvPr/>
          </p:nvSpPr>
          <p:spPr bwMode="auto">
            <a:xfrm>
              <a:off x="588169" y="48101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0" name="Rectangle 129"/>
            <p:cNvSpPr>
              <a:spLocks noChangeArrowheads="1"/>
            </p:cNvSpPr>
            <p:nvPr/>
          </p:nvSpPr>
          <p:spPr bwMode="auto">
            <a:xfrm>
              <a:off x="1590808" y="51149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1" name="Rectangle 130"/>
            <p:cNvSpPr>
              <a:spLocks noChangeArrowheads="1"/>
            </p:cNvSpPr>
            <p:nvPr/>
          </p:nvSpPr>
          <p:spPr bwMode="auto">
            <a:xfrm>
              <a:off x="1590808" y="57245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2" name="Rectangle 131"/>
            <p:cNvSpPr>
              <a:spLocks noChangeArrowheads="1"/>
            </p:cNvSpPr>
            <p:nvPr/>
          </p:nvSpPr>
          <p:spPr bwMode="auto">
            <a:xfrm>
              <a:off x="1590808" y="60293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3" name="Rectangle 11"/>
            <p:cNvSpPr>
              <a:spLocks noChangeArrowheads="1"/>
            </p:cNvSpPr>
            <p:nvPr/>
          </p:nvSpPr>
          <p:spPr bwMode="auto">
            <a:xfrm>
              <a:off x="270008" y="3876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4" name="Rectangle 11"/>
            <p:cNvSpPr>
              <a:spLocks noChangeArrowheads="1"/>
            </p:cNvSpPr>
            <p:nvPr/>
          </p:nvSpPr>
          <p:spPr bwMode="auto">
            <a:xfrm>
              <a:off x="588169" y="3560763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5" name="Rectangle 22"/>
            <p:cNvSpPr>
              <a:spLocks noChangeArrowheads="1"/>
            </p:cNvSpPr>
            <p:nvPr/>
          </p:nvSpPr>
          <p:spPr bwMode="auto">
            <a:xfrm>
              <a:off x="292365" y="5389563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6" name="Rectangle 21"/>
            <p:cNvSpPr>
              <a:spLocks noChangeArrowheads="1"/>
            </p:cNvSpPr>
            <p:nvPr/>
          </p:nvSpPr>
          <p:spPr bwMode="auto">
            <a:xfrm>
              <a:off x="2261527" y="48101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7" name="Rectangle 21"/>
            <p:cNvSpPr>
              <a:spLocks noChangeArrowheads="1"/>
            </p:cNvSpPr>
            <p:nvPr/>
          </p:nvSpPr>
          <p:spPr bwMode="auto">
            <a:xfrm>
              <a:off x="963083" y="5400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8" name="Rectangle 15"/>
            <p:cNvSpPr>
              <a:spLocks noChangeArrowheads="1"/>
            </p:cNvSpPr>
            <p:nvPr/>
          </p:nvSpPr>
          <p:spPr bwMode="auto">
            <a:xfrm>
              <a:off x="1921008" y="5400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19" name="Rectangle 16"/>
            <p:cNvSpPr>
              <a:spLocks noChangeArrowheads="1"/>
            </p:cNvSpPr>
            <p:nvPr/>
          </p:nvSpPr>
          <p:spPr bwMode="auto">
            <a:xfrm>
              <a:off x="1943365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20" name="Rectangle 16"/>
            <p:cNvSpPr>
              <a:spLocks noChangeArrowheads="1"/>
            </p:cNvSpPr>
            <p:nvPr/>
          </p:nvSpPr>
          <p:spPr bwMode="auto">
            <a:xfrm>
              <a:off x="1943365" y="5705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21" name="Rectangle 131"/>
            <p:cNvSpPr>
              <a:spLocks noChangeArrowheads="1"/>
            </p:cNvSpPr>
            <p:nvPr/>
          </p:nvSpPr>
          <p:spPr bwMode="auto">
            <a:xfrm>
              <a:off x="1282965" y="60102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Feature detectors that develop in a MLP</a:t>
            </a:r>
          </a:p>
        </p:txBody>
      </p:sp>
    </p:spTree>
    <p:extLst>
      <p:ext uri="{BB962C8B-B14F-4D97-AF65-F5344CB8AC3E}">
        <p14:creationId xmlns:p14="http://schemas.microsoft.com/office/powerpoint/2010/main" val="287547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Times New Roman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17433" y="2128094"/>
            <a:ext cx="5888567" cy="4674343"/>
            <a:chOff x="4017433" y="1932824"/>
            <a:chExt cx="7306484" cy="4869614"/>
          </a:xfrm>
        </p:grpSpPr>
        <p:pic>
          <p:nvPicPr>
            <p:cNvPr id="35845" name="Picture 6" descr="http://mechanicalforex.com/wp-content/uploads/2011/06/N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433" y="1932824"/>
              <a:ext cx="7306484" cy="4869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9" name="Rectangle 11"/>
            <p:cNvSpPr>
              <a:spLocks noChangeArrowheads="1"/>
            </p:cNvSpPr>
            <p:nvPr/>
          </p:nvSpPr>
          <p:spPr bwMode="auto">
            <a:xfrm>
              <a:off x="4167056" y="2595563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940" name="Rectangle 11"/>
            <p:cNvSpPr>
              <a:spLocks noChangeArrowheads="1"/>
            </p:cNvSpPr>
            <p:nvPr/>
          </p:nvSpPr>
          <p:spPr bwMode="auto">
            <a:xfrm>
              <a:off x="4189413" y="3195638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941" name="Rectangle 4"/>
            <p:cNvSpPr>
              <a:spLocks noChangeArrowheads="1"/>
            </p:cNvSpPr>
            <p:nvPr/>
          </p:nvSpPr>
          <p:spPr bwMode="auto">
            <a:xfrm>
              <a:off x="4179094" y="3754438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942" name="Rectangle 129"/>
            <p:cNvSpPr>
              <a:spLocks noChangeArrowheads="1"/>
            </p:cNvSpPr>
            <p:nvPr/>
          </p:nvSpPr>
          <p:spPr bwMode="auto">
            <a:xfrm>
              <a:off x="4210050" y="4414838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943" name="Rectangle 129"/>
            <p:cNvSpPr>
              <a:spLocks noChangeArrowheads="1"/>
            </p:cNvSpPr>
            <p:nvPr/>
          </p:nvSpPr>
          <p:spPr bwMode="auto">
            <a:xfrm>
              <a:off x="4210050" y="5084763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944" name="Rectangle 129"/>
            <p:cNvSpPr>
              <a:spLocks noChangeArrowheads="1"/>
            </p:cNvSpPr>
            <p:nvPr/>
          </p:nvSpPr>
          <p:spPr bwMode="auto">
            <a:xfrm>
              <a:off x="4242727" y="6100763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" name="Oval 3"/>
            <p:cNvSpPr/>
            <p:nvPr/>
          </p:nvSpPr>
          <p:spPr>
            <a:xfrm>
              <a:off x="7274719" y="3119439"/>
              <a:ext cx="770467" cy="7461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pic>
        <p:nvPicPr>
          <p:cNvPr id="108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4" y="1141387"/>
            <a:ext cx="3661447" cy="268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Group 108"/>
          <p:cNvGrpSpPr/>
          <p:nvPr/>
        </p:nvGrpSpPr>
        <p:grpSpPr>
          <a:xfrm>
            <a:off x="425088" y="3945128"/>
            <a:ext cx="2333758" cy="2773362"/>
            <a:chOff x="257969" y="3560763"/>
            <a:chExt cx="2333758" cy="2773362"/>
          </a:xfrm>
        </p:grpSpPr>
        <p:sp>
          <p:nvSpPr>
            <p:cNvPr id="110" name="Rectangle 3"/>
            <p:cNvSpPr>
              <a:spLocks noChangeArrowheads="1"/>
            </p:cNvSpPr>
            <p:nvPr/>
          </p:nvSpPr>
          <p:spPr bwMode="auto">
            <a:xfrm>
              <a:off x="257969" y="35718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" name="Rectangle 4"/>
            <p:cNvSpPr>
              <a:spLocks noChangeArrowheads="1"/>
            </p:cNvSpPr>
            <p:nvPr/>
          </p:nvSpPr>
          <p:spPr bwMode="auto">
            <a:xfrm>
              <a:off x="918369" y="35718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" name="Rectangle 5"/>
            <p:cNvSpPr>
              <a:spLocks noChangeArrowheads="1"/>
            </p:cNvSpPr>
            <p:nvPr/>
          </p:nvSpPr>
          <p:spPr bwMode="auto">
            <a:xfrm>
              <a:off x="1248569" y="3571875"/>
              <a:ext cx="330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" name="Rectangle 6"/>
            <p:cNvSpPr>
              <a:spLocks noChangeArrowheads="1"/>
            </p:cNvSpPr>
            <p:nvPr/>
          </p:nvSpPr>
          <p:spPr bwMode="auto">
            <a:xfrm>
              <a:off x="588169" y="35718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" name="Rectangle 7"/>
            <p:cNvSpPr>
              <a:spLocks noChangeArrowheads="1"/>
            </p:cNvSpPr>
            <p:nvPr/>
          </p:nvSpPr>
          <p:spPr bwMode="auto">
            <a:xfrm>
              <a:off x="257969" y="38766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5" name="Rectangle 8"/>
            <p:cNvSpPr>
              <a:spLocks noChangeArrowheads="1"/>
            </p:cNvSpPr>
            <p:nvPr/>
          </p:nvSpPr>
          <p:spPr bwMode="auto">
            <a:xfrm>
              <a:off x="918369" y="3876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" name="Rectangle 9"/>
            <p:cNvSpPr>
              <a:spLocks noChangeArrowheads="1"/>
            </p:cNvSpPr>
            <p:nvPr/>
          </p:nvSpPr>
          <p:spPr bwMode="auto">
            <a:xfrm>
              <a:off x="1248569" y="3876675"/>
              <a:ext cx="330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7" name="Rectangle 10"/>
            <p:cNvSpPr>
              <a:spLocks noChangeArrowheads="1"/>
            </p:cNvSpPr>
            <p:nvPr/>
          </p:nvSpPr>
          <p:spPr bwMode="auto">
            <a:xfrm>
              <a:off x="588169" y="3876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57969" y="4181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918369" y="4181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0" name="Rectangle 13"/>
            <p:cNvSpPr>
              <a:spLocks noChangeArrowheads="1"/>
            </p:cNvSpPr>
            <p:nvPr/>
          </p:nvSpPr>
          <p:spPr bwMode="auto">
            <a:xfrm>
              <a:off x="1248569" y="4181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1" name="Rectangle 14"/>
            <p:cNvSpPr>
              <a:spLocks noChangeArrowheads="1"/>
            </p:cNvSpPr>
            <p:nvPr/>
          </p:nvSpPr>
          <p:spPr bwMode="auto">
            <a:xfrm>
              <a:off x="588169" y="4181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" name="Rectangle 15"/>
            <p:cNvSpPr>
              <a:spLocks noChangeArrowheads="1"/>
            </p:cNvSpPr>
            <p:nvPr/>
          </p:nvSpPr>
          <p:spPr bwMode="auto">
            <a:xfrm>
              <a:off x="257969" y="44862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" name="Rectangle 16"/>
            <p:cNvSpPr>
              <a:spLocks noChangeArrowheads="1"/>
            </p:cNvSpPr>
            <p:nvPr/>
          </p:nvSpPr>
          <p:spPr bwMode="auto">
            <a:xfrm>
              <a:off x="918369" y="44862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1248569" y="44862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" name="Rectangle 18"/>
            <p:cNvSpPr>
              <a:spLocks noChangeArrowheads="1"/>
            </p:cNvSpPr>
            <p:nvPr/>
          </p:nvSpPr>
          <p:spPr bwMode="auto">
            <a:xfrm>
              <a:off x="588169" y="44862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6" name="Rectangle 19"/>
            <p:cNvSpPr>
              <a:spLocks noChangeArrowheads="1"/>
            </p:cNvSpPr>
            <p:nvPr/>
          </p:nvSpPr>
          <p:spPr bwMode="auto">
            <a:xfrm>
              <a:off x="257969" y="47910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918369" y="47910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8" name="Rectangle 21"/>
            <p:cNvSpPr>
              <a:spLocks noChangeArrowheads="1"/>
            </p:cNvSpPr>
            <p:nvPr/>
          </p:nvSpPr>
          <p:spPr bwMode="auto">
            <a:xfrm>
              <a:off x="1248569" y="47910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9" name="Rectangle 22"/>
            <p:cNvSpPr>
              <a:spLocks noChangeArrowheads="1"/>
            </p:cNvSpPr>
            <p:nvPr/>
          </p:nvSpPr>
          <p:spPr bwMode="auto">
            <a:xfrm>
              <a:off x="588169" y="47910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588169" y="38766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918369" y="38766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588169" y="35718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588169" y="41814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588169" y="44862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918369" y="47910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6" name="Rectangle 3"/>
            <p:cNvSpPr>
              <a:spLocks noChangeArrowheads="1"/>
            </p:cNvSpPr>
            <p:nvPr/>
          </p:nvSpPr>
          <p:spPr bwMode="auto">
            <a:xfrm>
              <a:off x="1601127" y="3581400"/>
              <a:ext cx="330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2261527" y="3581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931327" y="3581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9" name="Rectangle 7"/>
            <p:cNvSpPr>
              <a:spLocks noChangeArrowheads="1"/>
            </p:cNvSpPr>
            <p:nvPr/>
          </p:nvSpPr>
          <p:spPr bwMode="auto">
            <a:xfrm>
              <a:off x="1601127" y="38862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0" name="Rectangle 8"/>
            <p:cNvSpPr>
              <a:spLocks noChangeArrowheads="1"/>
            </p:cNvSpPr>
            <p:nvPr/>
          </p:nvSpPr>
          <p:spPr bwMode="auto">
            <a:xfrm>
              <a:off x="2261527" y="3886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" name="Rectangle 10"/>
            <p:cNvSpPr>
              <a:spLocks noChangeArrowheads="1"/>
            </p:cNvSpPr>
            <p:nvPr/>
          </p:nvSpPr>
          <p:spPr bwMode="auto">
            <a:xfrm>
              <a:off x="1931327" y="3886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" name="Rectangle 11"/>
            <p:cNvSpPr>
              <a:spLocks noChangeArrowheads="1"/>
            </p:cNvSpPr>
            <p:nvPr/>
          </p:nvSpPr>
          <p:spPr bwMode="auto">
            <a:xfrm>
              <a:off x="1601127" y="4191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" name="Rectangle 12"/>
            <p:cNvSpPr>
              <a:spLocks noChangeArrowheads="1"/>
            </p:cNvSpPr>
            <p:nvPr/>
          </p:nvSpPr>
          <p:spPr bwMode="auto">
            <a:xfrm>
              <a:off x="2261527" y="4191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" name="Rectangle 14"/>
            <p:cNvSpPr>
              <a:spLocks noChangeArrowheads="1"/>
            </p:cNvSpPr>
            <p:nvPr/>
          </p:nvSpPr>
          <p:spPr bwMode="auto">
            <a:xfrm>
              <a:off x="1931327" y="4191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" name="Rectangle 15"/>
            <p:cNvSpPr>
              <a:spLocks noChangeArrowheads="1"/>
            </p:cNvSpPr>
            <p:nvPr/>
          </p:nvSpPr>
          <p:spPr bwMode="auto">
            <a:xfrm>
              <a:off x="1601127" y="4495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" name="Rectangle 16"/>
            <p:cNvSpPr>
              <a:spLocks noChangeArrowheads="1"/>
            </p:cNvSpPr>
            <p:nvPr/>
          </p:nvSpPr>
          <p:spPr bwMode="auto">
            <a:xfrm>
              <a:off x="2261527" y="4495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" name="Rectangle 18"/>
            <p:cNvSpPr>
              <a:spLocks noChangeArrowheads="1"/>
            </p:cNvSpPr>
            <p:nvPr/>
          </p:nvSpPr>
          <p:spPr bwMode="auto">
            <a:xfrm>
              <a:off x="1931327" y="4495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1601127" y="48006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9" name="Rectangle 20"/>
            <p:cNvSpPr>
              <a:spLocks noChangeArrowheads="1"/>
            </p:cNvSpPr>
            <p:nvPr/>
          </p:nvSpPr>
          <p:spPr bwMode="auto">
            <a:xfrm>
              <a:off x="2261527" y="48006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0" name="Rectangle 22"/>
            <p:cNvSpPr>
              <a:spLocks noChangeArrowheads="1"/>
            </p:cNvSpPr>
            <p:nvPr/>
          </p:nvSpPr>
          <p:spPr bwMode="auto">
            <a:xfrm>
              <a:off x="1601127" y="48006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" name="Rectangle 127"/>
            <p:cNvSpPr>
              <a:spLocks noChangeArrowheads="1"/>
            </p:cNvSpPr>
            <p:nvPr/>
          </p:nvSpPr>
          <p:spPr bwMode="auto">
            <a:xfrm>
              <a:off x="1931327" y="38862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2" name="Rectangle 128"/>
            <p:cNvSpPr>
              <a:spLocks noChangeArrowheads="1"/>
            </p:cNvSpPr>
            <p:nvPr/>
          </p:nvSpPr>
          <p:spPr bwMode="auto">
            <a:xfrm>
              <a:off x="1921008" y="51149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" name="Rectangle 129"/>
            <p:cNvSpPr>
              <a:spLocks noChangeArrowheads="1"/>
            </p:cNvSpPr>
            <p:nvPr/>
          </p:nvSpPr>
          <p:spPr bwMode="auto">
            <a:xfrm>
              <a:off x="1931327" y="35814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" name="Rectangle 130"/>
            <p:cNvSpPr>
              <a:spLocks noChangeArrowheads="1"/>
            </p:cNvSpPr>
            <p:nvPr/>
          </p:nvSpPr>
          <p:spPr bwMode="auto">
            <a:xfrm>
              <a:off x="1931327" y="41910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5" name="Rectangle 131"/>
            <p:cNvSpPr>
              <a:spLocks noChangeArrowheads="1"/>
            </p:cNvSpPr>
            <p:nvPr/>
          </p:nvSpPr>
          <p:spPr bwMode="auto">
            <a:xfrm>
              <a:off x="1931327" y="44958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6" name="Rectangle 132"/>
            <p:cNvSpPr>
              <a:spLocks noChangeArrowheads="1"/>
            </p:cNvSpPr>
            <p:nvPr/>
          </p:nvSpPr>
          <p:spPr bwMode="auto">
            <a:xfrm>
              <a:off x="2261527" y="48006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" name="Rectangle 3"/>
            <p:cNvSpPr>
              <a:spLocks noChangeArrowheads="1"/>
            </p:cNvSpPr>
            <p:nvPr/>
          </p:nvSpPr>
          <p:spPr bwMode="auto">
            <a:xfrm>
              <a:off x="280327" y="5105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8" name="Rectangle 4"/>
            <p:cNvSpPr>
              <a:spLocks noChangeArrowheads="1"/>
            </p:cNvSpPr>
            <p:nvPr/>
          </p:nvSpPr>
          <p:spPr bwMode="auto">
            <a:xfrm>
              <a:off x="940727" y="5105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" name="Rectangle 5"/>
            <p:cNvSpPr>
              <a:spLocks noChangeArrowheads="1"/>
            </p:cNvSpPr>
            <p:nvPr/>
          </p:nvSpPr>
          <p:spPr bwMode="auto">
            <a:xfrm>
              <a:off x="1270927" y="5105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0" name="Rectangle 6"/>
            <p:cNvSpPr>
              <a:spLocks noChangeArrowheads="1"/>
            </p:cNvSpPr>
            <p:nvPr/>
          </p:nvSpPr>
          <p:spPr bwMode="auto">
            <a:xfrm>
              <a:off x="610527" y="51054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" name="Rectangle 7"/>
            <p:cNvSpPr>
              <a:spLocks noChangeArrowheads="1"/>
            </p:cNvSpPr>
            <p:nvPr/>
          </p:nvSpPr>
          <p:spPr bwMode="auto">
            <a:xfrm>
              <a:off x="280327" y="54102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2" name="Rectangle 8"/>
            <p:cNvSpPr>
              <a:spLocks noChangeArrowheads="1"/>
            </p:cNvSpPr>
            <p:nvPr/>
          </p:nvSpPr>
          <p:spPr bwMode="auto">
            <a:xfrm>
              <a:off x="940727" y="5410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1270927" y="5410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" name="Rectangle 10"/>
            <p:cNvSpPr>
              <a:spLocks noChangeArrowheads="1"/>
            </p:cNvSpPr>
            <p:nvPr/>
          </p:nvSpPr>
          <p:spPr bwMode="auto">
            <a:xfrm>
              <a:off x="610527" y="54102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" name="Rectangle 11"/>
            <p:cNvSpPr>
              <a:spLocks noChangeArrowheads="1"/>
            </p:cNvSpPr>
            <p:nvPr/>
          </p:nvSpPr>
          <p:spPr bwMode="auto">
            <a:xfrm>
              <a:off x="280327" y="5715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6" name="Rectangle 12"/>
            <p:cNvSpPr>
              <a:spLocks noChangeArrowheads="1"/>
            </p:cNvSpPr>
            <p:nvPr/>
          </p:nvSpPr>
          <p:spPr bwMode="auto">
            <a:xfrm>
              <a:off x="940727" y="5715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7" name="Rectangle 13"/>
            <p:cNvSpPr>
              <a:spLocks noChangeArrowheads="1"/>
            </p:cNvSpPr>
            <p:nvPr/>
          </p:nvSpPr>
          <p:spPr bwMode="auto">
            <a:xfrm>
              <a:off x="1270927" y="5715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8" name="Rectangle 14"/>
            <p:cNvSpPr>
              <a:spLocks noChangeArrowheads="1"/>
            </p:cNvSpPr>
            <p:nvPr/>
          </p:nvSpPr>
          <p:spPr bwMode="auto">
            <a:xfrm>
              <a:off x="610527" y="57150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9" name="Rectangle 15"/>
            <p:cNvSpPr>
              <a:spLocks noChangeArrowheads="1"/>
            </p:cNvSpPr>
            <p:nvPr/>
          </p:nvSpPr>
          <p:spPr bwMode="auto">
            <a:xfrm>
              <a:off x="280327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940727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1270927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" name="Rectangle 18"/>
            <p:cNvSpPr>
              <a:spLocks noChangeArrowheads="1"/>
            </p:cNvSpPr>
            <p:nvPr/>
          </p:nvSpPr>
          <p:spPr bwMode="auto">
            <a:xfrm>
              <a:off x="610527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" name="Rectangle 127"/>
            <p:cNvSpPr>
              <a:spLocks noChangeArrowheads="1"/>
            </p:cNvSpPr>
            <p:nvPr/>
          </p:nvSpPr>
          <p:spPr bwMode="auto">
            <a:xfrm>
              <a:off x="1633802" y="4770438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" name="Rectangle 128"/>
            <p:cNvSpPr>
              <a:spLocks noChangeArrowheads="1"/>
            </p:cNvSpPr>
            <p:nvPr/>
          </p:nvSpPr>
          <p:spPr bwMode="auto">
            <a:xfrm>
              <a:off x="940727" y="54102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" name="Rectangle 129"/>
            <p:cNvSpPr>
              <a:spLocks noChangeArrowheads="1"/>
            </p:cNvSpPr>
            <p:nvPr/>
          </p:nvSpPr>
          <p:spPr bwMode="auto">
            <a:xfrm>
              <a:off x="1293283" y="57150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" name="Rectangle 130"/>
            <p:cNvSpPr>
              <a:spLocks noChangeArrowheads="1"/>
            </p:cNvSpPr>
            <p:nvPr/>
          </p:nvSpPr>
          <p:spPr bwMode="auto">
            <a:xfrm>
              <a:off x="930408" y="4475163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" name="Rectangle 131"/>
            <p:cNvSpPr>
              <a:spLocks noChangeArrowheads="1"/>
            </p:cNvSpPr>
            <p:nvPr/>
          </p:nvSpPr>
          <p:spPr bwMode="auto">
            <a:xfrm>
              <a:off x="1282965" y="4779963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8" name="Rectangle 3"/>
            <p:cNvSpPr>
              <a:spLocks noChangeArrowheads="1"/>
            </p:cNvSpPr>
            <p:nvPr/>
          </p:nvSpPr>
          <p:spPr bwMode="auto">
            <a:xfrm>
              <a:off x="1590808" y="51149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2251208" y="51149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0" name="Rectangle 6"/>
            <p:cNvSpPr>
              <a:spLocks noChangeArrowheads="1"/>
            </p:cNvSpPr>
            <p:nvPr/>
          </p:nvSpPr>
          <p:spPr bwMode="auto">
            <a:xfrm>
              <a:off x="1590808" y="51149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1" name="Rectangle 7"/>
            <p:cNvSpPr>
              <a:spLocks noChangeArrowheads="1"/>
            </p:cNvSpPr>
            <p:nvPr/>
          </p:nvSpPr>
          <p:spPr bwMode="auto">
            <a:xfrm>
              <a:off x="1908969" y="4800600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2" name="Rectangle 8"/>
            <p:cNvSpPr>
              <a:spLocks noChangeArrowheads="1"/>
            </p:cNvSpPr>
            <p:nvPr/>
          </p:nvSpPr>
          <p:spPr bwMode="auto">
            <a:xfrm>
              <a:off x="2251208" y="54197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3" name="Rectangle 10"/>
            <p:cNvSpPr>
              <a:spLocks noChangeArrowheads="1"/>
            </p:cNvSpPr>
            <p:nvPr/>
          </p:nvSpPr>
          <p:spPr bwMode="auto">
            <a:xfrm>
              <a:off x="1590808" y="54197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" name="Rectangle 11"/>
            <p:cNvSpPr>
              <a:spLocks noChangeArrowheads="1"/>
            </p:cNvSpPr>
            <p:nvPr/>
          </p:nvSpPr>
          <p:spPr bwMode="auto">
            <a:xfrm>
              <a:off x="1590808" y="57245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" name="Rectangle 12"/>
            <p:cNvSpPr>
              <a:spLocks noChangeArrowheads="1"/>
            </p:cNvSpPr>
            <p:nvPr/>
          </p:nvSpPr>
          <p:spPr bwMode="auto">
            <a:xfrm>
              <a:off x="2251208" y="57245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6" name="Rectangle 14"/>
            <p:cNvSpPr>
              <a:spLocks noChangeArrowheads="1"/>
            </p:cNvSpPr>
            <p:nvPr/>
          </p:nvSpPr>
          <p:spPr bwMode="auto">
            <a:xfrm>
              <a:off x="1590808" y="57245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7" name="Rectangle 15"/>
            <p:cNvSpPr>
              <a:spLocks noChangeArrowheads="1"/>
            </p:cNvSpPr>
            <p:nvPr/>
          </p:nvSpPr>
          <p:spPr bwMode="auto">
            <a:xfrm>
              <a:off x="1590808" y="60293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8" name="Rectangle 16"/>
            <p:cNvSpPr>
              <a:spLocks noChangeArrowheads="1"/>
            </p:cNvSpPr>
            <p:nvPr/>
          </p:nvSpPr>
          <p:spPr bwMode="auto">
            <a:xfrm>
              <a:off x="2251208" y="60293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9" name="Rectangle 18"/>
            <p:cNvSpPr>
              <a:spLocks noChangeArrowheads="1"/>
            </p:cNvSpPr>
            <p:nvPr/>
          </p:nvSpPr>
          <p:spPr bwMode="auto">
            <a:xfrm>
              <a:off x="1590808" y="60293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0" name="Rectangle 127"/>
            <p:cNvSpPr>
              <a:spLocks noChangeArrowheads="1"/>
            </p:cNvSpPr>
            <p:nvPr/>
          </p:nvSpPr>
          <p:spPr bwMode="auto">
            <a:xfrm>
              <a:off x="1590808" y="54197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1" name="Rectangle 128"/>
            <p:cNvSpPr>
              <a:spLocks noChangeArrowheads="1"/>
            </p:cNvSpPr>
            <p:nvPr/>
          </p:nvSpPr>
          <p:spPr bwMode="auto">
            <a:xfrm>
              <a:off x="588169" y="48101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2" name="Rectangle 129"/>
            <p:cNvSpPr>
              <a:spLocks noChangeArrowheads="1"/>
            </p:cNvSpPr>
            <p:nvPr/>
          </p:nvSpPr>
          <p:spPr bwMode="auto">
            <a:xfrm>
              <a:off x="1590808" y="51149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3" name="Rectangle 130"/>
            <p:cNvSpPr>
              <a:spLocks noChangeArrowheads="1"/>
            </p:cNvSpPr>
            <p:nvPr/>
          </p:nvSpPr>
          <p:spPr bwMode="auto">
            <a:xfrm>
              <a:off x="1590808" y="57245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" name="Rectangle 131"/>
            <p:cNvSpPr>
              <a:spLocks noChangeArrowheads="1"/>
            </p:cNvSpPr>
            <p:nvPr/>
          </p:nvSpPr>
          <p:spPr bwMode="auto">
            <a:xfrm>
              <a:off x="1590808" y="602932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" name="Rectangle 11"/>
            <p:cNvSpPr>
              <a:spLocks noChangeArrowheads="1"/>
            </p:cNvSpPr>
            <p:nvPr/>
          </p:nvSpPr>
          <p:spPr bwMode="auto">
            <a:xfrm>
              <a:off x="270008" y="3876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6" name="Rectangle 11"/>
            <p:cNvSpPr>
              <a:spLocks noChangeArrowheads="1"/>
            </p:cNvSpPr>
            <p:nvPr/>
          </p:nvSpPr>
          <p:spPr bwMode="auto">
            <a:xfrm>
              <a:off x="588169" y="3560763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7" name="Rectangle 22"/>
            <p:cNvSpPr>
              <a:spLocks noChangeArrowheads="1"/>
            </p:cNvSpPr>
            <p:nvPr/>
          </p:nvSpPr>
          <p:spPr bwMode="auto">
            <a:xfrm>
              <a:off x="292365" y="5389563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8" name="Rectangle 21"/>
            <p:cNvSpPr>
              <a:spLocks noChangeArrowheads="1"/>
            </p:cNvSpPr>
            <p:nvPr/>
          </p:nvSpPr>
          <p:spPr bwMode="auto">
            <a:xfrm>
              <a:off x="2261527" y="481012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9" name="Rectangle 21"/>
            <p:cNvSpPr>
              <a:spLocks noChangeArrowheads="1"/>
            </p:cNvSpPr>
            <p:nvPr/>
          </p:nvSpPr>
          <p:spPr bwMode="auto">
            <a:xfrm>
              <a:off x="963083" y="5400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0" name="Rectangle 15"/>
            <p:cNvSpPr>
              <a:spLocks noChangeArrowheads="1"/>
            </p:cNvSpPr>
            <p:nvPr/>
          </p:nvSpPr>
          <p:spPr bwMode="auto">
            <a:xfrm>
              <a:off x="1921008" y="54006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1" name="Rectangle 16"/>
            <p:cNvSpPr>
              <a:spLocks noChangeArrowheads="1"/>
            </p:cNvSpPr>
            <p:nvPr/>
          </p:nvSpPr>
          <p:spPr bwMode="auto">
            <a:xfrm>
              <a:off x="1943365" y="6019800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2" name="Rectangle 16"/>
            <p:cNvSpPr>
              <a:spLocks noChangeArrowheads="1"/>
            </p:cNvSpPr>
            <p:nvPr/>
          </p:nvSpPr>
          <p:spPr bwMode="auto">
            <a:xfrm>
              <a:off x="1943365" y="5705475"/>
              <a:ext cx="33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3" name="Rectangle 131"/>
            <p:cNvSpPr>
              <a:spLocks noChangeArrowheads="1"/>
            </p:cNvSpPr>
            <p:nvPr/>
          </p:nvSpPr>
          <p:spPr bwMode="auto">
            <a:xfrm>
              <a:off x="1282965" y="6010275"/>
              <a:ext cx="330200" cy="3048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What is this unit doing?</a:t>
            </a:r>
          </a:p>
        </p:txBody>
      </p:sp>
    </p:spTree>
    <p:extLst>
      <p:ext uri="{BB962C8B-B14F-4D97-AF65-F5344CB8AC3E}">
        <p14:creationId xmlns:p14="http://schemas.microsoft.com/office/powerpoint/2010/main" val="290945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143250" y="5560999"/>
            <a:ext cx="6616521" cy="1143000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Hidden layer units become </a:t>
            </a:r>
            <a:br>
              <a:rPr lang="en-GB" sz="2800" dirty="0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GB" sz="28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self-organised feature detectors</a:t>
            </a:r>
          </a:p>
        </p:txBody>
      </p:sp>
      <p:sp>
        <p:nvSpPr>
          <p:cNvPr id="4" name="Oval 3"/>
          <p:cNvSpPr/>
          <p:nvPr/>
        </p:nvSpPr>
        <p:spPr>
          <a:xfrm>
            <a:off x="4039791" y="3584576"/>
            <a:ext cx="770467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2476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9080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238250" y="37941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2476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1238250" y="40989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2476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9080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12382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2476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9080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2" name="Rectangle 17"/>
          <p:cNvSpPr>
            <a:spLocks noChangeArrowheads="1"/>
          </p:cNvSpPr>
          <p:nvPr/>
        </p:nvSpPr>
        <p:spPr bwMode="auto">
          <a:xfrm>
            <a:off x="12382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3" name="Rectangle 18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4" name="Rectangle 19"/>
          <p:cNvSpPr>
            <a:spLocks noChangeArrowheads="1"/>
          </p:cNvSpPr>
          <p:nvPr/>
        </p:nvSpPr>
        <p:spPr bwMode="auto">
          <a:xfrm>
            <a:off x="2476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12382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7" name="Rectangle 22"/>
          <p:cNvSpPr>
            <a:spLocks noChangeArrowheads="1"/>
          </p:cNvSpPr>
          <p:nvPr/>
        </p:nvSpPr>
        <p:spPr bwMode="auto">
          <a:xfrm>
            <a:off x="5778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8" name="Rectangle 127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9" name="Rectangle 12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0" name="Rectangle 129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1" name="Rectangle 130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2" name="Rectangle 131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3" name="Rectangle 132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4" name="Rectangle 3"/>
          <p:cNvSpPr>
            <a:spLocks noChangeArrowheads="1"/>
          </p:cNvSpPr>
          <p:nvPr/>
        </p:nvSpPr>
        <p:spPr bwMode="auto">
          <a:xfrm>
            <a:off x="1590808" y="38052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5" name="Rectangle 4"/>
          <p:cNvSpPr>
            <a:spLocks noChangeArrowheads="1"/>
          </p:cNvSpPr>
          <p:nvPr/>
        </p:nvSpPr>
        <p:spPr bwMode="auto">
          <a:xfrm>
            <a:off x="22512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6" name="Rectangle 6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7" name="Rectangle 7"/>
          <p:cNvSpPr>
            <a:spLocks noChangeArrowheads="1"/>
          </p:cNvSpPr>
          <p:nvPr/>
        </p:nvSpPr>
        <p:spPr bwMode="auto">
          <a:xfrm>
            <a:off x="15908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8" name="Rectangle 8"/>
          <p:cNvSpPr>
            <a:spLocks noChangeArrowheads="1"/>
          </p:cNvSpPr>
          <p:nvPr/>
        </p:nvSpPr>
        <p:spPr bwMode="auto">
          <a:xfrm>
            <a:off x="22512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9" name="Rectangle 10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0" name="Rectangle 11"/>
          <p:cNvSpPr>
            <a:spLocks noChangeArrowheads="1"/>
          </p:cNvSpPr>
          <p:nvPr/>
        </p:nvSpPr>
        <p:spPr bwMode="auto">
          <a:xfrm>
            <a:off x="15908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1" name="Rectangle 12"/>
          <p:cNvSpPr>
            <a:spLocks noChangeArrowheads="1"/>
          </p:cNvSpPr>
          <p:nvPr/>
        </p:nvSpPr>
        <p:spPr bwMode="auto">
          <a:xfrm>
            <a:off x="22512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2" name="Rectangle 14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3" name="Rectangle 15"/>
          <p:cNvSpPr>
            <a:spLocks noChangeArrowheads="1"/>
          </p:cNvSpPr>
          <p:nvPr/>
        </p:nvSpPr>
        <p:spPr bwMode="auto">
          <a:xfrm>
            <a:off x="15908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4" name="Rectangle 16"/>
          <p:cNvSpPr>
            <a:spLocks noChangeArrowheads="1"/>
          </p:cNvSpPr>
          <p:nvPr/>
        </p:nvSpPr>
        <p:spPr bwMode="auto">
          <a:xfrm>
            <a:off x="22512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5" name="Rectangle 18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6" name="Rectangle 19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7" name="Rectangle 20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8" name="Rectangle 22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09" name="Rectangle 127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0" name="Rectangle 128"/>
          <p:cNvSpPr>
            <a:spLocks noChangeArrowheads="1"/>
          </p:cNvSpPr>
          <p:nvPr/>
        </p:nvSpPr>
        <p:spPr bwMode="auto">
          <a:xfrm>
            <a:off x="19089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1" name="Rectangle 129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2" name="Rectangle 130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3" name="Rectangle 131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4" name="Rectangle 132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5" name="Rectangle 3"/>
          <p:cNvSpPr>
            <a:spLocks noChangeArrowheads="1"/>
          </p:cNvSpPr>
          <p:nvPr/>
        </p:nvSpPr>
        <p:spPr bwMode="auto">
          <a:xfrm>
            <a:off x="2700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6" name="Rectangle 4"/>
          <p:cNvSpPr>
            <a:spLocks noChangeArrowheads="1"/>
          </p:cNvSpPr>
          <p:nvPr/>
        </p:nvSpPr>
        <p:spPr bwMode="auto">
          <a:xfrm>
            <a:off x="9304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7" name="Rectangle 5"/>
          <p:cNvSpPr>
            <a:spLocks noChangeArrowheads="1"/>
          </p:cNvSpPr>
          <p:nvPr/>
        </p:nvSpPr>
        <p:spPr bwMode="auto">
          <a:xfrm>
            <a:off x="12606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8" name="Rectangle 6"/>
          <p:cNvSpPr>
            <a:spLocks noChangeArrowheads="1"/>
          </p:cNvSpPr>
          <p:nvPr/>
        </p:nvSpPr>
        <p:spPr bwMode="auto">
          <a:xfrm>
            <a:off x="6002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9" name="Rectangle 7"/>
          <p:cNvSpPr>
            <a:spLocks noChangeArrowheads="1"/>
          </p:cNvSpPr>
          <p:nvPr/>
        </p:nvSpPr>
        <p:spPr bwMode="auto">
          <a:xfrm>
            <a:off x="2700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0" name="Rectangle 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1" name="Rectangle 9"/>
          <p:cNvSpPr>
            <a:spLocks noChangeArrowheads="1"/>
          </p:cNvSpPr>
          <p:nvPr/>
        </p:nvSpPr>
        <p:spPr bwMode="auto">
          <a:xfrm>
            <a:off x="12606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2" name="Rectangle 10"/>
          <p:cNvSpPr>
            <a:spLocks noChangeArrowheads="1"/>
          </p:cNvSpPr>
          <p:nvPr/>
        </p:nvSpPr>
        <p:spPr bwMode="auto">
          <a:xfrm>
            <a:off x="6002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3" name="Rectangle 11"/>
          <p:cNvSpPr>
            <a:spLocks noChangeArrowheads="1"/>
          </p:cNvSpPr>
          <p:nvPr/>
        </p:nvSpPr>
        <p:spPr bwMode="auto">
          <a:xfrm>
            <a:off x="2700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4" name="Rectangle 12"/>
          <p:cNvSpPr>
            <a:spLocks noChangeArrowheads="1"/>
          </p:cNvSpPr>
          <p:nvPr/>
        </p:nvSpPr>
        <p:spPr bwMode="auto">
          <a:xfrm>
            <a:off x="9304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5" name="Rectangle 13"/>
          <p:cNvSpPr>
            <a:spLocks noChangeArrowheads="1"/>
          </p:cNvSpPr>
          <p:nvPr/>
        </p:nvSpPr>
        <p:spPr bwMode="auto">
          <a:xfrm>
            <a:off x="12606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6" name="Rectangle 14"/>
          <p:cNvSpPr>
            <a:spLocks noChangeArrowheads="1"/>
          </p:cNvSpPr>
          <p:nvPr/>
        </p:nvSpPr>
        <p:spPr bwMode="auto">
          <a:xfrm>
            <a:off x="6002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7" name="Rectangle 15"/>
          <p:cNvSpPr>
            <a:spLocks noChangeArrowheads="1"/>
          </p:cNvSpPr>
          <p:nvPr/>
        </p:nvSpPr>
        <p:spPr bwMode="auto">
          <a:xfrm>
            <a:off x="2700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8" name="Rectangle 16"/>
          <p:cNvSpPr>
            <a:spLocks noChangeArrowheads="1"/>
          </p:cNvSpPr>
          <p:nvPr/>
        </p:nvSpPr>
        <p:spPr bwMode="auto">
          <a:xfrm>
            <a:off x="9304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29" name="Rectangle 17"/>
          <p:cNvSpPr>
            <a:spLocks noChangeArrowheads="1"/>
          </p:cNvSpPr>
          <p:nvPr/>
        </p:nvSpPr>
        <p:spPr bwMode="auto">
          <a:xfrm>
            <a:off x="12606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0" name="Rectangle 18"/>
          <p:cNvSpPr>
            <a:spLocks noChangeArrowheads="1"/>
          </p:cNvSpPr>
          <p:nvPr/>
        </p:nvSpPr>
        <p:spPr bwMode="auto">
          <a:xfrm>
            <a:off x="6002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1" name="Rectangle 127"/>
          <p:cNvSpPr>
            <a:spLocks noChangeArrowheads="1"/>
          </p:cNvSpPr>
          <p:nvPr/>
        </p:nvSpPr>
        <p:spPr bwMode="auto">
          <a:xfrm>
            <a:off x="1623483" y="4994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2" name="Rectangle 12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3" name="Rectangle 129"/>
          <p:cNvSpPr>
            <a:spLocks noChangeArrowheads="1"/>
          </p:cNvSpPr>
          <p:nvPr/>
        </p:nvSpPr>
        <p:spPr bwMode="auto">
          <a:xfrm>
            <a:off x="1282965" y="5938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4" name="Rectangle 130"/>
          <p:cNvSpPr>
            <a:spLocks noChangeArrowheads="1"/>
          </p:cNvSpPr>
          <p:nvPr/>
        </p:nvSpPr>
        <p:spPr bwMode="auto">
          <a:xfrm>
            <a:off x="918369" y="46990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5" name="Rectangle 131"/>
          <p:cNvSpPr>
            <a:spLocks noChangeArrowheads="1"/>
          </p:cNvSpPr>
          <p:nvPr/>
        </p:nvSpPr>
        <p:spPr bwMode="auto">
          <a:xfrm>
            <a:off x="1270927" y="50038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6" name="Rectangle 3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7" name="Rectangle 4"/>
          <p:cNvSpPr>
            <a:spLocks noChangeArrowheads="1"/>
          </p:cNvSpPr>
          <p:nvPr/>
        </p:nvSpPr>
        <p:spPr bwMode="auto">
          <a:xfrm>
            <a:off x="22391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8" name="Rectangle 6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39" name="Rectangle 7"/>
          <p:cNvSpPr>
            <a:spLocks noChangeArrowheads="1"/>
          </p:cNvSpPr>
          <p:nvPr/>
        </p:nvSpPr>
        <p:spPr bwMode="auto">
          <a:xfrm>
            <a:off x="1898650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0" name="Rectangle 8"/>
          <p:cNvSpPr>
            <a:spLocks noChangeArrowheads="1"/>
          </p:cNvSpPr>
          <p:nvPr/>
        </p:nvSpPr>
        <p:spPr bwMode="auto">
          <a:xfrm>
            <a:off x="22391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1" name="Rectangle 10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2" name="Rectangle 11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3" name="Rectangle 12"/>
          <p:cNvSpPr>
            <a:spLocks noChangeArrowheads="1"/>
          </p:cNvSpPr>
          <p:nvPr/>
        </p:nvSpPr>
        <p:spPr bwMode="auto">
          <a:xfrm>
            <a:off x="22391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4" name="Rectangle 14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5" name="Rectangle 15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6" name="Rectangle 16"/>
          <p:cNvSpPr>
            <a:spLocks noChangeArrowheads="1"/>
          </p:cNvSpPr>
          <p:nvPr/>
        </p:nvSpPr>
        <p:spPr bwMode="auto">
          <a:xfrm>
            <a:off x="22391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7" name="Rectangle 18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8" name="Rectangle 127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49" name="Rectangle 128"/>
          <p:cNvSpPr>
            <a:spLocks noChangeArrowheads="1"/>
          </p:cNvSpPr>
          <p:nvPr/>
        </p:nvSpPr>
        <p:spPr bwMode="auto">
          <a:xfrm>
            <a:off x="577850" y="50339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0" name="Rectangle 129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1" name="Rectangle 130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2" name="Rectangle 131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3" name="Rectangle 11"/>
          <p:cNvSpPr>
            <a:spLocks noChangeArrowheads="1"/>
          </p:cNvSpPr>
          <p:nvPr/>
        </p:nvSpPr>
        <p:spPr bwMode="auto">
          <a:xfrm>
            <a:off x="257969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4" name="Rectangle 11"/>
          <p:cNvSpPr>
            <a:spLocks noChangeArrowheads="1"/>
          </p:cNvSpPr>
          <p:nvPr/>
        </p:nvSpPr>
        <p:spPr bwMode="auto">
          <a:xfrm>
            <a:off x="577850" y="37846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5" name="Rectangle 22"/>
          <p:cNvSpPr>
            <a:spLocks noChangeArrowheads="1"/>
          </p:cNvSpPr>
          <p:nvPr/>
        </p:nvSpPr>
        <p:spPr bwMode="auto">
          <a:xfrm>
            <a:off x="280327" y="56134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6" name="Rectangle 21"/>
          <p:cNvSpPr>
            <a:spLocks noChangeArrowheads="1"/>
          </p:cNvSpPr>
          <p:nvPr/>
        </p:nvSpPr>
        <p:spPr bwMode="auto">
          <a:xfrm>
            <a:off x="2251208" y="50339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7" name="Rectangle 21"/>
          <p:cNvSpPr>
            <a:spLocks noChangeArrowheads="1"/>
          </p:cNvSpPr>
          <p:nvPr/>
        </p:nvSpPr>
        <p:spPr bwMode="auto">
          <a:xfrm>
            <a:off x="952765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8" name="Rectangle 15"/>
          <p:cNvSpPr>
            <a:spLocks noChangeArrowheads="1"/>
          </p:cNvSpPr>
          <p:nvPr/>
        </p:nvSpPr>
        <p:spPr bwMode="auto">
          <a:xfrm>
            <a:off x="1908969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59" name="Rectangle 16"/>
          <p:cNvSpPr>
            <a:spLocks noChangeArrowheads="1"/>
          </p:cNvSpPr>
          <p:nvPr/>
        </p:nvSpPr>
        <p:spPr bwMode="auto">
          <a:xfrm>
            <a:off x="1931327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0" name="Rectangle 16"/>
          <p:cNvSpPr>
            <a:spLocks noChangeArrowheads="1"/>
          </p:cNvSpPr>
          <p:nvPr/>
        </p:nvSpPr>
        <p:spPr bwMode="auto">
          <a:xfrm>
            <a:off x="1931327" y="5927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1" name="Rectangle 131"/>
          <p:cNvSpPr>
            <a:spLocks noChangeArrowheads="1"/>
          </p:cNvSpPr>
          <p:nvPr/>
        </p:nvSpPr>
        <p:spPr bwMode="auto">
          <a:xfrm>
            <a:off x="1270927" y="6232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2" name="Rectangle 3"/>
          <p:cNvSpPr>
            <a:spLocks noChangeArrowheads="1"/>
          </p:cNvSpPr>
          <p:nvPr/>
        </p:nvSpPr>
        <p:spPr bwMode="auto">
          <a:xfrm>
            <a:off x="8426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3" name="Rectangle 4"/>
          <p:cNvSpPr>
            <a:spLocks noChangeArrowheads="1"/>
          </p:cNvSpPr>
          <p:nvPr/>
        </p:nvSpPr>
        <p:spPr bwMode="auto">
          <a:xfrm>
            <a:off x="15030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4" name="Rectangle 5"/>
          <p:cNvSpPr>
            <a:spLocks noChangeArrowheads="1"/>
          </p:cNvSpPr>
          <p:nvPr/>
        </p:nvSpPr>
        <p:spPr bwMode="auto">
          <a:xfrm>
            <a:off x="1833298" y="19145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5" name="Rectangle 6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6" name="Rectangle 129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7" name="Rectangle 3"/>
          <p:cNvSpPr>
            <a:spLocks noChangeArrowheads="1"/>
          </p:cNvSpPr>
          <p:nvPr/>
        </p:nvSpPr>
        <p:spPr bwMode="auto">
          <a:xfrm>
            <a:off x="2184135" y="19256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8" name="Rectangle 4"/>
          <p:cNvSpPr>
            <a:spLocks noChangeArrowheads="1"/>
          </p:cNvSpPr>
          <p:nvPr/>
        </p:nvSpPr>
        <p:spPr bwMode="auto">
          <a:xfrm>
            <a:off x="28445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69" name="Rectangle 6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0" name="Rectangle 129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1" name="Rectangle 11"/>
          <p:cNvSpPr>
            <a:spLocks noChangeArrowheads="1"/>
          </p:cNvSpPr>
          <p:nvPr/>
        </p:nvSpPr>
        <p:spPr bwMode="auto">
          <a:xfrm>
            <a:off x="1172898" y="19050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2" name="Rectangle 7"/>
          <p:cNvSpPr>
            <a:spLocks noChangeArrowheads="1"/>
          </p:cNvSpPr>
          <p:nvPr/>
        </p:nvSpPr>
        <p:spPr bwMode="auto">
          <a:xfrm>
            <a:off x="31867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3" name="Rectangle 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4" name="Rectangle 9"/>
          <p:cNvSpPr>
            <a:spLocks noChangeArrowheads="1"/>
          </p:cNvSpPr>
          <p:nvPr/>
        </p:nvSpPr>
        <p:spPr bwMode="auto">
          <a:xfrm>
            <a:off x="4177375" y="1935163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5" name="Rectangle 10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6" name="Rectangle 127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7" name="Rectangle 12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8" name="Rectangle 7"/>
          <p:cNvSpPr>
            <a:spLocks noChangeArrowheads="1"/>
          </p:cNvSpPr>
          <p:nvPr/>
        </p:nvSpPr>
        <p:spPr bwMode="auto">
          <a:xfrm>
            <a:off x="45299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79" name="Rectangle 8"/>
          <p:cNvSpPr>
            <a:spLocks noChangeArrowheads="1"/>
          </p:cNvSpPr>
          <p:nvPr/>
        </p:nvSpPr>
        <p:spPr bwMode="auto">
          <a:xfrm>
            <a:off x="51903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0" name="Rectangle 10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1" name="Rectangle 127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2" name="Rectangle 11"/>
          <p:cNvSpPr>
            <a:spLocks noChangeArrowheads="1"/>
          </p:cNvSpPr>
          <p:nvPr/>
        </p:nvSpPr>
        <p:spPr bwMode="auto">
          <a:xfrm>
            <a:off x="3197093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3" name="Rectangle 11"/>
          <p:cNvSpPr>
            <a:spLocks noChangeArrowheads="1"/>
          </p:cNvSpPr>
          <p:nvPr/>
        </p:nvSpPr>
        <p:spPr bwMode="auto">
          <a:xfrm>
            <a:off x="55480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4" name="Rectangle 12"/>
          <p:cNvSpPr>
            <a:spLocks noChangeArrowheads="1"/>
          </p:cNvSpPr>
          <p:nvPr/>
        </p:nvSpPr>
        <p:spPr bwMode="auto">
          <a:xfrm>
            <a:off x="62084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5" name="Rectangle 13"/>
          <p:cNvSpPr>
            <a:spLocks noChangeArrowheads="1"/>
          </p:cNvSpPr>
          <p:nvPr/>
        </p:nvSpPr>
        <p:spPr bwMode="auto">
          <a:xfrm>
            <a:off x="65386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6" name="Rectangle 14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7" name="Rectangle 130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8" name="Rectangle 11"/>
          <p:cNvSpPr>
            <a:spLocks noChangeArrowheads="1"/>
          </p:cNvSpPr>
          <p:nvPr/>
        </p:nvSpPr>
        <p:spPr bwMode="auto">
          <a:xfrm>
            <a:off x="68894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89" name="Rectangle 12"/>
          <p:cNvSpPr>
            <a:spLocks noChangeArrowheads="1"/>
          </p:cNvSpPr>
          <p:nvPr/>
        </p:nvSpPr>
        <p:spPr bwMode="auto">
          <a:xfrm>
            <a:off x="75498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90" name="Rectangle 14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91" name="Rectangle 130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92" name="Rectangle 15"/>
          <p:cNvSpPr>
            <a:spLocks noChangeArrowheads="1"/>
          </p:cNvSpPr>
          <p:nvPr/>
        </p:nvSpPr>
        <p:spPr bwMode="auto">
          <a:xfrm>
            <a:off x="78972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93" name="Rectangle 16"/>
          <p:cNvSpPr>
            <a:spLocks noChangeArrowheads="1"/>
          </p:cNvSpPr>
          <p:nvPr/>
        </p:nvSpPr>
        <p:spPr bwMode="auto">
          <a:xfrm>
            <a:off x="85576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94" name="Rectangle 17"/>
          <p:cNvSpPr>
            <a:spLocks noChangeArrowheads="1"/>
          </p:cNvSpPr>
          <p:nvPr/>
        </p:nvSpPr>
        <p:spPr bwMode="auto">
          <a:xfrm>
            <a:off x="88878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95" name="Rectangle 18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96" name="Rectangle 131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97" name="Rectangle 130"/>
          <p:cNvSpPr>
            <a:spLocks noChangeArrowheads="1"/>
          </p:cNvSpPr>
          <p:nvPr/>
        </p:nvSpPr>
        <p:spPr bwMode="auto">
          <a:xfrm>
            <a:off x="8568002" y="19304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98" name="TextBox 7"/>
          <p:cNvSpPr txBox="1">
            <a:spLocks noChangeArrowheads="1"/>
          </p:cNvSpPr>
          <p:nvPr/>
        </p:nvSpPr>
        <p:spPr bwMode="auto">
          <a:xfrm>
            <a:off x="9238430" y="186690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…</a:t>
            </a:r>
          </a:p>
        </p:txBody>
      </p:sp>
      <p:sp>
        <p:nvSpPr>
          <p:cNvPr id="36999" name="TextBox 261"/>
          <p:cNvSpPr txBox="1">
            <a:spLocks noChangeArrowheads="1"/>
          </p:cNvSpPr>
          <p:nvPr/>
        </p:nvSpPr>
        <p:spPr bwMode="auto">
          <a:xfrm>
            <a:off x="-5037" y="3475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1</a:t>
            </a:r>
          </a:p>
        </p:txBody>
      </p:sp>
      <p:sp>
        <p:nvSpPr>
          <p:cNvPr id="37000" name="TextBox 262"/>
          <p:cNvSpPr txBox="1">
            <a:spLocks noChangeArrowheads="1"/>
          </p:cNvSpPr>
          <p:nvPr/>
        </p:nvSpPr>
        <p:spPr bwMode="auto">
          <a:xfrm>
            <a:off x="2455572" y="64214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63</a:t>
            </a:r>
          </a:p>
        </p:txBody>
      </p:sp>
      <p:sp>
        <p:nvSpPr>
          <p:cNvPr id="37001" name="TextBox 263"/>
          <p:cNvSpPr txBox="1">
            <a:spLocks noChangeArrowheads="1"/>
          </p:cNvSpPr>
          <p:nvPr/>
        </p:nvSpPr>
        <p:spPr bwMode="auto">
          <a:xfrm>
            <a:off x="1095217" y="1400176"/>
            <a:ext cx="8494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 </a:t>
            </a:r>
            <a:r>
              <a:rPr lang="en-GB" sz="2400"/>
              <a:t>1                5                10                 15                20                25 </a:t>
            </a:r>
            <a:r>
              <a:rPr lang="en-GB" sz="2400" b="1"/>
              <a:t> …</a:t>
            </a:r>
          </a:p>
        </p:txBody>
      </p:sp>
      <p:cxnSp>
        <p:nvCxnSpPr>
          <p:cNvPr id="41" name="Straight Connector 40"/>
          <p:cNvCxnSpPr>
            <a:stCxn id="36962" idx="2"/>
            <a:endCxn id="4" idx="2"/>
          </p:cNvCxnSpPr>
          <p:nvPr/>
        </p:nvCxnSpPr>
        <p:spPr>
          <a:xfrm>
            <a:off x="1007799" y="2219326"/>
            <a:ext cx="30319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337999" y="2219326"/>
            <a:ext cx="27017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678516" y="2230438"/>
            <a:ext cx="2361275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2041393" y="2239963"/>
            <a:ext cx="2110184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393951" y="2260601"/>
            <a:ext cx="1757627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691475" y="2270125"/>
            <a:ext cx="1460103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6968" idx="2"/>
            <a:endCxn id="4" idx="1"/>
          </p:cNvCxnSpPr>
          <p:nvPr/>
        </p:nvCxnSpPr>
        <p:spPr>
          <a:xfrm>
            <a:off x="3009635" y="2230439"/>
            <a:ext cx="1141942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6972" idx="2"/>
            <a:endCxn id="4" idx="1"/>
          </p:cNvCxnSpPr>
          <p:nvPr/>
        </p:nvCxnSpPr>
        <p:spPr>
          <a:xfrm>
            <a:off x="3351875" y="2239963"/>
            <a:ext cx="799703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802460" y="2281239"/>
            <a:ext cx="400711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000235" y="2290764"/>
            <a:ext cx="400712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4309798" y="2320925"/>
            <a:ext cx="115227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529931" y="2301875"/>
            <a:ext cx="220133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529932" y="2290763"/>
            <a:ext cx="47294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4696752" y="2311401"/>
            <a:ext cx="713713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4696752" y="2281239"/>
            <a:ext cx="1009517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4810258" y="2290763"/>
            <a:ext cx="1248569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36984" idx="2"/>
          </p:cNvCxnSpPr>
          <p:nvPr/>
        </p:nvCxnSpPr>
        <p:spPr>
          <a:xfrm flipH="1">
            <a:off x="4860131" y="2239963"/>
            <a:ext cx="1513417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810258" y="2290764"/>
            <a:ext cx="192100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36988" idx="2"/>
            <a:endCxn id="4" idx="6"/>
          </p:cNvCxnSpPr>
          <p:nvPr/>
        </p:nvCxnSpPr>
        <p:spPr>
          <a:xfrm flipH="1">
            <a:off x="4810258" y="2251076"/>
            <a:ext cx="2244328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810259" y="2290764"/>
            <a:ext cx="2519494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810258" y="2251076"/>
            <a:ext cx="2894409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810258" y="2270126"/>
            <a:ext cx="3224609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810258" y="2270126"/>
            <a:ext cx="36322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810258" y="2251076"/>
            <a:ext cx="394004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6994" idx="2"/>
          </p:cNvCxnSpPr>
          <p:nvPr/>
        </p:nvCxnSpPr>
        <p:spPr>
          <a:xfrm flipH="1">
            <a:off x="4860132" y="2244726"/>
            <a:ext cx="4192852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930643" y="2316164"/>
            <a:ext cx="4820576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703749" y="4414838"/>
            <a:ext cx="245414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731265" y="5156200"/>
            <a:ext cx="2321719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30" name="TextBox 310"/>
          <p:cNvSpPr txBox="1">
            <a:spLocks noChangeArrowheads="1"/>
          </p:cNvSpPr>
          <p:nvPr/>
        </p:nvSpPr>
        <p:spPr bwMode="auto">
          <a:xfrm>
            <a:off x="6776708" y="3866894"/>
            <a:ext cx="2416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dirty="0"/>
              <a:t>strong +</a:t>
            </a:r>
            <a:r>
              <a:rPr lang="en-GB" sz="2400" dirty="0" err="1"/>
              <a:t>ve</a:t>
            </a:r>
            <a:r>
              <a:rPr lang="en-GB" sz="2400" dirty="0"/>
              <a:t> weight</a:t>
            </a:r>
          </a:p>
        </p:txBody>
      </p:sp>
      <p:sp>
        <p:nvSpPr>
          <p:cNvPr id="37031" name="TextBox 313"/>
          <p:cNvSpPr txBox="1">
            <a:spLocks noChangeArrowheads="1"/>
          </p:cNvSpPr>
          <p:nvPr/>
        </p:nvSpPr>
        <p:spPr bwMode="auto">
          <a:xfrm>
            <a:off x="6832194" y="4627563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low/zero weight</a:t>
            </a:r>
          </a:p>
        </p:txBody>
      </p:sp>
      <p:sp>
        <p:nvSpPr>
          <p:cNvPr id="16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Self-organizing feature detectors</a:t>
            </a:r>
          </a:p>
        </p:txBody>
      </p:sp>
    </p:spTree>
    <p:extLst>
      <p:ext uri="{BB962C8B-B14F-4D97-AF65-F5344CB8AC3E}">
        <p14:creationId xmlns:p14="http://schemas.microsoft.com/office/powerpoint/2010/main" val="272021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7030" grpId="0"/>
      <p:bldP spid="370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9791" y="3584576"/>
            <a:ext cx="770467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476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9080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238250" y="37941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2476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1238250" y="40989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2476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9080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12382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2476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9080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12382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8" name="Rectangle 19"/>
          <p:cNvSpPr>
            <a:spLocks noChangeArrowheads="1"/>
          </p:cNvSpPr>
          <p:nvPr/>
        </p:nvSpPr>
        <p:spPr bwMode="auto">
          <a:xfrm>
            <a:off x="2476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9" name="Rectangle 20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12382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577850" y="50133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2" name="Rectangle 127"/>
          <p:cNvSpPr>
            <a:spLocks noChangeArrowheads="1"/>
          </p:cNvSpPr>
          <p:nvPr/>
        </p:nvSpPr>
        <p:spPr bwMode="auto">
          <a:xfrm>
            <a:off x="5778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3" name="Rectangle 128"/>
          <p:cNvSpPr>
            <a:spLocks noChangeArrowheads="1"/>
          </p:cNvSpPr>
          <p:nvPr/>
        </p:nvSpPr>
        <p:spPr bwMode="auto">
          <a:xfrm>
            <a:off x="908050" y="4098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4" name="Rectangle 129"/>
          <p:cNvSpPr>
            <a:spLocks noChangeArrowheads="1"/>
          </p:cNvSpPr>
          <p:nvPr/>
        </p:nvSpPr>
        <p:spPr bwMode="auto">
          <a:xfrm>
            <a:off x="577850" y="37941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5" name="Rectangle 130"/>
          <p:cNvSpPr>
            <a:spLocks noChangeArrowheads="1"/>
          </p:cNvSpPr>
          <p:nvPr/>
        </p:nvSpPr>
        <p:spPr bwMode="auto">
          <a:xfrm>
            <a:off x="577850" y="44037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6" name="Rectangle 131"/>
          <p:cNvSpPr>
            <a:spLocks noChangeArrowheads="1"/>
          </p:cNvSpPr>
          <p:nvPr/>
        </p:nvSpPr>
        <p:spPr bwMode="auto">
          <a:xfrm>
            <a:off x="577850" y="4708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7" name="Rectangle 132"/>
          <p:cNvSpPr>
            <a:spLocks noChangeArrowheads="1"/>
          </p:cNvSpPr>
          <p:nvPr/>
        </p:nvSpPr>
        <p:spPr bwMode="auto">
          <a:xfrm>
            <a:off x="908050" y="50133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8" name="Rectangle 3"/>
          <p:cNvSpPr>
            <a:spLocks noChangeArrowheads="1"/>
          </p:cNvSpPr>
          <p:nvPr/>
        </p:nvSpPr>
        <p:spPr bwMode="auto">
          <a:xfrm>
            <a:off x="1590808" y="38052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9" name="Rectangle 4"/>
          <p:cNvSpPr>
            <a:spLocks noChangeArrowheads="1"/>
          </p:cNvSpPr>
          <p:nvPr/>
        </p:nvSpPr>
        <p:spPr bwMode="auto">
          <a:xfrm>
            <a:off x="22512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0" name="Rectangle 6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1" name="Rectangle 7"/>
          <p:cNvSpPr>
            <a:spLocks noChangeArrowheads="1"/>
          </p:cNvSpPr>
          <p:nvPr/>
        </p:nvSpPr>
        <p:spPr bwMode="auto">
          <a:xfrm>
            <a:off x="15908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2" name="Rectangle 8"/>
          <p:cNvSpPr>
            <a:spLocks noChangeArrowheads="1"/>
          </p:cNvSpPr>
          <p:nvPr/>
        </p:nvSpPr>
        <p:spPr bwMode="auto">
          <a:xfrm>
            <a:off x="22512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3" name="Rectangle 10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4" name="Rectangle 11"/>
          <p:cNvSpPr>
            <a:spLocks noChangeArrowheads="1"/>
          </p:cNvSpPr>
          <p:nvPr/>
        </p:nvSpPr>
        <p:spPr bwMode="auto">
          <a:xfrm>
            <a:off x="15908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5" name="Rectangle 12"/>
          <p:cNvSpPr>
            <a:spLocks noChangeArrowheads="1"/>
          </p:cNvSpPr>
          <p:nvPr/>
        </p:nvSpPr>
        <p:spPr bwMode="auto">
          <a:xfrm>
            <a:off x="22512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6" name="Rectangle 14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7" name="Rectangle 15"/>
          <p:cNvSpPr>
            <a:spLocks noChangeArrowheads="1"/>
          </p:cNvSpPr>
          <p:nvPr/>
        </p:nvSpPr>
        <p:spPr bwMode="auto">
          <a:xfrm>
            <a:off x="15908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8" name="Rectangle 16"/>
          <p:cNvSpPr>
            <a:spLocks noChangeArrowheads="1"/>
          </p:cNvSpPr>
          <p:nvPr/>
        </p:nvSpPr>
        <p:spPr bwMode="auto">
          <a:xfrm>
            <a:off x="22512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9" name="Rectangle 18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0" name="Rectangle 19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1" name="Rectangle 20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2" name="Rectangle 22"/>
          <p:cNvSpPr>
            <a:spLocks noChangeArrowheads="1"/>
          </p:cNvSpPr>
          <p:nvPr/>
        </p:nvSpPr>
        <p:spPr bwMode="auto">
          <a:xfrm>
            <a:off x="1590808" y="50244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3" name="Rectangle 127"/>
          <p:cNvSpPr>
            <a:spLocks noChangeArrowheads="1"/>
          </p:cNvSpPr>
          <p:nvPr/>
        </p:nvSpPr>
        <p:spPr bwMode="auto">
          <a:xfrm>
            <a:off x="1921008" y="4110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4" name="Rectangle 128"/>
          <p:cNvSpPr>
            <a:spLocks noChangeArrowheads="1"/>
          </p:cNvSpPr>
          <p:nvPr/>
        </p:nvSpPr>
        <p:spPr bwMode="auto">
          <a:xfrm>
            <a:off x="19089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5" name="Rectangle 129"/>
          <p:cNvSpPr>
            <a:spLocks noChangeArrowheads="1"/>
          </p:cNvSpPr>
          <p:nvPr/>
        </p:nvSpPr>
        <p:spPr bwMode="auto">
          <a:xfrm>
            <a:off x="1921008" y="38052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6" name="Rectangle 130"/>
          <p:cNvSpPr>
            <a:spLocks noChangeArrowheads="1"/>
          </p:cNvSpPr>
          <p:nvPr/>
        </p:nvSpPr>
        <p:spPr bwMode="auto">
          <a:xfrm>
            <a:off x="1921008" y="4414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7" name="Rectangle 131"/>
          <p:cNvSpPr>
            <a:spLocks noChangeArrowheads="1"/>
          </p:cNvSpPr>
          <p:nvPr/>
        </p:nvSpPr>
        <p:spPr bwMode="auto">
          <a:xfrm>
            <a:off x="1921008" y="4719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8" name="Rectangle 132"/>
          <p:cNvSpPr>
            <a:spLocks noChangeArrowheads="1"/>
          </p:cNvSpPr>
          <p:nvPr/>
        </p:nvSpPr>
        <p:spPr bwMode="auto">
          <a:xfrm>
            <a:off x="2251208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39" name="Rectangle 3"/>
          <p:cNvSpPr>
            <a:spLocks noChangeArrowheads="1"/>
          </p:cNvSpPr>
          <p:nvPr/>
        </p:nvSpPr>
        <p:spPr bwMode="auto">
          <a:xfrm>
            <a:off x="2700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0" name="Rectangle 4"/>
          <p:cNvSpPr>
            <a:spLocks noChangeArrowheads="1"/>
          </p:cNvSpPr>
          <p:nvPr/>
        </p:nvSpPr>
        <p:spPr bwMode="auto">
          <a:xfrm>
            <a:off x="9304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1" name="Rectangle 5"/>
          <p:cNvSpPr>
            <a:spLocks noChangeArrowheads="1"/>
          </p:cNvSpPr>
          <p:nvPr/>
        </p:nvSpPr>
        <p:spPr bwMode="auto">
          <a:xfrm>
            <a:off x="12606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2" name="Rectangle 6"/>
          <p:cNvSpPr>
            <a:spLocks noChangeArrowheads="1"/>
          </p:cNvSpPr>
          <p:nvPr/>
        </p:nvSpPr>
        <p:spPr bwMode="auto">
          <a:xfrm>
            <a:off x="600208" y="53292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3" name="Rectangle 7"/>
          <p:cNvSpPr>
            <a:spLocks noChangeArrowheads="1"/>
          </p:cNvSpPr>
          <p:nvPr/>
        </p:nvSpPr>
        <p:spPr bwMode="auto">
          <a:xfrm>
            <a:off x="2700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4" name="Rectangle 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5" name="Rectangle 9"/>
          <p:cNvSpPr>
            <a:spLocks noChangeArrowheads="1"/>
          </p:cNvSpPr>
          <p:nvPr/>
        </p:nvSpPr>
        <p:spPr bwMode="auto">
          <a:xfrm>
            <a:off x="12606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6" name="Rectangle 10"/>
          <p:cNvSpPr>
            <a:spLocks noChangeArrowheads="1"/>
          </p:cNvSpPr>
          <p:nvPr/>
        </p:nvSpPr>
        <p:spPr bwMode="auto">
          <a:xfrm>
            <a:off x="600208" y="56340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7" name="Rectangle 11"/>
          <p:cNvSpPr>
            <a:spLocks noChangeArrowheads="1"/>
          </p:cNvSpPr>
          <p:nvPr/>
        </p:nvSpPr>
        <p:spPr bwMode="auto">
          <a:xfrm>
            <a:off x="2700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8" name="Rectangle 12"/>
          <p:cNvSpPr>
            <a:spLocks noChangeArrowheads="1"/>
          </p:cNvSpPr>
          <p:nvPr/>
        </p:nvSpPr>
        <p:spPr bwMode="auto">
          <a:xfrm>
            <a:off x="9304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49" name="Rectangle 13"/>
          <p:cNvSpPr>
            <a:spLocks noChangeArrowheads="1"/>
          </p:cNvSpPr>
          <p:nvPr/>
        </p:nvSpPr>
        <p:spPr bwMode="auto">
          <a:xfrm>
            <a:off x="12606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0" name="Rectangle 14"/>
          <p:cNvSpPr>
            <a:spLocks noChangeArrowheads="1"/>
          </p:cNvSpPr>
          <p:nvPr/>
        </p:nvSpPr>
        <p:spPr bwMode="auto">
          <a:xfrm>
            <a:off x="600208" y="59388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1" name="Rectangle 15"/>
          <p:cNvSpPr>
            <a:spLocks noChangeArrowheads="1"/>
          </p:cNvSpPr>
          <p:nvPr/>
        </p:nvSpPr>
        <p:spPr bwMode="auto">
          <a:xfrm>
            <a:off x="2700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2" name="Rectangle 16"/>
          <p:cNvSpPr>
            <a:spLocks noChangeArrowheads="1"/>
          </p:cNvSpPr>
          <p:nvPr/>
        </p:nvSpPr>
        <p:spPr bwMode="auto">
          <a:xfrm>
            <a:off x="9304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3" name="Rectangle 17"/>
          <p:cNvSpPr>
            <a:spLocks noChangeArrowheads="1"/>
          </p:cNvSpPr>
          <p:nvPr/>
        </p:nvSpPr>
        <p:spPr bwMode="auto">
          <a:xfrm>
            <a:off x="12606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4" name="Rectangle 18"/>
          <p:cNvSpPr>
            <a:spLocks noChangeArrowheads="1"/>
          </p:cNvSpPr>
          <p:nvPr/>
        </p:nvSpPr>
        <p:spPr bwMode="auto">
          <a:xfrm>
            <a:off x="600208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5" name="Rectangle 127"/>
          <p:cNvSpPr>
            <a:spLocks noChangeArrowheads="1"/>
          </p:cNvSpPr>
          <p:nvPr/>
        </p:nvSpPr>
        <p:spPr bwMode="auto">
          <a:xfrm>
            <a:off x="1623483" y="4994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6" name="Rectangle 128"/>
          <p:cNvSpPr>
            <a:spLocks noChangeArrowheads="1"/>
          </p:cNvSpPr>
          <p:nvPr/>
        </p:nvSpPr>
        <p:spPr bwMode="auto">
          <a:xfrm>
            <a:off x="930408" y="56340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7" name="Rectangle 129"/>
          <p:cNvSpPr>
            <a:spLocks noChangeArrowheads="1"/>
          </p:cNvSpPr>
          <p:nvPr/>
        </p:nvSpPr>
        <p:spPr bwMode="auto">
          <a:xfrm>
            <a:off x="1282965" y="59388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8" name="Rectangle 130"/>
          <p:cNvSpPr>
            <a:spLocks noChangeArrowheads="1"/>
          </p:cNvSpPr>
          <p:nvPr/>
        </p:nvSpPr>
        <p:spPr bwMode="auto">
          <a:xfrm>
            <a:off x="918369" y="46990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59" name="Rectangle 131"/>
          <p:cNvSpPr>
            <a:spLocks noChangeArrowheads="1"/>
          </p:cNvSpPr>
          <p:nvPr/>
        </p:nvSpPr>
        <p:spPr bwMode="auto">
          <a:xfrm>
            <a:off x="1270927" y="50038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0" name="Rectangle 3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1" name="Rectangle 4"/>
          <p:cNvSpPr>
            <a:spLocks noChangeArrowheads="1"/>
          </p:cNvSpPr>
          <p:nvPr/>
        </p:nvSpPr>
        <p:spPr bwMode="auto">
          <a:xfrm>
            <a:off x="22391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2" name="Rectangle 6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3" name="Rectangle 7"/>
          <p:cNvSpPr>
            <a:spLocks noChangeArrowheads="1"/>
          </p:cNvSpPr>
          <p:nvPr/>
        </p:nvSpPr>
        <p:spPr bwMode="auto">
          <a:xfrm>
            <a:off x="1898650" y="50244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4" name="Rectangle 8"/>
          <p:cNvSpPr>
            <a:spLocks noChangeArrowheads="1"/>
          </p:cNvSpPr>
          <p:nvPr/>
        </p:nvSpPr>
        <p:spPr bwMode="auto">
          <a:xfrm>
            <a:off x="22391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5" name="Rectangle 10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6" name="Rectangle 11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7" name="Rectangle 12"/>
          <p:cNvSpPr>
            <a:spLocks noChangeArrowheads="1"/>
          </p:cNvSpPr>
          <p:nvPr/>
        </p:nvSpPr>
        <p:spPr bwMode="auto">
          <a:xfrm>
            <a:off x="22391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8" name="Rectangle 14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69" name="Rectangle 15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0" name="Rectangle 16"/>
          <p:cNvSpPr>
            <a:spLocks noChangeArrowheads="1"/>
          </p:cNvSpPr>
          <p:nvPr/>
        </p:nvSpPr>
        <p:spPr bwMode="auto">
          <a:xfrm>
            <a:off x="22391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1" name="Rectangle 18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2" name="Rectangle 127"/>
          <p:cNvSpPr>
            <a:spLocks noChangeArrowheads="1"/>
          </p:cNvSpPr>
          <p:nvPr/>
        </p:nvSpPr>
        <p:spPr bwMode="auto">
          <a:xfrm>
            <a:off x="1578769" y="56435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3" name="Rectangle 128"/>
          <p:cNvSpPr>
            <a:spLocks noChangeArrowheads="1"/>
          </p:cNvSpPr>
          <p:nvPr/>
        </p:nvSpPr>
        <p:spPr bwMode="auto">
          <a:xfrm>
            <a:off x="577850" y="50339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4" name="Rectangle 129"/>
          <p:cNvSpPr>
            <a:spLocks noChangeArrowheads="1"/>
          </p:cNvSpPr>
          <p:nvPr/>
        </p:nvSpPr>
        <p:spPr bwMode="auto">
          <a:xfrm>
            <a:off x="1578769" y="53387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5" name="Rectangle 130"/>
          <p:cNvSpPr>
            <a:spLocks noChangeArrowheads="1"/>
          </p:cNvSpPr>
          <p:nvPr/>
        </p:nvSpPr>
        <p:spPr bwMode="auto">
          <a:xfrm>
            <a:off x="1578769" y="59483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6" name="Rectangle 131"/>
          <p:cNvSpPr>
            <a:spLocks noChangeArrowheads="1"/>
          </p:cNvSpPr>
          <p:nvPr/>
        </p:nvSpPr>
        <p:spPr bwMode="auto">
          <a:xfrm>
            <a:off x="1578769" y="6253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7" name="Rectangle 11"/>
          <p:cNvSpPr>
            <a:spLocks noChangeArrowheads="1"/>
          </p:cNvSpPr>
          <p:nvPr/>
        </p:nvSpPr>
        <p:spPr bwMode="auto">
          <a:xfrm>
            <a:off x="257969" y="4098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8" name="Rectangle 11"/>
          <p:cNvSpPr>
            <a:spLocks noChangeArrowheads="1"/>
          </p:cNvSpPr>
          <p:nvPr/>
        </p:nvSpPr>
        <p:spPr bwMode="auto">
          <a:xfrm>
            <a:off x="577850" y="37846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79" name="Rectangle 22"/>
          <p:cNvSpPr>
            <a:spLocks noChangeArrowheads="1"/>
          </p:cNvSpPr>
          <p:nvPr/>
        </p:nvSpPr>
        <p:spPr bwMode="auto">
          <a:xfrm>
            <a:off x="280327" y="56134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0" name="Rectangle 21"/>
          <p:cNvSpPr>
            <a:spLocks noChangeArrowheads="1"/>
          </p:cNvSpPr>
          <p:nvPr/>
        </p:nvSpPr>
        <p:spPr bwMode="auto">
          <a:xfrm>
            <a:off x="2251208" y="50339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1" name="Rectangle 21"/>
          <p:cNvSpPr>
            <a:spLocks noChangeArrowheads="1"/>
          </p:cNvSpPr>
          <p:nvPr/>
        </p:nvSpPr>
        <p:spPr bwMode="auto">
          <a:xfrm>
            <a:off x="952765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2" name="Rectangle 15"/>
          <p:cNvSpPr>
            <a:spLocks noChangeArrowheads="1"/>
          </p:cNvSpPr>
          <p:nvPr/>
        </p:nvSpPr>
        <p:spPr bwMode="auto">
          <a:xfrm>
            <a:off x="1908969" y="5622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3" name="Rectangle 16"/>
          <p:cNvSpPr>
            <a:spLocks noChangeArrowheads="1"/>
          </p:cNvSpPr>
          <p:nvPr/>
        </p:nvSpPr>
        <p:spPr bwMode="auto">
          <a:xfrm>
            <a:off x="1931327" y="6243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4" name="Rectangle 16"/>
          <p:cNvSpPr>
            <a:spLocks noChangeArrowheads="1"/>
          </p:cNvSpPr>
          <p:nvPr/>
        </p:nvSpPr>
        <p:spPr bwMode="auto">
          <a:xfrm>
            <a:off x="1931327" y="59277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5" name="Rectangle 131"/>
          <p:cNvSpPr>
            <a:spLocks noChangeArrowheads="1"/>
          </p:cNvSpPr>
          <p:nvPr/>
        </p:nvSpPr>
        <p:spPr bwMode="auto">
          <a:xfrm>
            <a:off x="1270927" y="6232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6" name="Rectangle 3"/>
          <p:cNvSpPr>
            <a:spLocks noChangeArrowheads="1"/>
          </p:cNvSpPr>
          <p:nvPr/>
        </p:nvSpPr>
        <p:spPr bwMode="auto">
          <a:xfrm>
            <a:off x="8426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7" name="Rectangle 4"/>
          <p:cNvSpPr>
            <a:spLocks noChangeArrowheads="1"/>
          </p:cNvSpPr>
          <p:nvPr/>
        </p:nvSpPr>
        <p:spPr bwMode="auto">
          <a:xfrm>
            <a:off x="15030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8" name="Rectangle 5"/>
          <p:cNvSpPr>
            <a:spLocks noChangeArrowheads="1"/>
          </p:cNvSpPr>
          <p:nvPr/>
        </p:nvSpPr>
        <p:spPr bwMode="auto">
          <a:xfrm>
            <a:off x="1833298" y="1914525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89" name="Rectangle 6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0" name="Rectangle 129"/>
          <p:cNvSpPr>
            <a:spLocks noChangeArrowheads="1"/>
          </p:cNvSpPr>
          <p:nvPr/>
        </p:nvSpPr>
        <p:spPr bwMode="auto">
          <a:xfrm>
            <a:off x="1172898" y="19145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1" name="Rectangle 3"/>
          <p:cNvSpPr>
            <a:spLocks noChangeArrowheads="1"/>
          </p:cNvSpPr>
          <p:nvPr/>
        </p:nvSpPr>
        <p:spPr bwMode="auto">
          <a:xfrm>
            <a:off x="2184135" y="1925638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2" name="Rectangle 4"/>
          <p:cNvSpPr>
            <a:spLocks noChangeArrowheads="1"/>
          </p:cNvSpPr>
          <p:nvPr/>
        </p:nvSpPr>
        <p:spPr bwMode="auto">
          <a:xfrm>
            <a:off x="28445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3" name="Rectangle 6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4" name="Rectangle 129"/>
          <p:cNvSpPr>
            <a:spLocks noChangeArrowheads="1"/>
          </p:cNvSpPr>
          <p:nvPr/>
        </p:nvSpPr>
        <p:spPr bwMode="auto">
          <a:xfrm>
            <a:off x="2514335" y="1925638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5" name="Rectangle 11"/>
          <p:cNvSpPr>
            <a:spLocks noChangeArrowheads="1"/>
          </p:cNvSpPr>
          <p:nvPr/>
        </p:nvSpPr>
        <p:spPr bwMode="auto">
          <a:xfrm>
            <a:off x="1172898" y="1905000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6" name="Rectangle 7"/>
          <p:cNvSpPr>
            <a:spLocks noChangeArrowheads="1"/>
          </p:cNvSpPr>
          <p:nvPr/>
        </p:nvSpPr>
        <p:spPr bwMode="auto">
          <a:xfrm>
            <a:off x="31867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7" name="Rectangle 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8" name="Rectangle 9"/>
          <p:cNvSpPr>
            <a:spLocks noChangeArrowheads="1"/>
          </p:cNvSpPr>
          <p:nvPr/>
        </p:nvSpPr>
        <p:spPr bwMode="auto">
          <a:xfrm>
            <a:off x="4177375" y="1935163"/>
            <a:ext cx="330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99" name="Rectangle 10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0" name="Rectangle 127"/>
          <p:cNvSpPr>
            <a:spLocks noChangeArrowheads="1"/>
          </p:cNvSpPr>
          <p:nvPr/>
        </p:nvSpPr>
        <p:spPr bwMode="auto">
          <a:xfrm>
            <a:off x="35169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1" name="Rectangle 128"/>
          <p:cNvSpPr>
            <a:spLocks noChangeArrowheads="1"/>
          </p:cNvSpPr>
          <p:nvPr/>
        </p:nvSpPr>
        <p:spPr bwMode="auto">
          <a:xfrm>
            <a:off x="3847175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2" name="Rectangle 7"/>
          <p:cNvSpPr>
            <a:spLocks noChangeArrowheads="1"/>
          </p:cNvSpPr>
          <p:nvPr/>
        </p:nvSpPr>
        <p:spPr bwMode="auto">
          <a:xfrm>
            <a:off x="45299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3" name="Rectangle 8"/>
          <p:cNvSpPr>
            <a:spLocks noChangeArrowheads="1"/>
          </p:cNvSpPr>
          <p:nvPr/>
        </p:nvSpPr>
        <p:spPr bwMode="auto">
          <a:xfrm>
            <a:off x="51903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4" name="Rectangle 10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5" name="Rectangle 127"/>
          <p:cNvSpPr>
            <a:spLocks noChangeArrowheads="1"/>
          </p:cNvSpPr>
          <p:nvPr/>
        </p:nvSpPr>
        <p:spPr bwMode="auto">
          <a:xfrm>
            <a:off x="4860131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6" name="Rectangle 11"/>
          <p:cNvSpPr>
            <a:spLocks noChangeArrowheads="1"/>
          </p:cNvSpPr>
          <p:nvPr/>
        </p:nvSpPr>
        <p:spPr bwMode="auto">
          <a:xfrm>
            <a:off x="3197093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7" name="Rectangle 11"/>
          <p:cNvSpPr>
            <a:spLocks noChangeArrowheads="1"/>
          </p:cNvSpPr>
          <p:nvPr/>
        </p:nvSpPr>
        <p:spPr bwMode="auto">
          <a:xfrm>
            <a:off x="55480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8" name="Rectangle 12"/>
          <p:cNvSpPr>
            <a:spLocks noChangeArrowheads="1"/>
          </p:cNvSpPr>
          <p:nvPr/>
        </p:nvSpPr>
        <p:spPr bwMode="auto">
          <a:xfrm>
            <a:off x="62084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09" name="Rectangle 13"/>
          <p:cNvSpPr>
            <a:spLocks noChangeArrowheads="1"/>
          </p:cNvSpPr>
          <p:nvPr/>
        </p:nvSpPr>
        <p:spPr bwMode="auto">
          <a:xfrm>
            <a:off x="65386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0" name="Rectangle 14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1" name="Rectangle 130"/>
          <p:cNvSpPr>
            <a:spLocks noChangeArrowheads="1"/>
          </p:cNvSpPr>
          <p:nvPr/>
        </p:nvSpPr>
        <p:spPr bwMode="auto">
          <a:xfrm>
            <a:off x="5878248" y="1935163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2" name="Rectangle 11"/>
          <p:cNvSpPr>
            <a:spLocks noChangeArrowheads="1"/>
          </p:cNvSpPr>
          <p:nvPr/>
        </p:nvSpPr>
        <p:spPr bwMode="auto">
          <a:xfrm>
            <a:off x="68894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3" name="Rectangle 12"/>
          <p:cNvSpPr>
            <a:spLocks noChangeArrowheads="1"/>
          </p:cNvSpPr>
          <p:nvPr/>
        </p:nvSpPr>
        <p:spPr bwMode="auto">
          <a:xfrm>
            <a:off x="75498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4" name="Rectangle 14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5" name="Rectangle 130"/>
          <p:cNvSpPr>
            <a:spLocks noChangeArrowheads="1"/>
          </p:cNvSpPr>
          <p:nvPr/>
        </p:nvSpPr>
        <p:spPr bwMode="auto">
          <a:xfrm>
            <a:off x="7219685" y="194627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6" name="Rectangle 15"/>
          <p:cNvSpPr>
            <a:spLocks noChangeArrowheads="1"/>
          </p:cNvSpPr>
          <p:nvPr/>
        </p:nvSpPr>
        <p:spPr bwMode="auto">
          <a:xfrm>
            <a:off x="78972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7" name="Rectangle 16"/>
          <p:cNvSpPr>
            <a:spLocks noChangeArrowheads="1"/>
          </p:cNvSpPr>
          <p:nvPr/>
        </p:nvSpPr>
        <p:spPr bwMode="auto">
          <a:xfrm>
            <a:off x="85576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8" name="Rectangle 17"/>
          <p:cNvSpPr>
            <a:spLocks noChangeArrowheads="1"/>
          </p:cNvSpPr>
          <p:nvPr/>
        </p:nvSpPr>
        <p:spPr bwMode="auto">
          <a:xfrm>
            <a:off x="88878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19" name="Rectangle 18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20" name="Rectangle 131"/>
          <p:cNvSpPr>
            <a:spLocks noChangeArrowheads="1"/>
          </p:cNvSpPr>
          <p:nvPr/>
        </p:nvSpPr>
        <p:spPr bwMode="auto">
          <a:xfrm>
            <a:off x="8227483" y="1939925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21" name="Rectangle 130"/>
          <p:cNvSpPr>
            <a:spLocks noChangeArrowheads="1"/>
          </p:cNvSpPr>
          <p:nvPr/>
        </p:nvSpPr>
        <p:spPr bwMode="auto">
          <a:xfrm>
            <a:off x="8568002" y="1930400"/>
            <a:ext cx="330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022" name="TextBox 7"/>
          <p:cNvSpPr txBox="1">
            <a:spLocks noChangeArrowheads="1"/>
          </p:cNvSpPr>
          <p:nvPr/>
        </p:nvSpPr>
        <p:spPr bwMode="auto">
          <a:xfrm>
            <a:off x="9238430" y="186690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…</a:t>
            </a:r>
          </a:p>
        </p:txBody>
      </p:sp>
      <p:sp>
        <p:nvSpPr>
          <p:cNvPr id="38023" name="TextBox 261"/>
          <p:cNvSpPr txBox="1">
            <a:spLocks noChangeArrowheads="1"/>
          </p:cNvSpPr>
          <p:nvPr/>
        </p:nvSpPr>
        <p:spPr bwMode="auto">
          <a:xfrm>
            <a:off x="-5037" y="3475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1</a:t>
            </a:r>
          </a:p>
        </p:txBody>
      </p:sp>
      <p:sp>
        <p:nvSpPr>
          <p:cNvPr id="38024" name="TextBox 262"/>
          <p:cNvSpPr txBox="1">
            <a:spLocks noChangeArrowheads="1"/>
          </p:cNvSpPr>
          <p:nvPr/>
        </p:nvSpPr>
        <p:spPr bwMode="auto">
          <a:xfrm>
            <a:off x="2455572" y="64214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63</a:t>
            </a:r>
          </a:p>
        </p:txBody>
      </p:sp>
      <p:sp>
        <p:nvSpPr>
          <p:cNvPr id="38025" name="TextBox 263"/>
          <p:cNvSpPr txBox="1">
            <a:spLocks noChangeArrowheads="1"/>
          </p:cNvSpPr>
          <p:nvPr/>
        </p:nvSpPr>
        <p:spPr bwMode="auto">
          <a:xfrm>
            <a:off x="1095217" y="1400176"/>
            <a:ext cx="8494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/>
              <a:t> </a:t>
            </a:r>
            <a:r>
              <a:rPr lang="en-GB" sz="2400"/>
              <a:t>1                5                10                 15                20                25 </a:t>
            </a:r>
            <a:r>
              <a:rPr lang="en-GB" sz="2400" b="1"/>
              <a:t> …</a:t>
            </a:r>
          </a:p>
        </p:txBody>
      </p:sp>
      <p:cxnSp>
        <p:nvCxnSpPr>
          <p:cNvPr id="41" name="Straight Connector 40"/>
          <p:cNvCxnSpPr>
            <a:stCxn id="37986" idx="2"/>
            <a:endCxn id="4" idx="2"/>
          </p:cNvCxnSpPr>
          <p:nvPr/>
        </p:nvCxnSpPr>
        <p:spPr>
          <a:xfrm>
            <a:off x="1007799" y="2219326"/>
            <a:ext cx="30319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337999" y="2219326"/>
            <a:ext cx="270179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678516" y="2230438"/>
            <a:ext cx="2361275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2041393" y="2239963"/>
            <a:ext cx="2110184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393951" y="2260601"/>
            <a:ext cx="1757627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691475" y="2270125"/>
            <a:ext cx="1460103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7992" idx="2"/>
            <a:endCxn id="4" idx="1"/>
          </p:cNvCxnSpPr>
          <p:nvPr/>
        </p:nvCxnSpPr>
        <p:spPr>
          <a:xfrm>
            <a:off x="3009635" y="2230439"/>
            <a:ext cx="1141942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7996" idx="2"/>
            <a:endCxn id="4" idx="1"/>
          </p:cNvCxnSpPr>
          <p:nvPr/>
        </p:nvCxnSpPr>
        <p:spPr>
          <a:xfrm>
            <a:off x="3351875" y="2239963"/>
            <a:ext cx="799703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802460" y="2281239"/>
            <a:ext cx="400711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000235" y="2290764"/>
            <a:ext cx="400712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4309798" y="2320925"/>
            <a:ext cx="115227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529931" y="2301875"/>
            <a:ext cx="220133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529932" y="2290763"/>
            <a:ext cx="47294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4696752" y="2311401"/>
            <a:ext cx="713713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4696752" y="2281239"/>
            <a:ext cx="1009517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4810258" y="2290763"/>
            <a:ext cx="1248569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38008" idx="2"/>
          </p:cNvCxnSpPr>
          <p:nvPr/>
        </p:nvCxnSpPr>
        <p:spPr>
          <a:xfrm flipH="1">
            <a:off x="4860131" y="2239963"/>
            <a:ext cx="1513417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810258" y="2290764"/>
            <a:ext cx="192100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38012" idx="2"/>
            <a:endCxn id="4" idx="6"/>
          </p:cNvCxnSpPr>
          <p:nvPr/>
        </p:nvCxnSpPr>
        <p:spPr>
          <a:xfrm flipH="1">
            <a:off x="4810258" y="2251076"/>
            <a:ext cx="2244328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810259" y="2290764"/>
            <a:ext cx="2519494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810258" y="2251076"/>
            <a:ext cx="2894409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810258" y="2270126"/>
            <a:ext cx="3224609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810258" y="2270126"/>
            <a:ext cx="36322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810258" y="2251076"/>
            <a:ext cx="394004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8018" idx="2"/>
          </p:cNvCxnSpPr>
          <p:nvPr/>
        </p:nvCxnSpPr>
        <p:spPr>
          <a:xfrm flipH="1">
            <a:off x="4860132" y="2244726"/>
            <a:ext cx="4192852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930643" y="2316164"/>
            <a:ext cx="4820576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703749" y="4414838"/>
            <a:ext cx="245414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731265" y="5156200"/>
            <a:ext cx="2321719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54" name="TextBox 310"/>
          <p:cNvSpPr txBox="1">
            <a:spLocks noChangeArrowheads="1"/>
          </p:cNvSpPr>
          <p:nvPr/>
        </p:nvSpPr>
        <p:spPr bwMode="auto">
          <a:xfrm>
            <a:off x="6826844" y="3967163"/>
            <a:ext cx="2416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strong +ve weight</a:t>
            </a:r>
          </a:p>
        </p:txBody>
      </p:sp>
      <p:sp>
        <p:nvSpPr>
          <p:cNvPr id="38055" name="TextBox 313"/>
          <p:cNvSpPr txBox="1">
            <a:spLocks noChangeArrowheads="1"/>
          </p:cNvSpPr>
          <p:nvPr/>
        </p:nvSpPr>
        <p:spPr bwMode="auto">
          <a:xfrm>
            <a:off x="6832194" y="4627563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425025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What does this unit detect? </a:t>
            </a:r>
          </a:p>
        </p:txBody>
      </p:sp>
    </p:spTree>
    <p:extLst>
      <p:ext uri="{BB962C8B-B14F-4D97-AF65-F5344CB8AC3E}">
        <p14:creationId xmlns:p14="http://schemas.microsoft.com/office/powerpoint/2010/main" val="102363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x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xon_Template_Presentation_english_Rev02">
  <a:themeElements>
    <a:clrScheme name="maxon_Template_Presentation_english_Rev02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F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0000"/>
      </a:accent6>
      <a:hlink>
        <a:srgbClr val="333399"/>
      </a:hlink>
      <a:folHlink>
        <a:srgbClr val="777777"/>
      </a:folHlink>
    </a:clrScheme>
    <a:fontScheme name="maxon_Template_Presentation_english_Rev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xon_Template_Presentation_english_Rev02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0000"/>
        </a:accent6>
        <a:hlink>
          <a:srgbClr val="33339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xon_Template_Presentation_english_Rev02">
  <a:themeElements>
    <a:clrScheme name="maxon_Template_Presentation_english_Rev02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F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0000"/>
      </a:accent6>
      <a:hlink>
        <a:srgbClr val="333399"/>
      </a:hlink>
      <a:folHlink>
        <a:srgbClr val="777777"/>
      </a:folHlink>
    </a:clrScheme>
    <a:fontScheme name="maxon_Template_Presentation_english_Rev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xon_Template_Presentation_english_Rev02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0000"/>
        </a:accent6>
        <a:hlink>
          <a:srgbClr val="33339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Vorlage_2012">
  <a:themeElements>
    <a:clrScheme name="maxon academ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399"/>
      </a:accent1>
      <a:accent2>
        <a:srgbClr val="808080"/>
      </a:accent2>
      <a:accent3>
        <a:srgbClr val="BF0000"/>
      </a:accent3>
      <a:accent4>
        <a:srgbClr val="0070C0"/>
      </a:accent4>
      <a:accent5>
        <a:srgbClr val="006000"/>
      </a:accent5>
      <a:accent6>
        <a:srgbClr val="CC6600"/>
      </a:accent6>
      <a:hlink>
        <a:srgbClr val="3333FF"/>
      </a:hlink>
      <a:folHlink>
        <a:srgbClr val="7030A0"/>
      </a:folHlink>
    </a:clrScheme>
    <a:fontScheme name="maxon_Präsentationsvorlage_deutsch_Rev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xon_Präsentationsvorlage_deutsch_Rev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70000"/>
        </a:accent6>
        <a:hlink>
          <a:srgbClr val="3333FF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85F57E51F664C83B87C8E4A222F4E" ma:contentTypeVersion="0" ma:contentTypeDescription="Create a new document." ma:contentTypeScope="" ma:versionID="ebc8dd306f6a142732d6c39145b8c6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25E5A-619E-4CF7-B380-B907C71CC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636A5B-9F36-41DC-9C2D-B6E50D114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653E9-E080-481B-88BF-A67B5AD726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Maxon.thmx</Template>
  <TotalTime>12580</TotalTime>
  <Words>957</Words>
  <Application>Microsoft Macintosh PowerPoint</Application>
  <PresentationFormat>A4 Paper (210x297 mm)</PresentationFormat>
  <Paragraphs>268</Paragraphs>
  <Slides>44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Maxon</vt:lpstr>
      <vt:lpstr>maxon_Template_Presentation_english_Rev02</vt:lpstr>
      <vt:lpstr>1_maxon_Template_Presentation_english_Rev02</vt:lpstr>
      <vt:lpstr>1_Vorlage_2012</vt:lpstr>
      <vt:lpstr>Acrobat Document</vt:lpstr>
      <vt:lpstr>Equation</vt:lpstr>
      <vt:lpstr>MathType 6.0 Equation</vt:lpstr>
      <vt:lpstr>AINT351: Machine Learning  Lecture 9  Multilayer networks</vt:lpstr>
      <vt:lpstr>PowerPoint Presentation</vt:lpstr>
      <vt:lpstr>PowerPoint Presentation</vt:lpstr>
      <vt:lpstr>AINT351: Machine Learning  Lecture 9  Learning feature detectors</vt:lpstr>
      <vt:lpstr>PowerPoint Presentation</vt:lpstr>
      <vt:lpstr>PowerPoint Presentation</vt:lpstr>
      <vt:lpstr>PowerPoint Presentation</vt:lpstr>
      <vt:lpstr>Hidden layer units become  self-organised feature detectors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Successive layers can learn higher-level features</vt:lpstr>
      <vt:lpstr>PowerPoint Presentation</vt:lpstr>
      <vt:lpstr>AINT351: Machine Learning  Lecture 9  Deep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9  Convolutional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SOFT211:  Server-Side Programming and Development    Lecture 1 </dc:title>
  <dc:creator>Martin Beck</dc:creator>
  <cp:lastModifiedBy>Ian Howard</cp:lastModifiedBy>
  <cp:revision>1457</cp:revision>
  <cp:lastPrinted>2015-12-08T12:46:48Z</cp:lastPrinted>
  <dcterms:created xsi:type="dcterms:W3CDTF">2013-09-22T15:12:23Z</dcterms:created>
  <dcterms:modified xsi:type="dcterms:W3CDTF">2016-11-21T13:26:22Z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0x010100EF085F57E51F664C83B87C8E4A222F4E</vt:lpwstr>
  </property>
</Properties>
</file>