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38"/>
  </p:notesMasterIdLst>
  <p:handoutMasterIdLst>
    <p:handoutMasterId r:id="rId39"/>
  </p:handoutMasterIdLst>
  <p:sldIdLst>
    <p:sldId id="762" r:id="rId5"/>
    <p:sldId id="760" r:id="rId6"/>
    <p:sldId id="761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692" r:id="rId15"/>
    <p:sldId id="770" r:id="rId16"/>
    <p:sldId id="721" r:id="rId17"/>
    <p:sldId id="722" r:id="rId18"/>
    <p:sldId id="737" r:id="rId19"/>
    <p:sldId id="738" r:id="rId20"/>
    <p:sldId id="739" r:id="rId21"/>
    <p:sldId id="736" r:id="rId22"/>
    <p:sldId id="740" r:id="rId23"/>
    <p:sldId id="723" r:id="rId24"/>
    <p:sldId id="724" r:id="rId25"/>
    <p:sldId id="725" r:id="rId26"/>
    <p:sldId id="726" r:id="rId27"/>
    <p:sldId id="732" r:id="rId28"/>
    <p:sldId id="733" r:id="rId29"/>
    <p:sldId id="729" r:id="rId30"/>
    <p:sldId id="730" r:id="rId31"/>
    <p:sldId id="731" r:id="rId32"/>
    <p:sldId id="743" r:id="rId33"/>
    <p:sldId id="744" r:id="rId34"/>
    <p:sldId id="745" r:id="rId35"/>
    <p:sldId id="742" r:id="rId36"/>
    <p:sldId id="685" r:id="rId37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09" autoAdjust="0"/>
  </p:normalViewPr>
  <p:slideViewPr>
    <p:cSldViewPr snapToGrid="0">
      <p:cViewPr>
        <p:scale>
          <a:sx n="76" d="100"/>
          <a:sy n="76" d="100"/>
        </p:scale>
        <p:origin x="-560" y="-248"/>
      </p:cViewPr>
      <p:guideLst>
        <p:guide orient="horz" pos="3700"/>
        <p:guide pos="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6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K-means clustering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4158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8420" t="49521" r="-1481" b="5999"/>
          <a:stretch/>
        </p:blipFill>
        <p:spPr>
          <a:xfrm>
            <a:off x="2299659" y="1255889"/>
            <a:ext cx="5438628" cy="4936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1346" y="6234668"/>
            <a:ext cx="4097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6: </a:t>
            </a:r>
            <a:r>
              <a:rPr lang="en-US" sz="2400" dirty="0" err="1" smtClean="0"/>
              <a:t>Recompute</a:t>
            </a:r>
            <a:r>
              <a:rPr lang="en-US" sz="2400" dirty="0" smtClean="0"/>
              <a:t> cluster means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73325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7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Mixture of Gaussians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9875" y="973462"/>
            <a:ext cx="9432062" cy="525779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Gaussian, FA and PCA models are easy to understand and use in </a:t>
            </a:r>
            <a:r>
              <a:rPr lang="en-US" sz="2800" dirty="0" smtClean="0"/>
              <a:t>practice.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They </a:t>
            </a:r>
            <a:r>
              <a:rPr lang="en-US" sz="2800" dirty="0"/>
              <a:t>are a convenient way to </a:t>
            </a:r>
            <a:r>
              <a:rPr lang="en-US" sz="2800" dirty="0" smtClean="0"/>
              <a:t>reduce dimensionality of high </a:t>
            </a:r>
            <a:r>
              <a:rPr lang="en-US" sz="2800" dirty="0"/>
              <a:t>dimensional </a:t>
            </a:r>
            <a:r>
              <a:rPr lang="en-US" sz="2800" dirty="0" smtClean="0"/>
              <a:t>data sets</a:t>
            </a:r>
            <a:r>
              <a:rPr lang="en-US" sz="2800" dirty="0"/>
              <a:t>, </a:t>
            </a:r>
            <a:r>
              <a:rPr lang="en-US" sz="2800" dirty="0" smtClean="0"/>
              <a:t>e.g. </a:t>
            </a:r>
            <a:r>
              <a:rPr lang="en-US" sz="2800" dirty="0"/>
              <a:t>as </a:t>
            </a:r>
            <a:r>
              <a:rPr lang="en-US" sz="2800" dirty="0" smtClean="0"/>
              <a:t>preprocessing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The problem </a:t>
            </a:r>
            <a:r>
              <a:rPr lang="en-US" sz="2800" dirty="0"/>
              <a:t>is that they make very strong assumptions about the distribution of </a:t>
            </a:r>
            <a:r>
              <a:rPr lang="en-US" sz="2800" dirty="0" smtClean="0"/>
              <a:t>the data</a:t>
            </a:r>
            <a:r>
              <a:rPr lang="en-US" sz="2800" dirty="0"/>
              <a:t>, only the mean and variance of the data are taken into account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The class of densities which can be </a:t>
            </a:r>
            <a:r>
              <a:rPr lang="en-US" sz="2800" dirty="0" smtClean="0"/>
              <a:t>modeled </a:t>
            </a:r>
            <a:r>
              <a:rPr lang="en-US" sz="2800" dirty="0"/>
              <a:t>is </a:t>
            </a:r>
            <a:r>
              <a:rPr lang="en-US" sz="2800" dirty="0" smtClean="0"/>
              <a:t>also too restrictive</a:t>
            </a:r>
          </a:p>
          <a:p>
            <a:endParaRPr lang="en-US" sz="2800" dirty="0"/>
          </a:p>
          <a:p>
            <a:r>
              <a:rPr lang="en-US" sz="2800" dirty="0"/>
              <a:t>By using mixtures of simple distributions, such as Gaussians, we can expand the class </a:t>
            </a:r>
            <a:r>
              <a:rPr lang="en-US" sz="2800" dirty="0" smtClean="0"/>
              <a:t>of densities greatly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Limitations of </a:t>
            </a:r>
            <a:r>
              <a:rPr lang="en-US" sz="3200" b="1" dirty="0" smtClean="0"/>
              <a:t>simple Gaussian and </a:t>
            </a:r>
            <a:r>
              <a:rPr lang="en-US" sz="3200" b="1" dirty="0"/>
              <a:t>PCA models</a:t>
            </a:r>
          </a:p>
        </p:txBody>
      </p:sp>
    </p:spTree>
    <p:extLst>
      <p:ext uri="{BB962C8B-B14F-4D97-AF65-F5344CB8AC3E}">
        <p14:creationId xmlns:p14="http://schemas.microsoft.com/office/powerpoint/2010/main" val="211700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Various types of cluster models. We already considered</a:t>
            </a:r>
          </a:p>
          <a:p>
            <a:pPr lvl="1"/>
            <a:r>
              <a:rPr lang="en-US" dirty="0" err="1" smtClean="0"/>
              <a:t>Kmeans</a:t>
            </a:r>
            <a:endParaRPr lang="en-US" dirty="0" smtClean="0"/>
          </a:p>
          <a:p>
            <a:pPr lvl="1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We now </a:t>
            </a:r>
            <a:r>
              <a:rPr lang="en-US" sz="3200" dirty="0" smtClean="0"/>
              <a:t>consider</a:t>
            </a:r>
            <a:endParaRPr lang="en-US" dirty="0" smtClean="0"/>
          </a:p>
          <a:p>
            <a:pPr lvl="1"/>
            <a:r>
              <a:rPr lang="en-US" dirty="0" smtClean="0"/>
              <a:t>Mixture of Gaussians</a:t>
            </a:r>
          </a:p>
          <a:p>
            <a:endParaRPr lang="en-US" dirty="0" smtClean="0"/>
          </a:p>
          <a:p>
            <a:r>
              <a:rPr lang="en-US" dirty="0" err="1" smtClean="0"/>
              <a:t>Kmeans</a:t>
            </a:r>
            <a:r>
              <a:rPr lang="en-US" dirty="0" smtClean="0"/>
              <a:t> is an example of hard clustering</a:t>
            </a:r>
          </a:p>
          <a:p>
            <a:pPr lvl="1"/>
            <a:r>
              <a:rPr lang="en-US" dirty="0" smtClean="0"/>
              <a:t>Clusters do not overlap</a:t>
            </a:r>
          </a:p>
          <a:p>
            <a:pPr lvl="1"/>
            <a:r>
              <a:rPr lang="en-US" dirty="0" smtClean="0"/>
              <a:t>Data in one cluster only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03555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Mixture of Gaussians </a:t>
            </a:r>
            <a:r>
              <a:rPr lang="en-US" dirty="0"/>
              <a:t>is an example of </a:t>
            </a:r>
            <a:r>
              <a:rPr lang="en-US" dirty="0" smtClean="0"/>
              <a:t>soft clustering</a:t>
            </a:r>
            <a:endParaRPr lang="en-US" dirty="0"/>
          </a:p>
          <a:p>
            <a:pPr lvl="1"/>
            <a:r>
              <a:rPr lang="en-US" dirty="0"/>
              <a:t>Clusters </a:t>
            </a:r>
            <a:r>
              <a:rPr lang="en-US" dirty="0" smtClean="0"/>
              <a:t>may overlap</a:t>
            </a:r>
            <a:endParaRPr lang="en-US" dirty="0"/>
          </a:p>
          <a:p>
            <a:pPr lvl="1"/>
            <a:r>
              <a:rPr lang="en-US" dirty="0" smtClean="0"/>
              <a:t>Data may exhibit non-binary strength of association to all clusters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Mixture of Gaussians </a:t>
            </a:r>
            <a:endParaRPr lang="en-US" dirty="0" smtClean="0"/>
          </a:p>
          <a:p>
            <a:pPr lvl="1"/>
            <a:r>
              <a:rPr lang="en-US" dirty="0" smtClean="0"/>
              <a:t>probabilistic method</a:t>
            </a:r>
          </a:p>
          <a:p>
            <a:pPr lvl="1"/>
            <a:r>
              <a:rPr lang="en-US" dirty="0" smtClean="0"/>
              <a:t>Each cluster is a generative model</a:t>
            </a:r>
          </a:p>
          <a:p>
            <a:pPr lvl="1"/>
            <a:r>
              <a:rPr lang="en-US" dirty="0" smtClean="0"/>
              <a:t>Clusters have parameters (means &amp; covariance)</a:t>
            </a:r>
          </a:p>
          <a:p>
            <a:pPr lvl="1"/>
            <a:r>
              <a:rPr lang="en-US" dirty="0" smtClean="0"/>
              <a:t>Train using EM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Mixture models</a:t>
            </a:r>
          </a:p>
        </p:txBody>
      </p:sp>
    </p:spTree>
    <p:extLst>
      <p:ext uri="{BB962C8B-B14F-4D97-AF65-F5344CB8AC3E}">
        <p14:creationId xmlns:p14="http://schemas.microsoft.com/office/powerpoint/2010/main" val="396675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4447"/>
          <a:stretch/>
        </p:blipFill>
        <p:spPr>
          <a:xfrm>
            <a:off x="602252" y="3221250"/>
            <a:ext cx="3096892" cy="2818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938" y="1160735"/>
            <a:ext cx="885522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can model non-Gaussian distributions using a Mixture </a:t>
            </a:r>
            <a:r>
              <a:rPr lang="en-US" sz="2400" dirty="0"/>
              <a:t>of </a:t>
            </a:r>
            <a:r>
              <a:rPr lang="en-US" sz="2400" dirty="0" smtClean="0"/>
              <a:t>Gaussians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Consider the following examples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Red curves show weighted Gaussians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Blue curves show the resulting density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41147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1606"/>
          <a:stretch/>
        </p:blipFill>
        <p:spPr>
          <a:xfrm>
            <a:off x="602252" y="3221250"/>
            <a:ext cx="5957564" cy="2818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938" y="1160735"/>
            <a:ext cx="88552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can model non-Gaussian distributions using a Mixture </a:t>
            </a:r>
            <a:r>
              <a:rPr lang="en-US" sz="2400" dirty="0"/>
              <a:t>of </a:t>
            </a:r>
            <a:r>
              <a:rPr lang="en-US" sz="2400" dirty="0" smtClean="0"/>
              <a:t>Gaussians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Consider the following examples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Red curves show weighted Gaussians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Blue curves show the resulting density</a:t>
            </a:r>
          </a:p>
          <a:p>
            <a:pPr algn="l"/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19750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2" y="3221250"/>
            <a:ext cx="8710650" cy="2818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938" y="1160735"/>
            <a:ext cx="88552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can model non-Gaussian distributions using a Mixture </a:t>
            </a:r>
            <a:r>
              <a:rPr lang="en-US" sz="2400" dirty="0"/>
              <a:t>of </a:t>
            </a:r>
            <a:r>
              <a:rPr lang="en-US" sz="2400" dirty="0" smtClean="0"/>
              <a:t>Gaussians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Consider the following examples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Red curves show weighted Gaussians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Blue curves show the resulting density</a:t>
            </a:r>
          </a:p>
          <a:p>
            <a:pPr algn="l"/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27003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Advantage of </a:t>
            </a:r>
            <a:r>
              <a:rPr lang="en-US" sz="2400" dirty="0" err="1" smtClean="0"/>
              <a:t>MoG</a:t>
            </a:r>
            <a:r>
              <a:rPr lang="en-US" sz="2400" dirty="0" smtClean="0"/>
              <a:t> is that given enough components we can model most distributions using only the simple Gaussian distribution  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19750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59094"/>
            <a:ext cx="8915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How is </a:t>
            </a:r>
            <a:r>
              <a:rPr lang="en-US" sz="2600" dirty="0" err="1" smtClean="0"/>
              <a:t>MoG</a:t>
            </a:r>
            <a:r>
              <a:rPr lang="en-US" sz="2600" dirty="0" smtClean="0"/>
              <a:t> implemented?  Consider </a:t>
            </a:r>
            <a:r>
              <a:rPr lang="en-US" sz="2600" dirty="0" err="1" smtClean="0"/>
              <a:t>Kmeans</a:t>
            </a:r>
            <a:r>
              <a:rPr lang="en-US" sz="2600" dirty="0" smtClean="0"/>
              <a:t> again:</a:t>
            </a:r>
          </a:p>
          <a:p>
            <a:endParaRPr lang="en-US" sz="2600" dirty="0" smtClean="0"/>
          </a:p>
          <a:p>
            <a:r>
              <a:rPr lang="en-US" sz="2600" dirty="0" smtClean="0"/>
              <a:t>Randomly</a:t>
            </a:r>
            <a:r>
              <a:rPr lang="en-US" sz="2600" dirty="0"/>
              <a:t> assign K data points at the “centroids” of the K </a:t>
            </a:r>
            <a:r>
              <a:rPr lang="en-US" sz="2600" dirty="0" smtClean="0"/>
              <a:t>clusters</a:t>
            </a:r>
          </a:p>
          <a:p>
            <a:endParaRPr lang="en-US" sz="2600" dirty="0"/>
          </a:p>
          <a:p>
            <a:r>
              <a:rPr lang="en-US" sz="2600" dirty="0"/>
              <a:t>Loop until convergence doing the following:</a:t>
            </a:r>
          </a:p>
          <a:p>
            <a:pPr lvl="1"/>
            <a:r>
              <a:rPr lang="en-US" sz="2600" dirty="0" smtClean="0"/>
              <a:t>For </a:t>
            </a:r>
            <a:r>
              <a:rPr lang="en-US" sz="2600" dirty="0"/>
              <a:t>each point, put the point </a:t>
            </a:r>
            <a:r>
              <a:rPr lang="en-US" sz="2600" dirty="0" smtClean="0"/>
              <a:t>into </a:t>
            </a:r>
            <a:r>
              <a:rPr lang="en-US" sz="2600" dirty="0"/>
              <a:t>the cluster to whose centroid it is closest</a:t>
            </a:r>
          </a:p>
          <a:p>
            <a:pPr lvl="1"/>
            <a:r>
              <a:rPr lang="en-US" sz="2600" dirty="0" smtClean="0"/>
              <a:t>Re-compute</a:t>
            </a:r>
            <a:r>
              <a:rPr lang="en-US" sz="2600" dirty="0"/>
              <a:t> the cluster centroids</a:t>
            </a:r>
          </a:p>
          <a:p>
            <a:pPr lvl="1"/>
            <a:r>
              <a:rPr lang="en-US" sz="2600" dirty="0"/>
              <a:t>Repeat loop until there is no change in clusters between two consecutive iterations</a:t>
            </a:r>
            <a:r>
              <a:rPr lang="en-US" sz="2600" dirty="0" smtClean="0"/>
              <a:t>.</a:t>
            </a:r>
          </a:p>
          <a:p>
            <a:pPr lvl="1"/>
            <a:endParaRPr lang="en-US" sz="2600" dirty="0"/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Mixture of Gaussians operates in an analogous fashion</a:t>
            </a:r>
          </a:p>
          <a:p>
            <a:pPr lvl="1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Recall </a:t>
            </a:r>
            <a:r>
              <a:rPr lang="en-US" sz="3200" b="1" dirty="0" smtClean="0"/>
              <a:t>K-means </a:t>
            </a:r>
            <a:r>
              <a:rPr lang="en-US" sz="3200" b="1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6751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5938" y="1082388"/>
            <a:ext cx="9260544" cy="5775612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Need to know the Gaussian parameters </a:t>
            </a:r>
            <a:r>
              <a:rPr lang="en-US" sz="2400" dirty="0" smtClean="0"/>
              <a:t>(</a:t>
            </a:r>
            <a:r>
              <a:rPr lang="en-US" sz="2400" dirty="0"/>
              <a:t>μ, σ</a:t>
            </a:r>
            <a:r>
              <a:rPr lang="en-US" sz="2400" baseline="30000" dirty="0"/>
              <a:t>2 </a:t>
            </a:r>
            <a:r>
              <a:rPr lang="en-US" sz="2400" dirty="0" smtClean="0"/>
              <a:t>) </a:t>
            </a:r>
            <a:r>
              <a:rPr lang="en-US" sz="2400" dirty="0"/>
              <a:t>for each cluster to estimate data point cluster membership</a:t>
            </a:r>
          </a:p>
          <a:p>
            <a:r>
              <a:rPr lang="en-US" sz="2400" dirty="0" smtClean="0"/>
              <a:t>But need to know data assignments to estimate the parameters!</a:t>
            </a:r>
            <a:endParaRPr lang="en-US" sz="2400" dirty="0"/>
          </a:p>
          <a:p>
            <a:r>
              <a:rPr lang="en-US" sz="2400" dirty="0" smtClean="0"/>
              <a:t>Solution is to use the EM algorithm</a:t>
            </a:r>
          </a:p>
          <a:p>
            <a:pPr lvl="1"/>
            <a:r>
              <a:rPr lang="en-US" sz="2400" dirty="0" smtClean="0"/>
              <a:t>Randomly initialize the the Gaussian cluster parameters </a:t>
            </a:r>
            <a:r>
              <a:rPr lang="en-US" sz="2400" dirty="0"/>
              <a:t>(μ, σ</a:t>
            </a:r>
            <a:r>
              <a:rPr lang="en-US" sz="2400" baseline="30000" dirty="0"/>
              <a:t>2 </a:t>
            </a:r>
            <a:r>
              <a:rPr lang="en-US" sz="2400" dirty="0"/>
              <a:t>) 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E step:</a:t>
            </a:r>
          </a:p>
          <a:p>
            <a:pPr lvl="1"/>
            <a:r>
              <a:rPr lang="en-US" sz="2400" dirty="0"/>
              <a:t>Look at each data point and calculate how likely it came from </a:t>
            </a:r>
            <a:r>
              <a:rPr lang="en-US" sz="2400" dirty="0" smtClean="0"/>
              <a:t>a given cluster:</a:t>
            </a:r>
          </a:p>
          <a:p>
            <a:pPr lvl="1"/>
            <a:r>
              <a:rPr lang="en-US" sz="2400" dirty="0" smtClean="0"/>
              <a:t>Do so by computing p(b|x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 </a:t>
            </a:r>
            <a:r>
              <a:rPr lang="en-US" sz="2400" dirty="0"/>
              <a:t>step:</a:t>
            </a:r>
          </a:p>
          <a:p>
            <a:pPr lvl="1"/>
            <a:r>
              <a:rPr lang="en-US" sz="2400" dirty="0" smtClean="0"/>
              <a:t>Re-estimate Gaussian parameters </a:t>
            </a:r>
            <a:r>
              <a:rPr lang="en-US" sz="2400" dirty="0"/>
              <a:t>(μ, σ</a:t>
            </a:r>
            <a:r>
              <a:rPr lang="en-US" sz="2400" baseline="30000" dirty="0"/>
              <a:t>2 </a:t>
            </a:r>
            <a:r>
              <a:rPr lang="en-US" sz="2400" dirty="0"/>
              <a:t>) </a:t>
            </a:r>
            <a:r>
              <a:rPr lang="en-US" sz="2400" dirty="0" smtClean="0"/>
              <a:t> </a:t>
            </a:r>
            <a:r>
              <a:rPr lang="en-US" sz="2400" dirty="0"/>
              <a:t>to fit the assigned </a:t>
            </a:r>
            <a:r>
              <a:rPr lang="en-US" sz="2400" dirty="0" smtClean="0"/>
              <a:t>points</a:t>
            </a:r>
            <a:endParaRPr lang="en-US" sz="2400" dirty="0"/>
          </a:p>
          <a:p>
            <a:pPr lvl="1"/>
            <a:r>
              <a:rPr lang="en-US" sz="2400" dirty="0" smtClean="0"/>
              <a:t>Repeat until </a:t>
            </a:r>
            <a:r>
              <a:rPr lang="en-US" sz="2400" dirty="0"/>
              <a:t>convergence </a:t>
            </a:r>
            <a:r>
              <a:rPr lang="en-US" sz="2400" dirty="0" smtClean="0"/>
              <a:t>achieved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NB: sensitive to starting point!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EM algorithm</a:t>
            </a:r>
          </a:p>
        </p:txBody>
      </p:sp>
    </p:spTree>
    <p:extLst>
      <p:ext uri="{BB962C8B-B14F-4D97-AF65-F5344CB8AC3E}">
        <p14:creationId xmlns:p14="http://schemas.microsoft.com/office/powerpoint/2010/main" val="25901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58839"/>
              </p:ext>
            </p:extLst>
          </p:nvPr>
        </p:nvGraphicFramePr>
        <p:xfrm>
          <a:off x="4278912" y="2570376"/>
          <a:ext cx="1195200" cy="88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" imgW="482600" imgH="266700" progId="Equation.3">
                  <p:embed/>
                </p:oleObj>
              </mc:Choice>
              <mc:Fallback>
                <p:oleObj name="Equation" r:id="rId3" imgW="482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912" y="2570376"/>
                        <a:ext cx="1195200" cy="889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7229"/>
              </p:ext>
            </p:extLst>
          </p:nvPr>
        </p:nvGraphicFramePr>
        <p:xfrm>
          <a:off x="4643478" y="3671070"/>
          <a:ext cx="286243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5" imgW="1155700" imgH="266700" progId="Equation.DSMT4">
                  <p:embed/>
                </p:oleObj>
              </mc:Choice>
              <mc:Fallback>
                <p:oleObj name="Equation" r:id="rId5" imgW="1155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78" y="3671070"/>
                        <a:ext cx="2862433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27155" y="4452283"/>
            <a:ext cx="9244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accounts for the fact that the variances in each direction are different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Accounts </a:t>
            </a:r>
            <a:r>
              <a:rPr lang="en-US" sz="2400" dirty="0"/>
              <a:t>for the covariance between </a:t>
            </a:r>
            <a:r>
              <a:rPr lang="en-US" sz="2400" dirty="0" smtClean="0"/>
              <a:t>variables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educes </a:t>
            </a:r>
            <a:r>
              <a:rPr lang="en-US" sz="2400" dirty="0"/>
              <a:t>to the familiar Euclidean distance for uncorrelated variables with unit </a:t>
            </a:r>
            <a:r>
              <a:rPr lang="en-US" sz="2400" dirty="0" smtClean="0"/>
              <a:t>variance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839" y="3930023"/>
            <a:ext cx="4344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dirty="0" err="1" smtClean="0"/>
              <a:t>Mahanalobis</a:t>
            </a:r>
            <a:r>
              <a:rPr lang="en-US" sz="2400" dirty="0" smtClean="0"/>
              <a:t> distance 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418" y="620395"/>
            <a:ext cx="9255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/>
              <a:t>Idea of clustering is to group patterns so that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Patterns are similar to one another within the same cluster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Patterns are  dissimilar to those in other clusters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Several approaches exits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/>
              <a:t>All require a way to determine similarity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err="1"/>
              <a:t>E.g</a:t>
            </a:r>
            <a:r>
              <a:rPr lang="en-US" sz="2400" dirty="0"/>
              <a:t> Euclidian distance  </a:t>
            </a:r>
          </a:p>
        </p:txBody>
      </p:sp>
    </p:spTree>
    <p:extLst>
      <p:ext uri="{BB962C8B-B14F-4D97-AF65-F5344CB8AC3E}">
        <p14:creationId xmlns:p14="http://schemas.microsoft.com/office/powerpoint/2010/main" val="78736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4" grpId="0"/>
      <p:bldP spid="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88" y="109886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data observation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,.. 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dirty="0" smtClean="0"/>
              <a:t>Consider case k=2</a:t>
            </a:r>
          </a:p>
          <a:p>
            <a:r>
              <a:rPr lang="en-US" sz="2400" dirty="0" smtClean="0"/>
              <a:t>Have unknown mean μ and variance σ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If we knew class membership parameter estimation would be trivial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0325"/>
              </p:ext>
            </p:extLst>
          </p:nvPr>
        </p:nvGraphicFramePr>
        <p:xfrm>
          <a:off x="606425" y="2974976"/>
          <a:ext cx="3132853" cy="109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Equation" r:id="rId3" imgW="1308100" imgH="457200" progId="Equation.DSMT4">
                  <p:embed/>
                </p:oleObj>
              </mc:Choice>
              <mc:Fallback>
                <p:oleObj name="Equation" r:id="rId3" imgW="1308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2974976"/>
                        <a:ext cx="3132853" cy="109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58121"/>
              </p:ext>
            </p:extLst>
          </p:nvPr>
        </p:nvGraphicFramePr>
        <p:xfrm>
          <a:off x="626912" y="3905621"/>
          <a:ext cx="6117861" cy="1057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5" imgW="2717800" imgH="469900" progId="Equation.3">
                  <p:embed/>
                </p:oleObj>
              </mc:Choice>
              <mc:Fallback>
                <p:oleObj name="Equation" r:id="rId5" imgW="2717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912" y="3905621"/>
                        <a:ext cx="6117861" cy="1057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MoG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2" y="4691438"/>
            <a:ext cx="9906000" cy="15314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938" y="6369450"/>
            <a:ext cx="8726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For unsupervised case we do not know membership!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mixture model case</a:t>
            </a:r>
          </a:p>
        </p:txBody>
      </p:sp>
    </p:spTree>
    <p:extLst>
      <p:ext uri="{BB962C8B-B14F-4D97-AF65-F5344CB8AC3E}">
        <p14:creationId xmlns:p14="http://schemas.microsoft.com/office/powerpoint/2010/main" val="12140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parameters for both clusters </a:t>
            </a:r>
            <a:r>
              <a:rPr lang="en-US" sz="2400" dirty="0"/>
              <a:t>μ and variance </a:t>
            </a:r>
            <a:r>
              <a:rPr lang="en-US" sz="2400" dirty="0" smtClean="0"/>
              <a:t>σ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we can compute probability of their data point memberships.</a:t>
            </a:r>
          </a:p>
          <a:p>
            <a:endParaRPr lang="en-US" sz="2400" dirty="0" smtClean="0"/>
          </a:p>
          <a:p>
            <a:r>
              <a:rPr lang="en-US" sz="2400" dirty="0" smtClean="0"/>
              <a:t>For a Gaussian the probability of a data point given the model is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98863"/>
              </p:ext>
            </p:extLst>
          </p:nvPr>
        </p:nvGraphicFramePr>
        <p:xfrm>
          <a:off x="1824765" y="3800337"/>
          <a:ext cx="5384263" cy="108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3" imgW="2197100" imgH="444500" progId="Equation.3">
                  <p:embed/>
                </p:oleObj>
              </mc:Choice>
              <mc:Fallback>
                <p:oleObj name="Equation" r:id="rId3" imgW="2197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4765" y="3800337"/>
                        <a:ext cx="5384263" cy="1089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9139" y="5209576"/>
            <a:ext cx="838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>
                <a:latin typeface="+mn-lt"/>
              </a:rPr>
              <a:t>To find the probability of the model given the data point we need to use Bayes rule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mixture model case</a:t>
            </a:r>
          </a:p>
        </p:txBody>
      </p:sp>
    </p:spTree>
    <p:extLst>
      <p:ext uri="{BB962C8B-B14F-4D97-AF65-F5344CB8AC3E}">
        <p14:creationId xmlns:p14="http://schemas.microsoft.com/office/powerpoint/2010/main" val="161917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76" y="2047697"/>
            <a:ext cx="3568700" cy="800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0517" y="1104463"/>
            <a:ext cx="7012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Recall: For </a:t>
            </a:r>
            <a:r>
              <a:rPr lang="en-US" sz="2400" dirty="0"/>
              <a:t>events A and B, provided that P(B) ≠ 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52500" y="3195629"/>
            <a:ext cx="8372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some partition {A</a:t>
            </a:r>
            <a:r>
              <a:rPr lang="en-US" sz="2400" baseline="-25000" dirty="0"/>
              <a:t>j</a:t>
            </a:r>
            <a:r>
              <a:rPr lang="en-US" sz="2400" dirty="0"/>
              <a:t>} of the event </a:t>
            </a:r>
            <a:r>
              <a:rPr lang="en-US" sz="2400" dirty="0" smtClean="0"/>
              <a:t>space, using </a:t>
            </a:r>
            <a:r>
              <a:rPr lang="en-US" sz="2400" dirty="0"/>
              <a:t>the law of total </a:t>
            </a:r>
            <a:r>
              <a:rPr lang="en-US" sz="2400" dirty="0" smtClean="0"/>
              <a:t>probability </a:t>
            </a:r>
            <a:r>
              <a:rPr lang="en-US" sz="2400" dirty="0"/>
              <a:t>to compute P(B)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382893"/>
            <a:ext cx="402590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344988"/>
            <a:ext cx="3187700" cy="571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357646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068197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probability of the model </a:t>
            </a:r>
            <a:r>
              <a:rPr lang="en-US" sz="2400" dirty="0" smtClean="0"/>
              <a:t>b for a given </a:t>
            </a:r>
            <a:r>
              <a:rPr lang="en-US" sz="2400" dirty="0"/>
              <a:t>the data point </a:t>
            </a:r>
            <a:r>
              <a:rPr lang="en-US" sz="2400" dirty="0" smtClean="0"/>
              <a:t>is given by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0657" y="3865563"/>
            <a:ext cx="838835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+mn-lt"/>
              </a:rPr>
              <a:t>We can </a:t>
            </a:r>
            <a:r>
              <a:rPr lang="en-US" sz="2400" dirty="0" smtClean="0">
                <a:latin typeface="+mn-lt"/>
              </a:rPr>
              <a:t>take the probability of cluster membership for each </a:t>
            </a:r>
            <a:r>
              <a:rPr lang="en-US" sz="2400" dirty="0" err="1" smtClean="0"/>
              <a:t>datapoint</a:t>
            </a:r>
            <a:r>
              <a:rPr lang="en-US" sz="2400" dirty="0" smtClean="0">
                <a:latin typeface="+mn-lt"/>
              </a:rPr>
              <a:t>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and use it as an estimate of the responsibilities b</a:t>
            </a:r>
            <a:r>
              <a:rPr lang="en-US" sz="2400" baseline="-25000" dirty="0" smtClean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 for that </a:t>
            </a:r>
            <a:r>
              <a:rPr lang="en-US" sz="2400" dirty="0" err="1" smtClean="0">
                <a:latin typeface="+mn-lt"/>
              </a:rPr>
              <a:t>datapoint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28134"/>
              </p:ext>
            </p:extLst>
          </p:nvPr>
        </p:nvGraphicFramePr>
        <p:xfrm>
          <a:off x="1890713" y="1633538"/>
          <a:ext cx="61595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3" imgW="2565400" imgH="889000" progId="Equation.3">
                  <p:embed/>
                </p:oleObj>
              </mc:Choice>
              <mc:Fallback>
                <p:oleObj name="Equation" r:id="rId3" imgW="2565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0713" y="1633538"/>
                        <a:ext cx="61595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453" t="10965" r="42148" b="58430"/>
          <a:stretch/>
        </p:blipFill>
        <p:spPr>
          <a:xfrm>
            <a:off x="515938" y="5207217"/>
            <a:ext cx="5727518" cy="16507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96170" y="5476897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belong to them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mixture model case</a:t>
            </a:r>
          </a:p>
        </p:txBody>
      </p:sp>
    </p:spTree>
    <p:extLst>
      <p:ext uri="{BB962C8B-B14F-4D97-AF65-F5344CB8AC3E}">
        <p14:creationId xmlns:p14="http://schemas.microsoft.com/office/powerpoint/2010/main" val="20816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068198"/>
            <a:ext cx="8915400" cy="5018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cluster assignments we can re-estimate the parameters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53" t="42034" r="42148" b="29839"/>
          <a:stretch/>
        </p:blipFill>
        <p:spPr>
          <a:xfrm>
            <a:off x="639405" y="5115936"/>
            <a:ext cx="5727518" cy="151714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22941"/>
              </p:ext>
            </p:extLst>
          </p:nvPr>
        </p:nvGraphicFramePr>
        <p:xfrm>
          <a:off x="677672" y="1805345"/>
          <a:ext cx="46085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Equation" r:id="rId4" imgW="1676400" imgH="457200" progId="Equation.3">
                  <p:embed/>
                </p:oleObj>
              </mc:Choice>
              <mc:Fallback>
                <p:oleObj name="Equation" r:id="rId4" imgW="1676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672" y="1805345"/>
                        <a:ext cx="4608513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10576"/>
              </p:ext>
            </p:extLst>
          </p:nvPr>
        </p:nvGraphicFramePr>
        <p:xfrm>
          <a:off x="390160" y="3243262"/>
          <a:ext cx="88947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5" name="Equation" r:id="rId6" imgW="3098800" imgH="469900" progId="Equation.DSMT4">
                  <p:embed/>
                </p:oleObj>
              </mc:Choice>
              <mc:Fallback>
                <p:oleObj name="Equation" r:id="rId6" imgW="3098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160" y="3243262"/>
                        <a:ext cx="8894763" cy="134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473183" y="5240415"/>
            <a:ext cx="291414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Likewise we can do the same for </a:t>
            </a:r>
          </a:p>
          <a:p>
            <a:pPr algn="l"/>
            <a:r>
              <a:rPr lang="en-US" sz="2400" dirty="0" smtClean="0"/>
              <a:t>cluster a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mixture model case</a:t>
            </a:r>
          </a:p>
        </p:txBody>
      </p:sp>
    </p:spTree>
    <p:extLst>
      <p:ext uri="{BB962C8B-B14F-4D97-AF65-F5344CB8AC3E}">
        <p14:creationId xmlns:p14="http://schemas.microsoft.com/office/powerpoint/2010/main" val="47661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1" y="1932614"/>
            <a:ext cx="8915400" cy="5018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can </a:t>
            </a:r>
            <a:r>
              <a:rPr lang="en-US" sz="2400" dirty="0" smtClean="0"/>
              <a:t>also </a:t>
            </a:r>
            <a:r>
              <a:rPr lang="en-US" sz="2400" dirty="0"/>
              <a:t>estimate </a:t>
            </a:r>
            <a:r>
              <a:rPr lang="en-US" sz="2400" dirty="0" smtClean="0"/>
              <a:t>priors, but this is not always necessary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831124"/>
              </p:ext>
            </p:extLst>
          </p:nvPr>
        </p:nvGraphicFramePr>
        <p:xfrm>
          <a:off x="2400594" y="3233811"/>
          <a:ext cx="4552319" cy="202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3" imgW="1371600" imgH="609600" progId="Equation.DSMT4">
                  <p:embed/>
                </p:oleObj>
              </mc:Choice>
              <mc:Fallback>
                <p:oleObj name="Equation" r:id="rId3" imgW="13716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0594" y="3233811"/>
                        <a:ext cx="4552319" cy="2023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1-D mixture model case</a:t>
            </a:r>
          </a:p>
        </p:txBody>
      </p:sp>
    </p:spTree>
    <p:extLst>
      <p:ext uri="{BB962C8B-B14F-4D97-AF65-F5344CB8AC3E}">
        <p14:creationId xmlns:p14="http://schemas.microsoft.com/office/powerpoint/2010/main" val="306597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53" t="10965" r="42148" b="58293"/>
          <a:stretch/>
        </p:blipFill>
        <p:spPr>
          <a:xfrm>
            <a:off x="515938" y="1464324"/>
            <a:ext cx="5727518" cy="1658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6170" y="1734003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below to them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Summary: Iterative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259868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53" t="10965" r="42148" b="29839"/>
          <a:stretch/>
        </p:blipFill>
        <p:spPr>
          <a:xfrm>
            <a:off x="515938" y="1464323"/>
            <a:ext cx="5727518" cy="31929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6170" y="1734003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below to them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80393" y="3440576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assignments update the cluster parameters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Summary: Iterative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422696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53" t="10965" r="42148"/>
          <a:stretch/>
        </p:blipFill>
        <p:spPr>
          <a:xfrm>
            <a:off x="515938" y="1464323"/>
            <a:ext cx="5727518" cy="4802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6170" y="1734003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clusters determine which points below to them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80393" y="3440576"/>
            <a:ext cx="338967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Given assignments update the cluster parameters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66898" y="5258527"/>
            <a:ext cx="3389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Repeat until convergence achieved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Summary: Iterative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422696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75" y="1099090"/>
            <a:ext cx="9482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Can extend </a:t>
            </a:r>
            <a:r>
              <a:rPr lang="en-US" sz="2400" dirty="0" err="1" smtClean="0"/>
              <a:t>MoG</a:t>
            </a:r>
            <a:r>
              <a:rPr lang="en-US" sz="2400" dirty="0" smtClean="0"/>
              <a:t> to multidimensional data points and any number K clusters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Again iteratively estimate parameters starting from initial guess</a:t>
            </a:r>
            <a:endParaRPr lang="en-US" sz="2400" dirty="0"/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All sources again Gaussian but now have vector for data points and the mean, and a covariance matrix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428367"/>
              </p:ext>
            </p:extLst>
          </p:nvPr>
        </p:nvGraphicFramePr>
        <p:xfrm>
          <a:off x="887795" y="3292692"/>
          <a:ext cx="2922324" cy="85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1" name="Equation" r:id="rId3" imgW="1346200" imgH="393700" progId="Equation.3">
                  <p:embed/>
                </p:oleObj>
              </mc:Choice>
              <mc:Fallback>
                <p:oleObj name="Equation" r:id="rId3" imgW="1346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795" y="3292692"/>
                        <a:ext cx="2922324" cy="85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95017"/>
              </p:ext>
            </p:extLst>
          </p:nvPr>
        </p:nvGraphicFramePr>
        <p:xfrm>
          <a:off x="788988" y="4338042"/>
          <a:ext cx="32797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2" name="Equation" r:id="rId5" imgW="1511300" imgH="457200" progId="Equation.DSMT4">
                  <p:embed/>
                </p:oleObj>
              </mc:Choice>
              <mc:Fallback>
                <p:oleObj name="Equation" r:id="rId5" imgW="1511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988" y="4338042"/>
                        <a:ext cx="327977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535984" y="3527901"/>
            <a:ext cx="834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Prior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31716" y="4678949"/>
            <a:ext cx="900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Mean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126473" y="5911847"/>
            <a:ext cx="170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Covariance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756458"/>
              </p:ext>
            </p:extLst>
          </p:nvPr>
        </p:nvGraphicFramePr>
        <p:xfrm>
          <a:off x="795376" y="5625341"/>
          <a:ext cx="60372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3" name="Equation" r:id="rId7" imgW="2781300" imgH="457200" progId="Equation.3">
                  <p:embed/>
                </p:oleObj>
              </mc:Choice>
              <mc:Fallback>
                <p:oleObj name="Equation" r:id="rId7" imgW="2781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376" y="5625341"/>
                        <a:ext cx="6037263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Multidimensional Mixture of Gaussians</a:t>
            </a:r>
          </a:p>
        </p:txBody>
      </p:sp>
    </p:spTree>
    <p:extLst>
      <p:ext uri="{BB962C8B-B14F-4D97-AF65-F5344CB8AC3E}">
        <p14:creationId xmlns:p14="http://schemas.microsoft.com/office/powerpoint/2010/main" val="2971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83" y="884237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Breaks down the dataset into </a:t>
            </a:r>
            <a:r>
              <a:rPr lang="en-US" sz="2400" dirty="0"/>
              <a:t>a</a:t>
            </a:r>
            <a:r>
              <a:rPr lang="en-US" sz="2400" dirty="0" smtClean="0"/>
              <a:t> series of nested clusters</a:t>
            </a:r>
          </a:p>
          <a:p>
            <a:r>
              <a:rPr lang="en-US" sz="2400" dirty="0" smtClean="0"/>
              <a:t>Single cluster at top with all data</a:t>
            </a:r>
          </a:p>
          <a:p>
            <a:r>
              <a:rPr lang="en-US" sz="2400" dirty="0" smtClean="0"/>
              <a:t>N clusters at bottom one for each data point</a:t>
            </a:r>
          </a:p>
          <a:p>
            <a:r>
              <a:rPr lang="en-US" sz="2400" dirty="0" smtClean="0"/>
              <a:t>Can be displayed as </a:t>
            </a:r>
            <a:r>
              <a:rPr lang="en-US" sz="2400" dirty="0" err="1" smtClean="0"/>
              <a:t>dendrogram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4" y="2938224"/>
            <a:ext cx="5594048" cy="352777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426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937" y="1049774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Probability of data point (how probable is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 smtClean="0"/>
              <a:t> under source c) is given by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88974"/>
              </p:ext>
            </p:extLst>
          </p:nvPr>
        </p:nvGraphicFramePr>
        <p:xfrm>
          <a:off x="1066800" y="1860550"/>
          <a:ext cx="6624779" cy="90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860550"/>
                        <a:ext cx="6624779" cy="90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80667" y="2891246"/>
            <a:ext cx="8731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Probability data point x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came from cluster c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47290"/>
              </p:ext>
            </p:extLst>
          </p:nvPr>
        </p:nvGraphicFramePr>
        <p:xfrm>
          <a:off x="1153973" y="3635228"/>
          <a:ext cx="38623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5" imgW="1854200" imgH="508000" progId="Equation.3">
                  <p:embed/>
                </p:oleObj>
              </mc:Choice>
              <mc:Fallback>
                <p:oleObj name="Equation" r:id="rId5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3973" y="3635228"/>
                        <a:ext cx="3862388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48109" y="4929981"/>
            <a:ext cx="8731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/>
              <a:t>Importance factor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ic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indicating how importance is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for source c</a:t>
            </a:r>
            <a:endParaRPr lang="en-US" sz="2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86674"/>
              </p:ext>
            </p:extLst>
          </p:nvPr>
        </p:nvGraphicFramePr>
        <p:xfrm>
          <a:off x="1098399" y="5881688"/>
          <a:ext cx="45481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7" imgW="2184400" imgH="469900" progId="Equation.DSMT4">
                  <p:embed/>
                </p:oleObj>
              </mc:Choice>
              <mc:Fallback>
                <p:oleObj name="Equation" r:id="rId7" imgW="2184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8399" y="5881688"/>
                        <a:ext cx="4548188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Multidimensional Mixture of Gaussians</a:t>
            </a:r>
          </a:p>
        </p:txBody>
      </p:sp>
    </p:spTree>
    <p:extLst>
      <p:ext uri="{BB962C8B-B14F-4D97-AF65-F5344CB8AC3E}">
        <p14:creationId xmlns:p14="http://schemas.microsoft.com/office/powerpoint/2010/main" val="254682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2" grpId="0" build="p" bldLvl="2"/>
      <p:bldP spid="14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45412"/>
              </p:ext>
            </p:extLst>
          </p:nvPr>
        </p:nvGraphicFramePr>
        <p:xfrm>
          <a:off x="269875" y="2037148"/>
          <a:ext cx="5514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Equation" r:id="rId3" imgW="2006600" imgH="203200" progId="Equation.DSMT4">
                  <p:embed/>
                </p:oleObj>
              </mc:Choice>
              <mc:Fallback>
                <p:oleObj name="Equation" r:id="rId3" imgW="200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" y="2037148"/>
                        <a:ext cx="55149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6252"/>
              </p:ext>
            </p:extLst>
          </p:nvPr>
        </p:nvGraphicFramePr>
        <p:xfrm>
          <a:off x="269875" y="3618012"/>
          <a:ext cx="5895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5" imgW="2146300" imgH="304800" progId="Equation.3">
                  <p:embed/>
                </p:oleObj>
              </mc:Choice>
              <mc:Fallback>
                <p:oleObj name="Equation" r:id="rId5" imgW="21463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" y="3618012"/>
                        <a:ext cx="58959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69875" y="1536963"/>
            <a:ext cx="793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Mean of values of attribute a from c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69875" y="3145991"/>
            <a:ext cx="7014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Covariance of values a and b from c</a:t>
            </a:r>
            <a:endParaRPr lang="en-US" sz="2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88451"/>
              </p:ext>
            </p:extLst>
          </p:nvPr>
        </p:nvGraphicFramePr>
        <p:xfrm>
          <a:off x="269875" y="5208588"/>
          <a:ext cx="73596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Equation" r:id="rId7" imgW="2679700" imgH="393700" progId="Equation.3">
                  <p:embed/>
                </p:oleObj>
              </mc:Choice>
              <mc:Fallback>
                <p:oleObj name="Equation" r:id="rId7" imgW="267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875" y="5208588"/>
                        <a:ext cx="735965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69875" y="4823334"/>
            <a:ext cx="8506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Prior reflecting  number of items assigned to c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Multidimensional Mixture of Gaussians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874" y="799642"/>
            <a:ext cx="9021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Given cluster assignments we can re-estimate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04869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32543"/>
              </p:ext>
            </p:extLst>
          </p:nvPr>
        </p:nvGraphicFramePr>
        <p:xfrm>
          <a:off x="1812749" y="2130613"/>
          <a:ext cx="5579803" cy="9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3" imgW="2578100" imgH="444500" progId="Equation.3">
                  <p:embed/>
                </p:oleObj>
              </mc:Choice>
              <mc:Fallback>
                <p:oleObj name="Equation" r:id="rId3" imgW="2578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749" y="2130613"/>
                        <a:ext cx="5579803" cy="9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15938" y="1123748"/>
            <a:ext cx="9126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MoG</a:t>
            </a:r>
            <a:r>
              <a:rPr lang="en-US" sz="2400" dirty="0" smtClean="0"/>
              <a:t> is a probabilistic model the finds a maximum likelihood fit to the data points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2379" y="3324108"/>
            <a:ext cx="9126498" cy="309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If we choose K to maximize  then we will end up with a cluster per data point!  This isn't  normally what we want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So we cannot discover K automatically from best fit!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model may not generalize well to future datasets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Could split data points into training and validations datasets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Occam's razor states we should choose the simplest model that explains the data</a:t>
            </a:r>
          </a:p>
          <a:p>
            <a:pPr marL="742950" lvl="1" indent="-285750" algn="l" defTabSz="45720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600" dirty="0">
                <a:latin typeface="+mn-lt"/>
              </a:rPr>
              <a:t>e.g. use BIC criteria – Bayes information criteria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Selection of number of clusters 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86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191" y="1322765"/>
            <a:ext cx="8889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Wikipedia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Victor </a:t>
            </a:r>
            <a:r>
              <a:rPr lang="en-US" sz="2400" dirty="0" err="1" smtClean="0"/>
              <a:t>Lavrenko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Zoubin</a:t>
            </a:r>
            <a:r>
              <a:rPr lang="en-US" sz="2400" dirty="0"/>
              <a:t> </a:t>
            </a:r>
            <a:r>
              <a:rPr lang="en-US" sz="2400" dirty="0" err="1"/>
              <a:t>Ghahramani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7425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875" y="1174167"/>
            <a:ext cx="9372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Kmeans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a simple clustering algorithm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Implementing</a:t>
            </a:r>
            <a:r>
              <a:rPr lang="en-US" sz="2400" dirty="0"/>
              <a:t> </a:t>
            </a:r>
            <a:r>
              <a:rPr lang="en-US" sz="2400" dirty="0" err="1"/>
              <a:t>Kmeans</a:t>
            </a:r>
            <a:r>
              <a:rPr lang="en-US" sz="2400" dirty="0"/>
              <a:t> is easy</a:t>
            </a:r>
            <a:r>
              <a:rPr lang="en-US" sz="2400" dirty="0" smtClean="0"/>
              <a:t>!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K is the number of clusters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Often K is set b y hand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Randomly assign K data points at the “centroids” of the K clusters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Loop until convergence doing the following</a:t>
            </a:r>
            <a:r>
              <a:rPr lang="en-US" sz="2400" dirty="0" smtClean="0"/>
              <a:t>: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For each point, put the point into the cluster to whose centroid it is closest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/>
              <a:t>Recompute</a:t>
            </a:r>
            <a:r>
              <a:rPr lang="en-US" sz="2400" dirty="0"/>
              <a:t> the cluster centroids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Repeat loop until there is no change in clusters between two consecutive iterations</a:t>
            </a:r>
          </a:p>
        </p:txBody>
      </p:sp>
    </p:spTree>
    <p:extLst>
      <p:ext uri="{BB962C8B-B14F-4D97-AF65-F5344CB8AC3E}">
        <p14:creationId xmlns:p14="http://schemas.microsoft.com/office/powerpoint/2010/main" val="318444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805" t="-479" r="67744" b="55999"/>
          <a:stretch/>
        </p:blipFill>
        <p:spPr>
          <a:xfrm>
            <a:off x="2299659" y="1255889"/>
            <a:ext cx="5438628" cy="4936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7118" y="6234668"/>
            <a:ext cx="1185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1: Data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12234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880" t="-479" r="33059" b="55999"/>
          <a:stretch/>
        </p:blipFill>
        <p:spPr>
          <a:xfrm>
            <a:off x="2299659" y="1255889"/>
            <a:ext cx="5438628" cy="4936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8471" y="6234668"/>
            <a:ext cx="4283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2: Assign initial cluster means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47825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8677" t="-479" r="-1738" b="55999"/>
          <a:stretch/>
        </p:blipFill>
        <p:spPr>
          <a:xfrm>
            <a:off x="2299659" y="1255889"/>
            <a:ext cx="5438628" cy="4936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7838" y="6234668"/>
            <a:ext cx="5604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3: Classify data to closest cluster mean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43788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234" t="49521" r="68173" b="5999"/>
          <a:stretch/>
        </p:blipFill>
        <p:spPr>
          <a:xfrm>
            <a:off x="2299659" y="1255889"/>
            <a:ext cx="5438628" cy="4936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8602" y="6257925"/>
            <a:ext cx="4097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4: </a:t>
            </a:r>
            <a:r>
              <a:rPr lang="en-US" sz="2400" dirty="0" err="1"/>
              <a:t>Recompute</a:t>
            </a:r>
            <a:r>
              <a:rPr lang="en-US" sz="2400" dirty="0" smtClean="0"/>
              <a:t> cluster </a:t>
            </a:r>
            <a:r>
              <a:rPr lang="en-US" sz="2400" dirty="0"/>
              <a:t>means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3191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108" t="49521" r="32831" b="5999"/>
          <a:stretch/>
        </p:blipFill>
        <p:spPr>
          <a:xfrm>
            <a:off x="2299659" y="1255889"/>
            <a:ext cx="5438628" cy="4936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2524" y="6234668"/>
            <a:ext cx="353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: </a:t>
            </a:r>
            <a:r>
              <a:rPr lang="en-US" sz="2400" dirty="0"/>
              <a:t>Reclassify</a:t>
            </a:r>
            <a:r>
              <a:rPr lang="en-US" sz="2400" dirty="0" smtClean="0"/>
              <a:t> data points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K-means </a:t>
            </a:r>
            <a:r>
              <a:rPr lang="en-US" sz="32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90196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</TotalTime>
  <Words>1082</Words>
  <Application>Microsoft Macintosh PowerPoint</Application>
  <PresentationFormat>A4 Paper (210x297 mm)</PresentationFormat>
  <Paragraphs>182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AINT351: Machine Learning  Lecture 6 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7  Mixture of Gaussians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1458</cp:revision>
  <cp:lastPrinted>2006-09-20T21:05:30Z</cp:lastPrinted>
  <dcterms:created xsi:type="dcterms:W3CDTF">2013-09-22T15:12:23Z</dcterms:created>
  <dcterms:modified xsi:type="dcterms:W3CDTF">2016-10-31T09:11:07Z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