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4" r:id="rId4"/>
  </p:sldMasterIdLst>
  <p:notesMasterIdLst>
    <p:notesMasterId r:id="rId43"/>
  </p:notesMasterIdLst>
  <p:handoutMasterIdLst>
    <p:handoutMasterId r:id="rId44"/>
  </p:handoutMasterIdLst>
  <p:sldIdLst>
    <p:sldId id="770" r:id="rId5"/>
    <p:sldId id="778" r:id="rId6"/>
    <p:sldId id="779" r:id="rId7"/>
    <p:sldId id="780" r:id="rId8"/>
    <p:sldId id="771" r:id="rId9"/>
    <p:sldId id="772" r:id="rId10"/>
    <p:sldId id="773" r:id="rId11"/>
    <p:sldId id="774" r:id="rId12"/>
    <p:sldId id="775" r:id="rId13"/>
    <p:sldId id="776" r:id="rId14"/>
    <p:sldId id="777" r:id="rId15"/>
    <p:sldId id="723" r:id="rId16"/>
    <p:sldId id="743" r:id="rId17"/>
    <p:sldId id="737" r:id="rId18"/>
    <p:sldId id="738" r:id="rId19"/>
    <p:sldId id="739" r:id="rId20"/>
    <p:sldId id="727" r:id="rId21"/>
    <p:sldId id="728" r:id="rId22"/>
    <p:sldId id="730" r:id="rId23"/>
    <p:sldId id="744" r:id="rId24"/>
    <p:sldId id="745" r:id="rId25"/>
    <p:sldId id="746" r:id="rId26"/>
    <p:sldId id="747" r:id="rId27"/>
    <p:sldId id="759" r:id="rId28"/>
    <p:sldId id="748" r:id="rId29"/>
    <p:sldId id="732" r:id="rId30"/>
    <p:sldId id="751" r:id="rId31"/>
    <p:sldId id="752" r:id="rId32"/>
    <p:sldId id="725" r:id="rId33"/>
    <p:sldId id="753" r:id="rId34"/>
    <p:sldId id="763" r:id="rId35"/>
    <p:sldId id="757" r:id="rId36"/>
    <p:sldId id="758" r:id="rId37"/>
    <p:sldId id="755" r:id="rId38"/>
    <p:sldId id="756" r:id="rId39"/>
    <p:sldId id="760" r:id="rId40"/>
    <p:sldId id="761" r:id="rId41"/>
    <p:sldId id="685" r:id="rId42"/>
  </p:sldIdLst>
  <p:sldSz cx="9906000" cy="6858000" type="A4"/>
  <p:notesSz cx="6662738" cy="9906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FF00FF"/>
    <a:srgbClr val="FFCCCC"/>
    <a:srgbClr val="FFCCFF"/>
    <a:srgbClr val="FFFF00"/>
    <a:srgbClr val="3366CC"/>
    <a:srgbClr val="00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8" autoAdjust="0"/>
    <p:restoredTop sz="94609" autoAdjust="0"/>
  </p:normalViewPr>
  <p:slideViewPr>
    <p:cSldViewPr snapToGrid="0">
      <p:cViewPr>
        <p:scale>
          <a:sx n="90" d="100"/>
          <a:sy n="90" d="100"/>
        </p:scale>
        <p:origin x="-888" y="-80"/>
      </p:cViewPr>
      <p:guideLst>
        <p:guide orient="horz" pos="2941"/>
        <p:guide pos="12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08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553" y="2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1363"/>
            <a:ext cx="5367338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366" y="4704660"/>
            <a:ext cx="4886008" cy="445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10947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553" y="9410947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</a:defRPr>
            </a:lvl1pPr>
          </a:lstStyle>
          <a:p>
            <a:fld id="{3C32521E-4158-4FEB-AB62-14D3121BD3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56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1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12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20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26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42"/>
            <a:ext cx="84201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1BA-C0A1-4A3D-9374-6B78C99BF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B102-E22C-4DA0-A130-91B64DFDE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55"/>
            <a:ext cx="222885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55"/>
            <a:ext cx="652145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E36-9BE5-4ACB-AA3A-85E62EB96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SOFT221:  Server-Side Programming and Development 2006 - 07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F866-5DA6-446D-817F-2EA09839C1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A44D-B48C-44A9-9C08-7E0732E093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4DD2-093D-4BCC-A9E4-CBDAA79BC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191-3648-4CD3-9109-FFA13344E1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4DB-5C40-4318-9D69-0BFF83BF37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6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A726-27C4-49DC-B409-CAA930FEDF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692C-860E-467F-8A2B-9AADAE3A7E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41D83-DF40-4799-80E2-778CE4AB1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2.emf"/><Relationship Id="rId7" Type="http://schemas.openxmlformats.org/officeDocument/2006/relationships/image" Target="../media/image2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3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3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7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Mixture of Gaussians Matlab example</a:t>
            </a:r>
            <a:endParaRPr lang="en-GB" sz="3600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9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881" y="4177887"/>
            <a:ext cx="3443946" cy="26801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17" y="4143490"/>
            <a:ext cx="3425947" cy="2714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135" y="1069540"/>
            <a:ext cx="3579852" cy="2785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849" y="1153097"/>
            <a:ext cx="3330341" cy="26738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47106" y="189069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87771" y="1940834"/>
            <a:ext cx="134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49398" y="4865354"/>
            <a:ext cx="1866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First assignment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32200" y="456454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Matlab </a:t>
            </a:r>
            <a:r>
              <a:rPr lang="en-US" sz="3200" b="1" dirty="0" smtClean="0"/>
              <a:t>output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1735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2798081"/>
            <a:ext cx="8915400" cy="1143000"/>
          </a:xfrm>
        </p:spPr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5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7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Pattern classification</a:t>
            </a:r>
            <a:endParaRPr lang="en-GB" sz="3600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7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6" y="3118555"/>
            <a:ext cx="3798034" cy="3048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827" y="3091215"/>
            <a:ext cx="4728396" cy="28495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0388" y="848058"/>
            <a:ext cx="75000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/>
              <a:t>Pattern classifiers </a:t>
            </a:r>
            <a:r>
              <a:rPr lang="en-US" sz="2400" dirty="0" smtClean="0"/>
              <a:t>partitions the input space</a:t>
            </a:r>
            <a:endParaRPr lang="en-US" sz="2400" dirty="0"/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May have multiple input data dimensions</a:t>
            </a:r>
            <a:endParaRPr lang="en-US" sz="2400" dirty="0"/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May have multiple output classes</a:t>
            </a:r>
            <a:endParaRPr lang="en-US" sz="2400" dirty="0"/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Type of decision boundary depends on classifier</a:t>
            </a:r>
            <a:endParaRPr lang="en-US" sz="2400" dirty="0"/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Variety of ways to determine boundaries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Pattern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0826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32" y="4231223"/>
            <a:ext cx="2626051" cy="21008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9944" y="958713"/>
            <a:ext cx="96167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Pattern classifiers often trained using supervised learning</a:t>
            </a:r>
            <a:endParaRPr lang="en-US" sz="2400" dirty="0"/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Machine </a:t>
            </a:r>
            <a:r>
              <a:rPr lang="en-US" sz="2400" dirty="0"/>
              <a:t>experiences a sequence of sensory inputs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x</a:t>
            </a:r>
            <a:r>
              <a:rPr lang="en-US" sz="2400" baseline="-25000" dirty="0"/>
              <a:t>3</a:t>
            </a:r>
            <a:r>
              <a:rPr lang="en-US" sz="2400" dirty="0"/>
              <a:t>, …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endParaRPr lang="en-US" sz="2400" u="sng" dirty="0"/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Machine </a:t>
            </a:r>
            <a:r>
              <a:rPr lang="en-US" sz="2400" dirty="0" smtClean="0"/>
              <a:t>is </a:t>
            </a:r>
            <a:r>
              <a:rPr lang="en-US" sz="2400" dirty="0"/>
              <a:t>also given y</a:t>
            </a:r>
            <a:r>
              <a:rPr lang="en-US" sz="2400" baseline="-25000" dirty="0"/>
              <a:t>1</a:t>
            </a:r>
            <a:r>
              <a:rPr lang="en-US" sz="2400" dirty="0"/>
              <a:t>, y</a:t>
            </a:r>
            <a:r>
              <a:rPr lang="en-US" sz="2400" baseline="-25000" dirty="0"/>
              <a:t>2</a:t>
            </a:r>
            <a:r>
              <a:rPr lang="en-US" sz="2400" dirty="0"/>
              <a:t>, y</a:t>
            </a:r>
            <a:r>
              <a:rPr lang="en-US" sz="2400" baseline="-25000" dirty="0"/>
              <a:t>3</a:t>
            </a:r>
            <a:r>
              <a:rPr lang="en-US" sz="2400" dirty="0"/>
              <a:t>, …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its goal is it to learn to reproduce then from the inputs 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this case the desired outputs y</a:t>
            </a:r>
            <a:r>
              <a:rPr lang="en-US" sz="2400" baseline="-25000" dirty="0"/>
              <a:t>1</a:t>
            </a:r>
            <a:r>
              <a:rPr lang="en-US" sz="2400" dirty="0"/>
              <a:t>, y</a:t>
            </a:r>
            <a:r>
              <a:rPr lang="en-US" sz="2400" baseline="-25000" dirty="0"/>
              <a:t>2</a:t>
            </a:r>
            <a:r>
              <a:rPr lang="en-US" sz="2400" dirty="0"/>
              <a:t>, y</a:t>
            </a:r>
            <a:r>
              <a:rPr lang="en-US" sz="2400" baseline="-25000" dirty="0"/>
              <a:t>3</a:t>
            </a:r>
            <a:r>
              <a:rPr lang="en-US" sz="2400" dirty="0"/>
              <a:t>, …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are discrete class labels and the goal is to </a:t>
            </a:r>
            <a:r>
              <a:rPr lang="en-US" sz="2400" b="1" u="sng" dirty="0"/>
              <a:t>classify </a:t>
            </a:r>
            <a:r>
              <a:rPr lang="en-US" sz="2400" dirty="0"/>
              <a:t>new output correctly from new </a:t>
            </a:r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461302" y="6361461"/>
            <a:ext cx="1903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igit recognition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7582" y="6308617"/>
            <a:ext cx="2422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Email spam detection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960" y="3980020"/>
            <a:ext cx="3175000" cy="24257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Pattern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6308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08881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lassify a section  of input as </a:t>
            </a:r>
            <a:r>
              <a:rPr lang="en-US" sz="2400" dirty="0"/>
              <a:t>speech or non-</a:t>
            </a:r>
            <a:r>
              <a:rPr lang="en-US" sz="2400" dirty="0" smtClean="0"/>
              <a:t>speech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e.g. </a:t>
            </a:r>
            <a:r>
              <a:rPr lang="en-US" sz="2400" dirty="0"/>
              <a:t>useful for hands-free telephony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Simple approach might be to determine when a feature </a:t>
            </a:r>
            <a:r>
              <a:rPr lang="en-US" sz="2400" dirty="0"/>
              <a:t>of speech </a:t>
            </a:r>
            <a:r>
              <a:rPr lang="en-US" sz="2400" dirty="0" smtClean="0"/>
              <a:t>- such </a:t>
            </a:r>
            <a:r>
              <a:rPr lang="en-US" sz="2400" dirty="0"/>
              <a:t>as power </a:t>
            </a:r>
            <a:r>
              <a:rPr lang="en-US" sz="2400" dirty="0" smtClean="0"/>
              <a:t>- exceeds </a:t>
            </a:r>
            <a:r>
              <a:rPr lang="en-US" sz="2400" dirty="0"/>
              <a:t>a </a:t>
            </a:r>
            <a:r>
              <a:rPr lang="en-US" sz="2400" dirty="0" smtClean="0"/>
              <a:t>threshold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0527" y="15240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495" y="4203294"/>
            <a:ext cx="4232532" cy="18832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17251" y="6141857"/>
            <a:ext cx="2830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Speech present detection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97" y="4261349"/>
            <a:ext cx="3343096" cy="220155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Simple 1D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158186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469834" y="1256044"/>
            <a:ext cx="4291857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Consider red points represent background noise distribution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Blue points </a:t>
            </a:r>
            <a:r>
              <a:rPr lang="en-US" dirty="0"/>
              <a:t>represent </a:t>
            </a:r>
            <a:r>
              <a:rPr lang="en-US" dirty="0" smtClean="0"/>
              <a:t>speech present distribution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We want to classify </a:t>
            </a:r>
            <a:r>
              <a:rPr lang="en-US" dirty="0"/>
              <a:t>signal </a:t>
            </a:r>
            <a:r>
              <a:rPr lang="en-US" dirty="0" smtClean="0"/>
              <a:t>into speech absent or speech present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Need to look at signal value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If (signal &gt; threshold) -&gt; speech present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  <a:p>
            <a:pPr marL="285750" indent="-285750" algn="l">
              <a:buFont typeface="Arial"/>
              <a:buChar char="•"/>
            </a:pPr>
            <a:r>
              <a:rPr lang="en-US" dirty="0"/>
              <a:t>If (signal </a:t>
            </a:r>
            <a:r>
              <a:rPr lang="en-US" dirty="0" smtClean="0"/>
              <a:t>&lt; </a:t>
            </a:r>
            <a:r>
              <a:rPr lang="en-US" dirty="0"/>
              <a:t>threshold) -&gt; speech </a:t>
            </a:r>
            <a:r>
              <a:rPr lang="en-US" dirty="0" smtClean="0"/>
              <a:t>absent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How can we find the threshold?</a:t>
            </a:r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One method is to consider likelihood functions</a:t>
            </a:r>
          </a:p>
        </p:txBody>
      </p:sp>
      <p:pic>
        <p:nvPicPr>
          <p:cNvPr id="12" name="Picture 11" descr="Screen Shot 2015-11-16 at 12.0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7976"/>
            <a:ext cx="5247065" cy="410548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Simple 1D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180247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55" y="746083"/>
            <a:ext cx="8915400" cy="20479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data observation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,.. 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endParaRPr lang="en-US" sz="2400" baseline="-25000" dirty="0" smtClean="0"/>
          </a:p>
          <a:p>
            <a:r>
              <a:rPr lang="en-US" sz="2400" dirty="0" smtClean="0"/>
              <a:t>Consider case k=2 classes</a:t>
            </a:r>
          </a:p>
          <a:p>
            <a:r>
              <a:rPr lang="en-US" sz="2400" dirty="0" smtClean="0"/>
              <a:t>We need to compute the mean μ and variance σ</a:t>
            </a:r>
            <a:r>
              <a:rPr lang="en-US" sz="2400" baseline="30000" dirty="0" smtClean="0"/>
              <a:t>2  </a:t>
            </a:r>
            <a:r>
              <a:rPr lang="en-US" sz="2400" dirty="0" smtClean="0"/>
              <a:t>of the classes</a:t>
            </a:r>
            <a:endParaRPr lang="en-US" sz="2400" baseline="30000" dirty="0" smtClean="0"/>
          </a:p>
          <a:p>
            <a:r>
              <a:rPr lang="en-US" sz="2400" dirty="0" smtClean="0"/>
              <a:t>Since we know class membership parameter estimation is trivial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669823"/>
              </p:ext>
            </p:extLst>
          </p:nvPr>
        </p:nvGraphicFramePr>
        <p:xfrm>
          <a:off x="606425" y="2974976"/>
          <a:ext cx="3132853" cy="109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" name="Equation" r:id="rId3" imgW="1308100" imgH="457200" progId="Equation.DSMT4">
                  <p:embed/>
                </p:oleObj>
              </mc:Choice>
              <mc:Fallback>
                <p:oleObj name="Equation" r:id="rId3" imgW="13081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425" y="2974976"/>
                        <a:ext cx="3132853" cy="1094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366597"/>
              </p:ext>
            </p:extLst>
          </p:nvPr>
        </p:nvGraphicFramePr>
        <p:xfrm>
          <a:off x="626912" y="3905621"/>
          <a:ext cx="6117861" cy="1057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" name="Equation" r:id="rId5" imgW="2717800" imgH="469900" progId="Equation.DSMT4">
                  <p:embed/>
                </p:oleObj>
              </mc:Choice>
              <mc:Fallback>
                <p:oleObj name="Equation" r:id="rId5" imgW="2717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912" y="3905621"/>
                        <a:ext cx="6117861" cy="1057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MoG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62" y="4691438"/>
            <a:ext cx="9906000" cy="15314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5938" y="6369450"/>
            <a:ext cx="8726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For </a:t>
            </a:r>
            <a:r>
              <a:rPr lang="en-US" sz="2400" dirty="0" smtClean="0"/>
              <a:t>supervised </a:t>
            </a:r>
            <a:r>
              <a:rPr lang="en-US" sz="2400" dirty="0"/>
              <a:t>case </a:t>
            </a:r>
            <a:r>
              <a:rPr lang="en-US" sz="2400" b="1" dirty="0"/>
              <a:t>we do </a:t>
            </a:r>
            <a:r>
              <a:rPr lang="en-US" sz="2400" b="1" dirty="0" smtClean="0"/>
              <a:t>the know </a:t>
            </a:r>
            <a:r>
              <a:rPr lang="en-US" sz="2400" b="1" dirty="0"/>
              <a:t>membership</a:t>
            </a:r>
            <a:r>
              <a:rPr lang="en-US" sz="2400" dirty="0"/>
              <a:t>!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1-D Gaussian classifier example</a:t>
            </a:r>
          </a:p>
        </p:txBody>
      </p:sp>
    </p:spTree>
    <p:extLst>
      <p:ext uri="{BB962C8B-B14F-4D97-AF65-F5344CB8AC3E}">
        <p14:creationId xmlns:p14="http://schemas.microsoft.com/office/powerpoint/2010/main" val="23537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33320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 parameters for both clusters </a:t>
            </a:r>
            <a:r>
              <a:rPr lang="en-US" sz="2400" dirty="0"/>
              <a:t>μ and variance </a:t>
            </a:r>
            <a:r>
              <a:rPr lang="en-US" sz="2400" dirty="0" smtClean="0"/>
              <a:t>σ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we can compute probability of their data point memberships.</a:t>
            </a:r>
          </a:p>
          <a:p>
            <a:endParaRPr lang="en-US" sz="2400" dirty="0" smtClean="0"/>
          </a:p>
          <a:p>
            <a:r>
              <a:rPr lang="en-US" sz="2400" dirty="0" smtClean="0"/>
              <a:t>For a Gaussian the probability of a data point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 given the model is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952591"/>
              </p:ext>
            </p:extLst>
          </p:nvPr>
        </p:nvGraphicFramePr>
        <p:xfrm>
          <a:off x="1900238" y="3433589"/>
          <a:ext cx="52292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3" imgW="2133600" imgH="444500" progId="Equation.3">
                  <p:embed/>
                </p:oleObj>
              </mc:Choice>
              <mc:Fallback>
                <p:oleObj name="Equation" r:id="rId3" imgW="2133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0238" y="3433589"/>
                        <a:ext cx="5229225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19139" y="4842690"/>
            <a:ext cx="838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>
                <a:latin typeface="+mn-lt"/>
              </a:rPr>
              <a:t>To find the probability of the model given the data point we need to use Bayes rule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1-D Gaussian classifier example</a:t>
            </a:r>
          </a:p>
        </p:txBody>
      </p:sp>
    </p:spTree>
    <p:extLst>
      <p:ext uri="{BB962C8B-B14F-4D97-AF65-F5344CB8AC3E}">
        <p14:creationId xmlns:p14="http://schemas.microsoft.com/office/powerpoint/2010/main" val="347155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068197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probability of the </a:t>
            </a:r>
            <a:r>
              <a:rPr lang="en-US" sz="2400" dirty="0" smtClean="0"/>
              <a:t>class b for a given </a:t>
            </a:r>
            <a:r>
              <a:rPr lang="en-US" sz="2400" dirty="0"/>
              <a:t>the data point </a:t>
            </a:r>
            <a:r>
              <a:rPr lang="en-US" sz="2400" dirty="0" smtClean="0"/>
              <a:t>is given by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80657" y="3865563"/>
            <a:ext cx="8388352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4572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atin typeface="+mn-lt"/>
              </a:rPr>
              <a:t>We can </a:t>
            </a:r>
            <a:r>
              <a:rPr lang="en-US" sz="2400" dirty="0" smtClean="0">
                <a:latin typeface="+mn-lt"/>
              </a:rPr>
              <a:t>take the probability of class membership for each </a:t>
            </a:r>
            <a:r>
              <a:rPr lang="en-US" sz="2400" dirty="0" smtClean="0"/>
              <a:t>data point</a:t>
            </a:r>
            <a:r>
              <a:rPr lang="en-US" sz="2400" dirty="0" smtClean="0">
                <a:latin typeface="+mn-lt"/>
              </a:rPr>
              <a:t> x</a:t>
            </a:r>
            <a:r>
              <a:rPr lang="en-US" sz="2400" baseline="-25000" dirty="0" smtClean="0"/>
              <a:t>i</a:t>
            </a:r>
          </a:p>
          <a:p>
            <a:pPr marL="342900" indent="-342900" algn="l" defTabSz="457200">
              <a:spcBef>
                <a:spcPct val="20000"/>
              </a:spcBef>
              <a:buFont typeface="Arial"/>
              <a:buChar char="•"/>
            </a:pPr>
            <a:endParaRPr lang="en-US" sz="2400" baseline="-25000" dirty="0">
              <a:latin typeface="+mn-lt"/>
            </a:endParaRPr>
          </a:p>
          <a:p>
            <a:pPr marL="342900" indent="-342900" algn="l" defTabSz="457200">
              <a:spcBef>
                <a:spcPct val="20000"/>
              </a:spcBef>
              <a:buFont typeface="Arial"/>
              <a:buChar char="•"/>
            </a:pPr>
            <a:r>
              <a:rPr lang="en-US" sz="2400" dirty="0"/>
              <a:t>We can </a:t>
            </a:r>
            <a:r>
              <a:rPr lang="en-US" sz="2400" dirty="0" smtClean="0"/>
              <a:t>then a assign the data point to the class with the highest probability!</a:t>
            </a:r>
            <a:endParaRPr lang="en-US" sz="2400" baseline="-25000" dirty="0"/>
          </a:p>
          <a:p>
            <a:pPr marL="342900" indent="-342900" algn="l" defTabSz="457200">
              <a:spcBef>
                <a:spcPct val="20000"/>
              </a:spcBef>
              <a:buFont typeface="Arial"/>
              <a:buChar char="•"/>
            </a:pPr>
            <a:endParaRPr lang="en-US" sz="2400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750476"/>
              </p:ext>
            </p:extLst>
          </p:nvPr>
        </p:nvGraphicFramePr>
        <p:xfrm>
          <a:off x="2165350" y="2181225"/>
          <a:ext cx="56102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Equation" r:id="rId3" imgW="2336800" imgH="431800" progId="Equation.DSMT4">
                  <p:embed/>
                </p:oleObj>
              </mc:Choice>
              <mc:Fallback>
                <p:oleObj name="Equation" r:id="rId3" imgW="2336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5350" y="2181225"/>
                        <a:ext cx="5610225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1-D Gaussian classifier example</a:t>
            </a:r>
          </a:p>
        </p:txBody>
      </p:sp>
    </p:spTree>
    <p:extLst>
      <p:ext uri="{BB962C8B-B14F-4D97-AF65-F5344CB8AC3E}">
        <p14:creationId xmlns:p14="http://schemas.microsoft.com/office/powerpoint/2010/main" val="304194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453" t="10965" r="42148" b="58293"/>
          <a:stretch/>
        </p:blipFill>
        <p:spPr>
          <a:xfrm>
            <a:off x="515938" y="1464324"/>
            <a:ext cx="5727518" cy="16581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96170" y="1734003"/>
            <a:ext cx="338967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Given clusters determine which points below to them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Summary: </a:t>
            </a:r>
            <a:r>
              <a:rPr lang="en-US" sz="3200" b="1" dirty="0" smtClean="0"/>
              <a:t>Mixture model Iterative </a:t>
            </a:r>
            <a:r>
              <a:rPr lang="en-US" sz="3200" b="1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9355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7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US" sz="3600" dirty="0"/>
              <a:t>Receiver operating </a:t>
            </a:r>
            <a:r>
              <a:rPr lang="en-US" sz="3600" dirty="0" smtClean="0"/>
              <a:t>characteristic (ROC)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50478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8705" y="1030576"/>
            <a:ext cx="904629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The role of thresholds in classification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Consider two systems with the following performance</a:t>
            </a:r>
          </a:p>
          <a:p>
            <a:pPr lvl="1" algn="l"/>
            <a:r>
              <a:rPr lang="en-US" sz="2400" dirty="0" smtClean="0"/>
              <a:t>1. Correct identification = 50% false identifications = 20%</a:t>
            </a:r>
          </a:p>
          <a:p>
            <a:pPr marL="457200" lvl="2" algn="l"/>
            <a:r>
              <a:rPr lang="en-US" sz="2400" dirty="0" smtClean="0"/>
              <a:t>2. Correct </a:t>
            </a:r>
            <a:r>
              <a:rPr lang="en-US" sz="2400" dirty="0"/>
              <a:t>identification = </a:t>
            </a:r>
            <a:r>
              <a:rPr lang="en-US" sz="2400" dirty="0" smtClean="0"/>
              <a:t>100</a:t>
            </a:r>
            <a:r>
              <a:rPr lang="en-US" sz="2400" dirty="0"/>
              <a:t>% false identifications </a:t>
            </a:r>
            <a:r>
              <a:rPr lang="en-US" sz="2400" dirty="0" smtClean="0"/>
              <a:t>= 60%</a:t>
            </a:r>
          </a:p>
          <a:p>
            <a:pPr marL="457200" lvl="2" algn="l"/>
            <a:endParaRPr lang="en-US" sz="2400" dirty="0"/>
          </a:p>
          <a:p>
            <a:pPr marL="457200" lvl="2" algn="l"/>
            <a:r>
              <a:rPr lang="en-US" sz="2400" dirty="0" smtClean="0"/>
              <a:t>Which system is better?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Detection system may be the same but use different criterion for detection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But the criterion for detection affects results!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Receiver operating characteristic </a:t>
            </a:r>
          </a:p>
        </p:txBody>
      </p:sp>
    </p:spTree>
    <p:extLst>
      <p:ext uri="{BB962C8B-B14F-4D97-AF65-F5344CB8AC3E}">
        <p14:creationId xmlns:p14="http://schemas.microsoft.com/office/powerpoint/2010/main" val="175764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11-16 at 12.0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819" y="3570112"/>
            <a:ext cx="3805356" cy="29774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84" y="1555496"/>
            <a:ext cx="4232532" cy="18832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86" y="1613551"/>
            <a:ext cx="3343096" cy="22015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4742" y="4642009"/>
            <a:ext cx="508344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 smtClean="0"/>
              <a:t>Consider: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Red is no speech condition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Blue if speech present condition</a:t>
            </a:r>
            <a:endParaRPr lang="en-US" sz="2400" dirty="0"/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Try all threshold </a:t>
            </a:r>
            <a:r>
              <a:rPr lang="en-US" sz="2400" dirty="0" smtClean="0"/>
              <a:t>values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Plot results as threshold changed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Consider speech detection once more</a:t>
            </a:r>
          </a:p>
        </p:txBody>
      </p:sp>
    </p:spTree>
    <p:extLst>
      <p:ext uri="{BB962C8B-B14F-4D97-AF65-F5344CB8AC3E}">
        <p14:creationId xmlns:p14="http://schemas.microsoft.com/office/powerpoint/2010/main" val="62810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0" y="1373945"/>
            <a:ext cx="3148123" cy="25554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2493" y="1890713"/>
            <a:ext cx="153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Labeled data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19222"/>
            <a:ext cx="3300109" cy="26387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038" y="4289779"/>
            <a:ext cx="3303843" cy="25682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592" y="4219222"/>
            <a:ext cx="3311408" cy="26387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394" y="1325050"/>
            <a:ext cx="2972815" cy="234417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350155" y="2312472"/>
            <a:ext cx="1832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 plotted points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3978" y="1376715"/>
            <a:ext cx="2751249" cy="223572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Receiver operating characteristic </a:t>
            </a:r>
          </a:p>
        </p:txBody>
      </p:sp>
    </p:spTree>
    <p:extLst>
      <p:ext uri="{BB962C8B-B14F-4D97-AF65-F5344CB8AC3E}">
        <p14:creationId xmlns:p14="http://schemas.microsoft.com/office/powerpoint/2010/main" val="116247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78" y="2998082"/>
            <a:ext cx="8915400" cy="1143000"/>
          </a:xfrm>
        </p:spPr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1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34" y="1467027"/>
            <a:ext cx="6826054" cy="506565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Underlying detector performance</a:t>
            </a:r>
          </a:p>
        </p:txBody>
      </p:sp>
    </p:spTree>
    <p:extLst>
      <p:ext uri="{BB962C8B-B14F-4D97-AF65-F5344CB8AC3E}">
        <p14:creationId xmlns:p14="http://schemas.microsoft.com/office/powerpoint/2010/main" val="250398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37444" y="1634067"/>
            <a:ext cx="8378472" cy="3175000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br>
              <a:rPr lang="en-GB" sz="3600" b="1" dirty="0" smtClean="0">
                <a:solidFill>
                  <a:srgbClr val="FF3300"/>
                </a:solidFill>
              </a:rPr>
            </a:br>
            <a:r>
              <a:rPr lang="en-GB" sz="3600" i="1" dirty="0" smtClean="0">
                <a:solidFill>
                  <a:srgbClr val="FF3300"/>
                </a:solidFill>
              </a:rPr>
              <a:t/>
            </a:r>
            <a:br>
              <a:rPr lang="en-GB" sz="3600" i="1" dirty="0" smtClean="0">
                <a:solidFill>
                  <a:srgbClr val="FF3300"/>
                </a:solidFill>
              </a:rPr>
            </a:br>
            <a:r>
              <a:rPr lang="en-GB" sz="3600" dirty="0" smtClean="0"/>
              <a:t>Lecture 7</a:t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US" sz="3600" dirty="0"/>
              <a:t>Multidimensional </a:t>
            </a:r>
            <a:r>
              <a:rPr lang="en-US" sz="3600" dirty="0" smtClean="0"/>
              <a:t>Naïve </a:t>
            </a:r>
            <a:r>
              <a:rPr lang="en-US" sz="3600" dirty="0"/>
              <a:t>Bayes </a:t>
            </a:r>
            <a:r>
              <a:rPr lang="en-US" sz="3600" dirty="0" smtClean="0"/>
              <a:t>Gaussian </a:t>
            </a:r>
            <a:r>
              <a:rPr lang="en-US" sz="3600" dirty="0"/>
              <a:t>classifier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7051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472905"/>
              </p:ext>
            </p:extLst>
          </p:nvPr>
        </p:nvGraphicFramePr>
        <p:xfrm>
          <a:off x="1610078" y="2454275"/>
          <a:ext cx="5384263" cy="108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3" imgW="2197100" imgH="444500" progId="Equation.DSMT4">
                  <p:embed/>
                </p:oleObj>
              </mc:Choice>
              <mc:Fallback>
                <p:oleObj name="Equation" r:id="rId3" imgW="21971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0078" y="2454275"/>
                        <a:ext cx="5384263" cy="1089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043489"/>
              </p:ext>
            </p:extLst>
          </p:nvPr>
        </p:nvGraphicFramePr>
        <p:xfrm>
          <a:off x="1030288" y="4203700"/>
          <a:ext cx="64135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Equation" r:id="rId5" imgW="3073400" imgH="431800" progId="Equation.3">
                  <p:embed/>
                </p:oleObj>
              </mc:Choice>
              <mc:Fallback>
                <p:oleObj name="Equation" r:id="rId5" imgW="3073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0288" y="4203700"/>
                        <a:ext cx="6413500" cy="90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27944" y="1073835"/>
            <a:ext cx="893938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We will often have multi dimensional datasets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We can extend the 1D Gaussian: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06121" y="3611014"/>
            <a:ext cx="8036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To the multidimensional Gaussian case: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09222" y="5245081"/>
            <a:ext cx="9045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N</a:t>
            </a:r>
            <a:r>
              <a:rPr lang="en-US" sz="2400" dirty="0" smtClean="0"/>
              <a:t>eed to estimate a vector mean and a covariance matrix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Multidimensional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212384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9" grpId="0"/>
      <p:bldP spid="10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7048" y="1256919"/>
            <a:ext cx="8731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The probability of data point (how probable is </a:t>
            </a:r>
            <a:r>
              <a:rPr lang="en-US" sz="2400" dirty="0"/>
              <a:t>x</a:t>
            </a:r>
            <a:r>
              <a:rPr lang="en-US" sz="2400" baseline="-25000" dirty="0"/>
              <a:t>i</a:t>
            </a:r>
            <a:r>
              <a:rPr lang="en-US" sz="2400" dirty="0" smtClean="0"/>
              <a:t> under source c) is given by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77191"/>
              </p:ext>
            </p:extLst>
          </p:nvPr>
        </p:nvGraphicFramePr>
        <p:xfrm>
          <a:off x="1264356" y="2495903"/>
          <a:ext cx="6624779" cy="901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Equation" r:id="rId3" imgW="3175000" imgH="431800" progId="Equation.DSMT4">
                  <p:embed/>
                </p:oleObj>
              </mc:Choice>
              <mc:Fallback>
                <p:oleObj name="Equation" r:id="rId3" imgW="31750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4356" y="2495903"/>
                        <a:ext cx="6624779" cy="901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51222" y="3498024"/>
            <a:ext cx="8731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/>
              <a:t>Using Bayes rule </a:t>
            </a:r>
            <a:r>
              <a:rPr lang="en-US" sz="2400" dirty="0" smtClean="0"/>
              <a:t> the probability data point x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came from class c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335422"/>
              </p:ext>
            </p:extLst>
          </p:nvPr>
        </p:nvGraphicFramePr>
        <p:xfrm>
          <a:off x="2889639" y="4411339"/>
          <a:ext cx="386238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Equation" r:id="rId5" imgW="1854200" imgH="508000" progId="Equation.3">
                  <p:embed/>
                </p:oleObj>
              </mc:Choice>
              <mc:Fallback>
                <p:oleObj name="Equation" r:id="rId5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9639" y="4411339"/>
                        <a:ext cx="3862388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34288" y="5682424"/>
            <a:ext cx="8731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Choose most probable class given observation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Multidimensional Gaussians classifier</a:t>
            </a:r>
          </a:p>
        </p:txBody>
      </p:sp>
    </p:spTree>
    <p:extLst>
      <p:ext uri="{BB962C8B-B14F-4D97-AF65-F5344CB8AC3E}">
        <p14:creationId xmlns:p14="http://schemas.microsoft.com/office/powerpoint/2010/main" val="265994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12" grpId="0" build="p" bldLvl="2"/>
      <p:bldP spid="8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11" y="1346206"/>
            <a:ext cx="9410700" cy="50320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Estimation of a full high dimensionality covariance matrix can be a problem. </a:t>
            </a:r>
          </a:p>
          <a:p>
            <a:pPr lvl="1"/>
            <a:r>
              <a:rPr lang="en-US" sz="2400" dirty="0" smtClean="0"/>
              <a:t>Why?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Problem: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We can only estimate </a:t>
            </a:r>
            <a:r>
              <a:rPr lang="en-US" sz="2400" dirty="0"/>
              <a:t>P(x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,.. 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err="1" smtClean="0"/>
              <a:t>|y</a:t>
            </a:r>
            <a:r>
              <a:rPr lang="en-US" sz="2400" dirty="0" smtClean="0"/>
              <a:t>) based on counts in the training dataset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We may not see </a:t>
            </a:r>
            <a:r>
              <a:rPr lang="en-US" sz="2400" dirty="0"/>
              <a:t>every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,.. 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for every y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For example for digit images with 20x20 binary pixels there are 2</a:t>
            </a:r>
            <a:r>
              <a:rPr lang="en-US" sz="2400" baseline="30000" dirty="0" smtClean="0"/>
              <a:t>400</a:t>
            </a:r>
            <a:r>
              <a:rPr lang="en-US" sz="2400" dirty="0" smtClean="0"/>
              <a:t> possible black/white patterns  (&gt; 10</a:t>
            </a:r>
            <a:r>
              <a:rPr lang="en-US" sz="2400" baseline="30000" dirty="0" smtClean="0"/>
              <a:t>120 </a:t>
            </a:r>
            <a:r>
              <a:rPr lang="en-US" sz="2400" dirty="0" smtClean="0"/>
              <a:t>!)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Naïve Bayes classifiers </a:t>
            </a:r>
          </a:p>
        </p:txBody>
      </p:sp>
    </p:spTree>
    <p:extLst>
      <p:ext uri="{BB962C8B-B14F-4D97-AF65-F5344CB8AC3E}">
        <p14:creationId xmlns:p14="http://schemas.microsoft.com/office/powerpoint/2010/main" val="405933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453" t="10965" r="42148" b="29839"/>
          <a:stretch/>
        </p:blipFill>
        <p:spPr>
          <a:xfrm>
            <a:off x="515938" y="1464323"/>
            <a:ext cx="5727518" cy="31929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96170" y="1734003"/>
            <a:ext cx="338967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Given clusters determine which points below to them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280393" y="3440576"/>
            <a:ext cx="338967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Given assignments update the cluster parameters</a:t>
            </a: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Summary: </a:t>
            </a:r>
            <a:r>
              <a:rPr lang="en-US" sz="3200" b="1" dirty="0" smtClean="0"/>
              <a:t>Mixture model Iterative </a:t>
            </a:r>
            <a:r>
              <a:rPr lang="en-US" sz="3200" b="1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51585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11" y="1346206"/>
            <a:ext cx="9410700" cy="50320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Solution: </a:t>
            </a:r>
          </a:p>
          <a:p>
            <a:endParaRPr lang="en-US" sz="2800" dirty="0"/>
          </a:p>
          <a:p>
            <a:r>
              <a:rPr lang="en-US" sz="2800" dirty="0" smtClean="0"/>
              <a:t>Make an assumption of independence</a:t>
            </a:r>
            <a:r>
              <a:rPr lang="en-US" sz="2800" dirty="0"/>
              <a:t> </a:t>
            </a:r>
            <a:r>
              <a:rPr lang="en-US" sz="2800" dirty="0" smtClean="0"/>
              <a:t>between </a:t>
            </a:r>
            <a:r>
              <a:rPr lang="en-US" sz="2800" dirty="0"/>
              <a:t>the </a:t>
            </a:r>
            <a:r>
              <a:rPr lang="en-US" sz="2800" dirty="0" smtClean="0"/>
              <a:t>features!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Assume conditional independence give  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109180"/>
              </p:ext>
            </p:extLst>
          </p:nvPr>
        </p:nvGraphicFramePr>
        <p:xfrm>
          <a:off x="2985383" y="4414133"/>
          <a:ext cx="401637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3" imgW="1638300" imgH="469900" progId="Equation.3">
                  <p:embed/>
                </p:oleObj>
              </mc:Choice>
              <mc:Fallback>
                <p:oleObj name="Equation" r:id="rId3" imgW="1638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5383" y="4414133"/>
                        <a:ext cx="4016375" cy="115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Naïve Bayes classifiers </a:t>
            </a:r>
          </a:p>
        </p:txBody>
      </p:sp>
    </p:spTree>
    <p:extLst>
      <p:ext uri="{BB962C8B-B14F-4D97-AF65-F5344CB8AC3E}">
        <p14:creationId xmlns:p14="http://schemas.microsoft.com/office/powerpoint/2010/main" val="334245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4" y="2082800"/>
            <a:ext cx="69596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044" y="4766734"/>
            <a:ext cx="5880100" cy="952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20778" y="1762668"/>
            <a:ext cx="1821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Naïve Bayes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933567" y="4207173"/>
            <a:ext cx="199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Full Gaussian</a:t>
            </a: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Compare naïve Bayes with full Gaussian</a:t>
            </a:r>
          </a:p>
        </p:txBody>
      </p:sp>
    </p:spTree>
    <p:extLst>
      <p:ext uri="{BB962C8B-B14F-4D97-AF65-F5344CB8AC3E}">
        <p14:creationId xmlns:p14="http://schemas.microsoft.com/office/powerpoint/2010/main" val="319493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89" y="1190984"/>
            <a:ext cx="89154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Example of </a:t>
            </a:r>
            <a:r>
              <a:rPr lang="en-US" sz="2400" dirty="0"/>
              <a:t>Conditional </a:t>
            </a:r>
            <a:r>
              <a:rPr lang="en-US" sz="2400" dirty="0" smtClean="0"/>
              <a:t>independence</a:t>
            </a:r>
          </a:p>
          <a:p>
            <a:r>
              <a:rPr lang="en-US" sz="2400" dirty="0" smtClean="0"/>
              <a:t>Going to the beach and getting heatstroke not independent</a:t>
            </a:r>
          </a:p>
          <a:p>
            <a:r>
              <a:rPr lang="en-US" sz="2400" dirty="0" smtClean="0"/>
              <a:t>P(B,S) &gt;P(B).P(S)</a:t>
            </a:r>
          </a:p>
          <a:p>
            <a:r>
              <a:rPr lang="en-US" sz="2400" dirty="0" smtClean="0"/>
              <a:t>However they may be independent if we know that the weather is hot</a:t>
            </a:r>
          </a:p>
          <a:p>
            <a:r>
              <a:rPr lang="en-US" sz="2400" dirty="0"/>
              <a:t>P(B,</a:t>
            </a:r>
            <a:r>
              <a:rPr lang="en-US" sz="2400" dirty="0" smtClean="0"/>
              <a:t>S|H) =P</a:t>
            </a:r>
            <a:r>
              <a:rPr lang="en-US" sz="2400" dirty="0"/>
              <a:t>(</a:t>
            </a:r>
            <a:r>
              <a:rPr lang="en-US" sz="2400" dirty="0" smtClean="0"/>
              <a:t>B|H)</a:t>
            </a:r>
            <a:r>
              <a:rPr lang="en-US" sz="2400" dirty="0"/>
              <a:t>.P(</a:t>
            </a:r>
            <a:r>
              <a:rPr lang="en-US" sz="2400" dirty="0" smtClean="0"/>
              <a:t>S|H)</a:t>
            </a:r>
          </a:p>
          <a:p>
            <a:endParaRPr lang="en-US" sz="2400" dirty="0"/>
          </a:p>
          <a:p>
            <a:r>
              <a:rPr lang="en-US" sz="2400" dirty="0" smtClean="0"/>
              <a:t>In this case the hot weather explains away the dependence between going to the beach </a:t>
            </a:r>
            <a:r>
              <a:rPr lang="en-US" sz="2400" dirty="0"/>
              <a:t>and getting heatstroke </a:t>
            </a:r>
          </a:p>
          <a:p>
            <a:endParaRPr lang="en-US" sz="2400" dirty="0" smtClean="0"/>
          </a:p>
          <a:p>
            <a:r>
              <a:rPr lang="en-US" sz="2400" dirty="0" smtClean="0"/>
              <a:t> Similarly in classification the class values explains the dependencies between the attributes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Conditional independence</a:t>
            </a:r>
          </a:p>
        </p:txBody>
      </p:sp>
    </p:spTree>
    <p:extLst>
      <p:ext uri="{BB962C8B-B14F-4D97-AF65-F5344CB8AC3E}">
        <p14:creationId xmlns:p14="http://schemas.microsoft.com/office/powerpoint/2010/main" val="236421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962856" y="5325886"/>
            <a:ext cx="1960033" cy="1340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Go to beach</a:t>
            </a:r>
          </a:p>
        </p:txBody>
      </p:sp>
      <p:sp>
        <p:nvSpPr>
          <p:cNvPr id="9" name="Oval 8"/>
          <p:cNvSpPr/>
          <p:nvPr/>
        </p:nvSpPr>
        <p:spPr>
          <a:xfrm>
            <a:off x="5867399" y="5246512"/>
            <a:ext cx="1992490" cy="1340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Get sunstroke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 rot="2987480">
            <a:off x="4488026" y="4384352"/>
            <a:ext cx="2082188" cy="389667"/>
          </a:xfrm>
          <a:prstGeom prst="rightArrow">
            <a:avLst>
              <a:gd name="adj1" fmla="val 4257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7785112">
            <a:off x="3056973" y="4366050"/>
            <a:ext cx="2108573" cy="389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50829" y="1750561"/>
            <a:ext cx="54233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800" dirty="0"/>
              <a:t>Give H, B and S are </a:t>
            </a:r>
            <a:r>
              <a:rPr lang="en-US" sz="2800" dirty="0" smtClean="0"/>
              <a:t>independent</a:t>
            </a:r>
          </a:p>
          <a:p>
            <a:pPr algn="l"/>
            <a:r>
              <a:rPr lang="en-US" sz="2800" dirty="0" smtClean="0"/>
              <a:t>P</a:t>
            </a:r>
            <a:r>
              <a:rPr lang="en-US" sz="2800" dirty="0"/>
              <a:t>(B,S|H) </a:t>
            </a:r>
            <a:r>
              <a:rPr lang="en-US" sz="2800" dirty="0" smtClean="0"/>
              <a:t>= P</a:t>
            </a:r>
            <a:r>
              <a:rPr lang="en-US" sz="2800" dirty="0"/>
              <a:t>(B|H</a:t>
            </a:r>
            <a:r>
              <a:rPr lang="en-US" sz="2800" dirty="0" smtClean="0"/>
              <a:t>) x P</a:t>
            </a:r>
            <a:r>
              <a:rPr lang="en-US" sz="2800" dirty="0"/>
              <a:t>(S|H</a:t>
            </a:r>
            <a:r>
              <a:rPr lang="en-US" sz="2800" dirty="0" smtClean="0"/>
              <a:t>)</a:t>
            </a:r>
          </a:p>
        </p:txBody>
      </p:sp>
      <p:sp>
        <p:nvSpPr>
          <p:cNvPr id="7" name="Oval 6"/>
          <p:cNvSpPr/>
          <p:nvPr/>
        </p:nvSpPr>
        <p:spPr>
          <a:xfrm>
            <a:off x="3993442" y="2961393"/>
            <a:ext cx="1947336" cy="1340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Hot weather</a:t>
            </a:r>
            <a:endParaRPr lang="en-US" sz="2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6882"/>
            <a:ext cx="99060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Graphical model representation of conditional independence </a:t>
            </a:r>
          </a:p>
        </p:txBody>
      </p:sp>
    </p:spTree>
    <p:extLst>
      <p:ext uri="{BB962C8B-B14F-4D97-AF65-F5344CB8AC3E}">
        <p14:creationId xmlns:p14="http://schemas.microsoft.com/office/powerpoint/2010/main" val="422597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Naïve Bayes is an independent feature model</a:t>
            </a:r>
          </a:p>
          <a:p>
            <a:endParaRPr lang="en-US" dirty="0"/>
          </a:p>
          <a:p>
            <a:r>
              <a:rPr lang="en-US" dirty="0"/>
              <a:t>Not necessarily Bayesian!</a:t>
            </a:r>
          </a:p>
          <a:p>
            <a:endParaRPr lang="en-US" dirty="0"/>
          </a:p>
          <a:p>
            <a:r>
              <a:rPr lang="en-US" dirty="0"/>
              <a:t>Simple supervised learning method</a:t>
            </a:r>
          </a:p>
          <a:p>
            <a:endParaRPr lang="en-US" dirty="0"/>
          </a:p>
          <a:p>
            <a:r>
              <a:rPr lang="en-US" dirty="0"/>
              <a:t>Note that there are better methods!</a:t>
            </a:r>
          </a:p>
          <a:p>
            <a:endParaRPr lang="en-US" dirty="0"/>
          </a:p>
          <a:p>
            <a:r>
              <a:rPr lang="en-US" dirty="0"/>
              <a:t>An introduction to generative models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Naïve Bayes classifiers </a:t>
            </a:r>
          </a:p>
        </p:txBody>
      </p:sp>
    </p:spTree>
    <p:extLst>
      <p:ext uri="{BB962C8B-B14F-4D97-AF65-F5344CB8AC3E}">
        <p14:creationId xmlns:p14="http://schemas.microsoft.com/office/powerpoint/2010/main" val="185682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62" y="1565440"/>
            <a:ext cx="7584231" cy="500130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Naïve Bayes doesn’t use covariance</a:t>
            </a:r>
          </a:p>
        </p:txBody>
      </p:sp>
    </p:spTree>
    <p:extLst>
      <p:ext uri="{BB962C8B-B14F-4D97-AF65-F5344CB8AC3E}">
        <p14:creationId xmlns:p14="http://schemas.microsoft.com/office/powerpoint/2010/main" val="53778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9111" y="1270000"/>
            <a:ext cx="87206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Incorporate </a:t>
            </a:r>
            <a:r>
              <a:rPr lang="en-US" sz="2400" dirty="0"/>
              <a:t>a Prior on </a:t>
            </a:r>
            <a:r>
              <a:rPr lang="en-US" sz="2400" dirty="0" smtClean="0"/>
              <a:t>parameters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400" dirty="0"/>
              <a:t>What happens if a count is zero?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imple </a:t>
            </a:r>
            <a:r>
              <a:rPr lang="en-US" sz="2400" dirty="0"/>
              <a:t>solution </a:t>
            </a:r>
            <a:r>
              <a:rPr lang="en-US" sz="2400" dirty="0" smtClean="0"/>
              <a:t>is to initialize </a:t>
            </a:r>
            <a:r>
              <a:rPr lang="en-US" sz="2400" dirty="0"/>
              <a:t>counts with a constant </a:t>
            </a:r>
            <a:r>
              <a:rPr lang="en-US" sz="2400" dirty="0" smtClean="0"/>
              <a:t>value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Use a mixture </a:t>
            </a:r>
            <a:r>
              <a:rPr lang="en-US" sz="2400" dirty="0" smtClean="0"/>
              <a:t>model </a:t>
            </a:r>
            <a:r>
              <a:rPr lang="en-US" sz="2400" dirty="0"/>
              <a:t>rather than a single distribution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44" y="4821767"/>
            <a:ext cx="6819900" cy="1447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0945" y="6238500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E.g. mixture of Gaussians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Improving the basic model</a:t>
            </a:r>
          </a:p>
        </p:txBody>
      </p:sp>
    </p:spTree>
    <p:extLst>
      <p:ext uri="{BB962C8B-B14F-4D97-AF65-F5344CB8AC3E}">
        <p14:creationId xmlns:p14="http://schemas.microsoft.com/office/powerpoint/2010/main" val="147373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9111" y="1270000"/>
            <a:ext cx="872066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Classifier </a:t>
            </a:r>
            <a:r>
              <a:rPr lang="en-US" sz="2400" dirty="0"/>
              <a:t>is the minimum error classifier only if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The form </a:t>
            </a:r>
            <a:r>
              <a:rPr lang="en-US" sz="2400" dirty="0"/>
              <a:t>of the class-conditional distribution is </a:t>
            </a:r>
            <a:r>
              <a:rPr lang="en-US" sz="2400" dirty="0" smtClean="0"/>
              <a:t>appropriate</a:t>
            </a:r>
            <a:r>
              <a:rPr lang="en-US" sz="2400" dirty="0"/>
              <a:t> 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The training </a:t>
            </a:r>
            <a:r>
              <a:rPr lang="en-US" sz="2400" dirty="0"/>
              <a:t>sample set is infinite 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The training </a:t>
            </a:r>
            <a:r>
              <a:rPr lang="en-US" sz="2400" dirty="0"/>
              <a:t>algorithm finds the correct parameters 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The correct </a:t>
            </a:r>
            <a:r>
              <a:rPr lang="en-US" sz="2400" dirty="0"/>
              <a:t>prior is used 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None </a:t>
            </a:r>
            <a:r>
              <a:rPr lang="en-US" sz="2400" dirty="0"/>
              <a:t>of these </a:t>
            </a:r>
            <a:r>
              <a:rPr lang="en-US" sz="2400" dirty="0" smtClean="0"/>
              <a:t>assumptions are </a:t>
            </a:r>
            <a:r>
              <a:rPr lang="en-US" sz="2400" dirty="0"/>
              <a:t>usually true!, but approach </a:t>
            </a:r>
            <a:r>
              <a:rPr lang="en-US" sz="2400" dirty="0" smtClean="0"/>
              <a:t>still useful  for </a:t>
            </a:r>
            <a:r>
              <a:rPr lang="en-US" sz="2400" dirty="0"/>
              <a:t>some tasks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Improving the basic model</a:t>
            </a:r>
          </a:p>
        </p:txBody>
      </p:sp>
    </p:spTree>
    <p:extLst>
      <p:ext uri="{BB962C8B-B14F-4D97-AF65-F5344CB8AC3E}">
        <p14:creationId xmlns:p14="http://schemas.microsoft.com/office/powerpoint/2010/main" val="382318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6191" y="1322765"/>
            <a:ext cx="888999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Victor </a:t>
            </a:r>
            <a:r>
              <a:rPr lang="en-US" sz="2400" dirty="0" err="1" smtClean="0"/>
              <a:t>Lavrenko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Mark Gales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74250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453" t="10965" r="42148"/>
          <a:stretch/>
        </p:blipFill>
        <p:spPr>
          <a:xfrm>
            <a:off x="515938" y="1464323"/>
            <a:ext cx="5727518" cy="48024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96170" y="1734003"/>
            <a:ext cx="338967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Given clusters determine which points below to them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280393" y="3440576"/>
            <a:ext cx="338967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Given assignments update the cluster parameters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366898" y="5258527"/>
            <a:ext cx="3389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Repeat until convergence achieved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Summary: </a:t>
            </a:r>
            <a:r>
              <a:rPr lang="en-US" sz="3200" b="1" dirty="0" smtClean="0"/>
              <a:t>Mixture model Iterative </a:t>
            </a:r>
            <a:r>
              <a:rPr lang="en-US" sz="3200" b="1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24885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5" y="1511300"/>
            <a:ext cx="8890000" cy="509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618" y="986229"/>
            <a:ext cx="3989974" cy="31870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Matlab </a:t>
            </a:r>
            <a:r>
              <a:rPr lang="en-US" sz="3200" b="1" dirty="0" smtClean="0"/>
              <a:t>example: </a:t>
            </a:r>
            <a:r>
              <a:rPr lang="en-US" sz="3200" b="1" dirty="0"/>
              <a:t>P</a:t>
            </a:r>
            <a:r>
              <a:rPr lang="en-US" sz="3200" b="1" dirty="0" smtClean="0"/>
              <a:t>lot test data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893619" y="3554779"/>
            <a:ext cx="3719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Generate some test data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5231" y="6218957"/>
            <a:ext cx="2693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Plot the test data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5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" y="1216519"/>
            <a:ext cx="7543800" cy="417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2823895"/>
            <a:ext cx="5143500" cy="193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75" y="5970588"/>
            <a:ext cx="8293100" cy="8763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Matlab </a:t>
            </a:r>
            <a:r>
              <a:rPr lang="en-US" sz="3200" b="1" dirty="0" smtClean="0"/>
              <a:t>example: Data plot routines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723227" y="1861445"/>
            <a:ext cx="5310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Plot Gaussian curves  from </a:t>
            </a:r>
            <a:r>
              <a:rPr lang="en-US" sz="2400" b="1" dirty="0" err="1" smtClean="0">
                <a:solidFill>
                  <a:srgbClr val="FF0000"/>
                </a:solidFill>
              </a:rPr>
              <a:t>pararms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87967" y="5837956"/>
            <a:ext cx="2736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Gaussian function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535" y="4668838"/>
            <a:ext cx="4357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Plot data points in each class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2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466" b="1970"/>
          <a:stretch/>
        </p:blipFill>
        <p:spPr>
          <a:xfrm>
            <a:off x="141111" y="649112"/>
            <a:ext cx="8978900" cy="6096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Matlab </a:t>
            </a:r>
            <a:r>
              <a:rPr lang="en-US" sz="3200" b="1" dirty="0" smtClean="0"/>
              <a:t>example: Main iterative loop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2982434" y="828511"/>
            <a:ext cx="6218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First random guess as parameters for the two classes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6217" y="1985623"/>
            <a:ext cx="102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Priors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9183" y="3450357"/>
            <a:ext cx="2679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Plot initial values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84054" y="5183202"/>
            <a:ext cx="4738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Iterate until no further changes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71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2" y="1319711"/>
            <a:ext cx="6934200" cy="4597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Matlab </a:t>
            </a:r>
            <a:r>
              <a:rPr lang="en-US" sz="3200" b="1" dirty="0" smtClean="0"/>
              <a:t>example: Classify points per iteration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7121807" y="1824758"/>
            <a:ext cx="11206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P(</a:t>
            </a:r>
            <a:r>
              <a:rPr lang="en-US" sz="2400" b="1" dirty="0" err="1">
                <a:solidFill>
                  <a:srgbClr val="FF0000"/>
                </a:solidFill>
              </a:rPr>
              <a:t>x</a:t>
            </a:r>
            <a:r>
              <a:rPr lang="en-US" sz="2400" b="1" dirty="0" err="1" smtClean="0">
                <a:solidFill>
                  <a:srgbClr val="FF0000"/>
                </a:solidFill>
              </a:rPr>
              <a:t>|a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P(</a:t>
            </a:r>
            <a:r>
              <a:rPr lang="en-US" sz="2400" b="1" dirty="0" err="1">
                <a:solidFill>
                  <a:srgbClr val="FF0000"/>
                </a:solidFill>
              </a:rPr>
              <a:t>x</a:t>
            </a:r>
            <a:r>
              <a:rPr lang="en-US" sz="2400" b="1" dirty="0" err="1" smtClean="0">
                <a:solidFill>
                  <a:srgbClr val="FF0000"/>
                </a:solidFill>
              </a:rPr>
              <a:t>|</a:t>
            </a:r>
            <a:r>
              <a:rPr lang="en-US" sz="2400" b="1" dirty="0" err="1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4318" y="2922603"/>
            <a:ext cx="11206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P(</a:t>
            </a:r>
            <a:r>
              <a:rPr lang="en-US" sz="2400" b="1" dirty="0" err="1" smtClean="0">
                <a:solidFill>
                  <a:srgbClr val="FF0000"/>
                </a:solidFill>
              </a:rPr>
              <a:t>a|x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P(</a:t>
            </a:r>
            <a:r>
              <a:rPr lang="en-US" sz="2400" b="1" dirty="0" err="1" smtClean="0">
                <a:solidFill>
                  <a:srgbClr val="FF0000"/>
                </a:solidFill>
              </a:rPr>
              <a:t>b|x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46055" y="5053380"/>
            <a:ext cx="2958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Classify data points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1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95"/>
          <a:stretch/>
        </p:blipFill>
        <p:spPr>
          <a:xfrm>
            <a:off x="111477" y="1625256"/>
            <a:ext cx="9596967" cy="4622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6882"/>
            <a:ext cx="99060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Matlab </a:t>
            </a:r>
            <a:r>
              <a:rPr lang="en-US" sz="3200" b="1" dirty="0" smtClean="0"/>
              <a:t>example: Re-estimation of </a:t>
            </a:r>
            <a:r>
              <a:rPr lang="en-US" sz="3200" b="1" dirty="0" err="1" smtClean="0"/>
              <a:t>params</a:t>
            </a:r>
            <a:r>
              <a:rPr lang="en-US" sz="3200" b="1" dirty="0" smtClean="0"/>
              <a:t> per iteration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7563557" y="1189759"/>
            <a:ext cx="2173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Re-estimate a data points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32889" y="2499270"/>
            <a:ext cx="2173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Re-estimate b data points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6622" y="5063949"/>
            <a:ext cx="2173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Check for termination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9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85F57E51F664C83B87C8E4A222F4E" ma:contentTypeVersion="0" ma:contentTypeDescription="Create a new document." ma:contentTypeScope="" ma:versionID="ebc8dd306f6a142732d6c39145b8c6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B25E5A-619E-4CF7-B380-B907C71CC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636A5B-9F36-41DC-9C2D-B6E50D1148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6653E9-E080-481B-88BF-A67B5AD7262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12322</TotalTime>
  <Words>1086</Words>
  <Application>Microsoft Macintosh PowerPoint</Application>
  <PresentationFormat>A4 Paper (210x297 mm)</PresentationFormat>
  <Paragraphs>205</Paragraphs>
  <Slides>38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AINT351: Machine Learning  Lecture 7  Mixture of Gaussians Matlab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Matlab demo</vt:lpstr>
      <vt:lpstr>AINT351: Machine Learning  Lecture 7  Pattern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AINT351: Machine Learning  Lecture 7  Receiver operating characteristic (ROC)</vt:lpstr>
      <vt:lpstr>PowerPoint Presentation</vt:lpstr>
      <vt:lpstr>PowerPoint Presentation</vt:lpstr>
      <vt:lpstr>PowerPoint Presentation</vt:lpstr>
      <vt:lpstr>Matlab demo</vt:lpstr>
      <vt:lpstr>PowerPoint Presentation</vt:lpstr>
      <vt:lpstr>AINT351: Machine Learning  Lecture 7  Multidimensional Naïve Bayes Gaussian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SOFT211:  Server-Side Programming and Development    Lecture 1 </dc:title>
  <dc:creator>Martin Beck</dc:creator>
  <cp:lastModifiedBy>Ian Howard</cp:lastModifiedBy>
  <cp:revision>1419</cp:revision>
  <cp:lastPrinted>2006-09-20T21:05:30Z</cp:lastPrinted>
  <dcterms:created xsi:type="dcterms:W3CDTF">2013-09-22T15:12:23Z</dcterms:created>
  <dcterms:modified xsi:type="dcterms:W3CDTF">2016-11-06T19:42:10Z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0x010100EF085F57E51F664C83B87C8E4A222F4E</vt:lpwstr>
  </property>
</Properties>
</file>