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4"/>
  </p:sldMasterIdLst>
  <p:notesMasterIdLst>
    <p:notesMasterId r:id="rId37"/>
  </p:notesMasterIdLst>
  <p:handoutMasterIdLst>
    <p:handoutMasterId r:id="rId38"/>
  </p:handoutMasterIdLst>
  <p:sldIdLst>
    <p:sldId id="695" r:id="rId5"/>
    <p:sldId id="773" r:id="rId6"/>
    <p:sldId id="774" r:id="rId7"/>
    <p:sldId id="760" r:id="rId8"/>
    <p:sldId id="791" r:id="rId9"/>
    <p:sldId id="801" r:id="rId10"/>
    <p:sldId id="800" r:id="rId11"/>
    <p:sldId id="775" r:id="rId12"/>
    <p:sldId id="704" r:id="rId13"/>
    <p:sldId id="790" r:id="rId14"/>
    <p:sldId id="783" r:id="rId15"/>
    <p:sldId id="784" r:id="rId16"/>
    <p:sldId id="785" r:id="rId17"/>
    <p:sldId id="786" r:id="rId18"/>
    <p:sldId id="802" r:id="rId19"/>
    <p:sldId id="776" r:id="rId20"/>
    <p:sldId id="788" r:id="rId21"/>
    <p:sldId id="767" r:id="rId22"/>
    <p:sldId id="768" r:id="rId23"/>
    <p:sldId id="769" r:id="rId24"/>
    <p:sldId id="770" r:id="rId25"/>
    <p:sldId id="771" r:id="rId26"/>
    <p:sldId id="772" r:id="rId27"/>
    <p:sldId id="793" r:id="rId28"/>
    <p:sldId id="794" r:id="rId29"/>
    <p:sldId id="795" r:id="rId30"/>
    <p:sldId id="796" r:id="rId31"/>
    <p:sldId id="798" r:id="rId32"/>
    <p:sldId id="777" r:id="rId33"/>
    <p:sldId id="778" r:id="rId34"/>
    <p:sldId id="779" r:id="rId35"/>
    <p:sldId id="782" r:id="rId36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2B"/>
    <a:srgbClr val="3333FF"/>
    <a:srgbClr val="FF0000"/>
    <a:srgbClr val="FF00FF"/>
    <a:srgbClr val="FFCCCC"/>
    <a:srgbClr val="FFCCFF"/>
    <a:srgbClr val="FFFF00"/>
    <a:srgbClr val="3366CC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4609" autoAdjust="0"/>
  </p:normalViewPr>
  <p:slideViewPr>
    <p:cSldViewPr snapToGrid="0">
      <p:cViewPr varScale="1">
        <p:scale>
          <a:sx n="97" d="100"/>
          <a:sy n="97" d="100"/>
        </p:scale>
        <p:origin x="-1024" y="-104"/>
      </p:cViewPr>
      <p:guideLst>
        <p:guide orient="horz" pos="3143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08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3" y="2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60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3" y="9410947"/>
            <a:ext cx="2887186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98" tIns="43699" rIns="87398" bIns="43699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</a:defRPr>
            </a:lvl1pPr>
          </a:lstStyle>
          <a:p>
            <a:fld id="{3C32521E-4158-4FEB-AB62-14D3121BD3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6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5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16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24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6C5C2-9B3E-4E0D-897C-8C0D64555435}" type="slidenum">
              <a:rPr lang="en-GB"/>
              <a:pPr/>
              <a:t>29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741363"/>
            <a:ext cx="5367338" cy="3716337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42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1BA-C0A1-4A3D-9374-6B78C99B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B102-E22C-4DA0-A130-91B64DFDE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55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55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E36-9BE5-4ACB-AA3A-85E62EB96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SOFT221:  Server-Side Programming and Development 2006 - 07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F866-5DA6-446D-817F-2EA09839C1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A44D-B48C-44A9-9C08-7E0732E093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4DD2-093D-4BCC-A9E4-CBDAA79BC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0A191-3648-4CD3-9109-FFA13344E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14DB-5C40-4318-9D69-0BFF83BF37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A726-27C4-49DC-B409-CAA930FEDF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692C-860E-467F-8A2B-9AADAE3A7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1D83-DF40-4799-80E2-778CE4AB1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31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3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10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Sampling</a:t>
            </a:r>
            <a:endParaRPr lang="en-GB" sz="36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76087" y="1070119"/>
            <a:ext cx="9432787" cy="13704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</a:rPr>
              <a:t>What </a:t>
            </a:r>
            <a:r>
              <a:rPr lang="en-US" sz="2400" dirty="0">
                <a:latin typeface="Arial" charset="0"/>
              </a:rPr>
              <a:t>is the area of a circle with radius </a:t>
            </a:r>
            <a:r>
              <a:rPr lang="en-US" sz="2400" dirty="0" smtClean="0">
                <a:latin typeface="Arial" charset="0"/>
              </a:rPr>
              <a:t>1?</a:t>
            </a:r>
          </a:p>
          <a:p>
            <a:r>
              <a:rPr lang="en-US" sz="2400" dirty="0" smtClean="0">
                <a:latin typeface="Arial" charset="0"/>
              </a:rPr>
              <a:t>How could we estimate this without using the formula involving </a:t>
            </a:r>
            <a:r>
              <a:rPr lang="el-GR" sz="2400" dirty="0"/>
              <a:t>π</a:t>
            </a:r>
            <a:r>
              <a:rPr lang="en-US" sz="2400" dirty="0" smtClean="0">
                <a:latin typeface="Arial" charset="0"/>
              </a:rPr>
              <a:t>? </a:t>
            </a:r>
            <a:endParaRPr lang="en-US" sz="2400" dirty="0">
              <a:latin typeface="Arial" charset="0"/>
            </a:endParaRPr>
          </a:p>
        </p:txBody>
      </p:sp>
      <p:grpSp>
        <p:nvGrpSpPr>
          <p:cNvPr id="31748" name="Group 6"/>
          <p:cNvGrpSpPr>
            <a:grpSpLocks/>
          </p:cNvGrpSpPr>
          <p:nvPr/>
        </p:nvGrpSpPr>
        <p:grpSpPr bwMode="auto">
          <a:xfrm>
            <a:off x="817217" y="2054088"/>
            <a:ext cx="3410762" cy="3396974"/>
            <a:chOff x="3515861" y="4343477"/>
            <a:chExt cx="1803950" cy="1803950"/>
          </a:xfrm>
        </p:grpSpPr>
        <p:sp>
          <p:nvSpPr>
            <p:cNvPr id="5" name="Rectangle 4"/>
            <p:cNvSpPr/>
            <p:nvPr/>
          </p:nvSpPr>
          <p:spPr>
            <a:xfrm>
              <a:off x="3515861" y="4343477"/>
              <a:ext cx="1803950" cy="1803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15861" y="4343477"/>
              <a:ext cx="1803950" cy="180395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Sampling techniques to solve difficult </a:t>
            </a:r>
            <a:r>
              <a:rPr lang="en-US" sz="3200" b="1" dirty="0" smtClean="0">
                <a:latin typeface="Arial" charset="0"/>
              </a:rPr>
              <a:t>problems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706541" y="2780508"/>
            <a:ext cx="260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</a:rPr>
              <a:t>Area </a:t>
            </a:r>
            <a:r>
              <a:rPr lang="en-US" sz="2400" dirty="0">
                <a:latin typeface="Arial" charset="0"/>
              </a:rPr>
              <a:t>of a </a:t>
            </a:r>
            <a:r>
              <a:rPr lang="en-US" sz="2400" dirty="0" smtClean="0">
                <a:latin typeface="Arial" charset="0"/>
              </a:rPr>
              <a:t>circle=?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522870" y="3025914"/>
            <a:ext cx="1995931" cy="8481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17718" y="3448183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2400" dirty="0" smtClean="0">
                <a:latin typeface="Arial"/>
                <a:cs typeface="Arial"/>
              </a:rPr>
              <a:t>Sample randomly in  </a:t>
            </a:r>
            <a:r>
              <a:rPr lang="en-US" sz="2400" dirty="0">
                <a:latin typeface="Arial"/>
                <a:cs typeface="Arial"/>
              </a:rPr>
              <a:t>x </a:t>
            </a:r>
            <a:r>
              <a:rPr lang="en-US" sz="2400" dirty="0" smtClean="0">
                <a:latin typeface="Arial"/>
                <a:cs typeface="Arial"/>
              </a:rPr>
              <a:t>and y </a:t>
            </a:r>
            <a:r>
              <a:rPr lang="en-US" sz="2400" dirty="0">
                <a:latin typeface="Arial"/>
                <a:cs typeface="Arial"/>
              </a:rPr>
              <a:t>between 1 and -</a:t>
            </a:r>
            <a:r>
              <a:rPr lang="en-US" sz="2400" dirty="0" smtClean="0">
                <a:latin typeface="Arial"/>
                <a:cs typeface="Arial"/>
              </a:rPr>
              <a:t>1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2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2400" dirty="0" smtClean="0">
                <a:latin typeface="Arial"/>
                <a:cs typeface="Arial"/>
              </a:rPr>
              <a:t>Examine if point lies within circle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98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  <p:bldP spid="3" grpId="0"/>
      <p:bldP spid="1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1" y="930967"/>
            <a:ext cx="9291632" cy="4412799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circle of radius 1</a:t>
            </a:r>
          </a:p>
          <a:p>
            <a:r>
              <a:rPr lang="en-US" sz="2400" dirty="0" smtClean="0"/>
              <a:t>Area of circle = </a:t>
            </a:r>
            <a:r>
              <a:rPr lang="el-GR" sz="2400" dirty="0" smtClean="0"/>
              <a:t>π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= </a:t>
            </a:r>
            <a:r>
              <a:rPr lang="el-GR" sz="2400" dirty="0"/>
              <a:t>π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Area of bounding square = 4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enerate random samples uniformly distributed over a range larger that the square and the circle</a:t>
            </a:r>
          </a:p>
          <a:p>
            <a:r>
              <a:rPr lang="en-US" sz="2400" dirty="0" smtClean="0"/>
              <a:t>Count how many fall within the circle </a:t>
            </a:r>
          </a:p>
          <a:p>
            <a:r>
              <a:rPr lang="en-US" sz="2400" dirty="0" smtClean="0"/>
              <a:t>Count how many fall inside the square</a:t>
            </a:r>
          </a:p>
          <a:p>
            <a:r>
              <a:rPr lang="en-US" sz="2400" dirty="0" smtClean="0"/>
              <a:t>The ratio </a:t>
            </a:r>
            <a:r>
              <a:rPr lang="en-US" sz="2400" dirty="0"/>
              <a:t>of “samples inside circle” / </a:t>
            </a:r>
            <a:r>
              <a:rPr lang="en-US" sz="2400" dirty="0" smtClean="0"/>
              <a:t>“samples </a:t>
            </a:r>
            <a:r>
              <a:rPr lang="en-US" sz="2400" dirty="0"/>
              <a:t>inside </a:t>
            </a:r>
            <a:r>
              <a:rPr lang="en-US" sz="2400" dirty="0" smtClean="0"/>
              <a:t>square” </a:t>
            </a:r>
            <a:r>
              <a:rPr lang="en-US" sz="2400" dirty="0"/>
              <a:t>= </a:t>
            </a:r>
            <a:r>
              <a:rPr lang="el-GR" sz="2400" dirty="0"/>
              <a:t>π</a:t>
            </a:r>
            <a:r>
              <a:rPr lang="en-US" sz="2400" dirty="0" smtClean="0"/>
              <a:t>/</a:t>
            </a:r>
            <a:r>
              <a:rPr lang="en-US" sz="2400" dirty="0"/>
              <a:t>4 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Therefore </a:t>
            </a:r>
          </a:p>
          <a:p>
            <a:r>
              <a:rPr lang="el-GR" sz="2400" dirty="0"/>
              <a:t>π</a:t>
            </a:r>
            <a:r>
              <a:rPr lang="en-US" sz="2400" dirty="0" smtClean="0"/>
              <a:t>= 4 </a:t>
            </a:r>
            <a:r>
              <a:rPr lang="en-US" sz="2400" dirty="0"/>
              <a:t>* (“samples inside circle” / “samples inside square”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Computing π using Monte Carlo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3540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9" y="1536799"/>
            <a:ext cx="5423455" cy="2381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" y="4207481"/>
            <a:ext cx="9863664" cy="239396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Matlab code: Importance functions</a:t>
            </a:r>
          </a:p>
        </p:txBody>
      </p:sp>
    </p:spTree>
    <p:extLst>
      <p:ext uri="{BB962C8B-B14F-4D97-AF65-F5344CB8AC3E}">
        <p14:creationId xmlns:p14="http://schemas.microsoft.com/office/powerpoint/2010/main" val="79231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4" y="929460"/>
            <a:ext cx="6767377" cy="59285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Matlab code: Estimate </a:t>
            </a:r>
            <a:r>
              <a:rPr lang="en-US" sz="3200" b="1" dirty="0" smtClean="0">
                <a:latin typeface="Arial" charset="0"/>
              </a:rPr>
              <a:t>π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1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37A8-8FD3-4711-9586-69E5522EFD3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135"/>
            <a:ext cx="3284017" cy="3170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618" y="2187496"/>
            <a:ext cx="3373621" cy="3095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885" y="3792185"/>
            <a:ext cx="3127907" cy="30658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996" y="4838904"/>
            <a:ext cx="2806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Red points inside circle</a:t>
            </a:r>
          </a:p>
          <a:p>
            <a:pPr algn="l"/>
            <a:r>
              <a:rPr lang="en-US" dirty="0" smtClean="0"/>
              <a:t>Blue points outside circle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Effect of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122418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41" y="3015822"/>
            <a:ext cx="89154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8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10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Rejection sampling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8116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4634"/>
          <a:stretch/>
        </p:blipFill>
        <p:spPr>
          <a:xfrm>
            <a:off x="1168074" y="795208"/>
            <a:ext cx="7217644" cy="16690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89826" y="2792380"/>
            <a:ext cx="46161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Suppose </a:t>
            </a:r>
            <a:r>
              <a:rPr lang="en-US" sz="2000" dirty="0" smtClean="0">
                <a:latin typeface="Arial"/>
                <a:cs typeface="Arial"/>
              </a:rPr>
              <a:t>that </a:t>
            </a:r>
            <a:r>
              <a:rPr lang="en-US" sz="2000" dirty="0">
                <a:latin typeface="Arial"/>
                <a:cs typeface="Arial"/>
              </a:rPr>
              <a:t>we want to sample from our target density </a:t>
            </a:r>
            <a:r>
              <a:rPr lang="en-US" sz="2000" dirty="0" smtClean="0">
                <a:latin typeface="Arial"/>
                <a:cs typeface="Arial"/>
              </a:rPr>
              <a:t>p </a:t>
            </a:r>
            <a:r>
              <a:rPr lang="en-US" sz="2000" dirty="0">
                <a:latin typeface="Arial"/>
                <a:cs typeface="Arial"/>
              </a:rPr>
              <a:t>(x</a:t>
            </a:r>
            <a:r>
              <a:rPr lang="en-US" sz="2000" dirty="0" smtClean="0">
                <a:latin typeface="Arial"/>
                <a:cs typeface="Arial"/>
              </a:rPr>
              <a:t>) shown above</a:t>
            </a:r>
            <a:r>
              <a:rPr lang="en-US" sz="2000" dirty="0">
                <a:latin typeface="Arial"/>
                <a:cs typeface="Arial"/>
              </a:rPr>
              <a:t> 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Rejection sampling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422349" y="2142436"/>
            <a:ext cx="353390" cy="64052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11740" y="5574748"/>
            <a:ext cx="6372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Now sample x from q(x) </a:t>
            </a: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Accept x with probability p(x)/(</a:t>
            </a:r>
            <a:r>
              <a:rPr lang="en-US" sz="2000" dirty="0" err="1">
                <a:latin typeface="Arial"/>
                <a:cs typeface="Arial"/>
              </a:rPr>
              <a:t>cq</a:t>
            </a:r>
            <a:r>
              <a:rPr lang="en-US" sz="2000" dirty="0">
                <a:latin typeface="Arial"/>
                <a:cs typeface="Arial"/>
              </a:rPr>
              <a:t>(x))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9977" y="4055070"/>
            <a:ext cx="5552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For the rejection sampling, we need to pick a candidate density q(x) such that:</a:t>
            </a:r>
          </a:p>
          <a:p>
            <a:pPr algn="l"/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   p </a:t>
            </a:r>
            <a:r>
              <a:rPr lang="en-US" sz="2000" dirty="0">
                <a:latin typeface="Arial"/>
                <a:cs typeface="Arial"/>
              </a:rPr>
              <a:t>(x) ≤ </a:t>
            </a:r>
            <a:r>
              <a:rPr lang="en-US" sz="2000" dirty="0" err="1">
                <a:latin typeface="Arial"/>
                <a:cs typeface="Arial"/>
              </a:rPr>
              <a:t>cq</a:t>
            </a:r>
            <a:r>
              <a:rPr lang="en-US" sz="2000" dirty="0">
                <a:latin typeface="Arial"/>
                <a:cs typeface="Arial"/>
              </a:rPr>
              <a:t>(x) for all x, where c is a constant 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10522" y="1501913"/>
            <a:ext cx="2562087" cy="2528957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7" grpId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Rejection sampling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826" y="2690841"/>
            <a:ext cx="809487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Algorithm is to repeat the following steps until sufficient accepted draws are discovered: </a:t>
            </a: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Draw a candidate x</a:t>
            </a:r>
            <a:r>
              <a:rPr lang="en-US" sz="2000" baseline="-25000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 from q(x)</a:t>
            </a: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Draw a value u from the Uniform(0, </a:t>
            </a:r>
            <a:r>
              <a:rPr lang="en-US" sz="2000" dirty="0" err="1">
                <a:latin typeface="Arial"/>
                <a:cs typeface="Arial"/>
              </a:rPr>
              <a:t>cq</a:t>
            </a:r>
            <a:r>
              <a:rPr lang="en-US" sz="2000" dirty="0" smtClean="0">
                <a:latin typeface="Arial"/>
                <a:cs typeface="Arial"/>
              </a:rPr>
              <a:t>(</a:t>
            </a:r>
            <a:r>
              <a:rPr lang="en-US" sz="2000" dirty="0">
                <a:latin typeface="Arial"/>
                <a:cs typeface="Arial"/>
              </a:rPr>
              <a:t>x</a:t>
            </a:r>
            <a:r>
              <a:rPr lang="en-US" sz="2000" baseline="-25000" dirty="0"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r>
              <a:rPr lang="en-US" sz="2000" dirty="0">
                <a:latin typeface="Arial"/>
                <a:cs typeface="Arial"/>
              </a:rPr>
              <a:t>) distribution which samples uniformly </a:t>
            </a:r>
            <a:r>
              <a:rPr lang="en-US" sz="2000" dirty="0" smtClean="0">
                <a:latin typeface="Arial"/>
                <a:cs typeface="Arial"/>
              </a:rPr>
              <a:t>between </a:t>
            </a:r>
            <a:r>
              <a:rPr lang="en-US" sz="2000" dirty="0">
                <a:latin typeface="Arial"/>
                <a:cs typeface="Arial"/>
              </a:rPr>
              <a:t>the value of 0 and </a:t>
            </a:r>
            <a:r>
              <a:rPr lang="en-US" sz="2000" dirty="0" err="1">
                <a:latin typeface="Arial"/>
                <a:cs typeface="Arial"/>
              </a:rPr>
              <a:t>cq</a:t>
            </a:r>
            <a:r>
              <a:rPr lang="en-US" sz="2000" dirty="0" smtClean="0">
                <a:latin typeface="Arial"/>
                <a:cs typeface="Arial"/>
              </a:rPr>
              <a:t>(</a:t>
            </a:r>
            <a:r>
              <a:rPr lang="en-US" sz="2000" dirty="0">
                <a:latin typeface="Arial"/>
                <a:cs typeface="Arial"/>
              </a:rPr>
              <a:t>x</a:t>
            </a:r>
            <a:r>
              <a:rPr lang="en-US" sz="2000" baseline="-25000" dirty="0"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3 . Accept xs as a draw from p (x) if  u &lt;= p </a:t>
            </a:r>
            <a:r>
              <a:rPr lang="en-US" sz="2000" dirty="0" smtClean="0">
                <a:latin typeface="Arial"/>
                <a:cs typeface="Arial"/>
              </a:rPr>
              <a:t>(</a:t>
            </a:r>
            <a:r>
              <a:rPr lang="en-US" sz="2000" dirty="0">
                <a:latin typeface="Arial"/>
                <a:cs typeface="Arial"/>
              </a:rPr>
              <a:t>x</a:t>
            </a:r>
            <a:r>
              <a:rPr lang="en-US" sz="2000" baseline="-25000" dirty="0">
                <a:latin typeface="Arial"/>
                <a:cs typeface="Arial"/>
              </a:rPr>
              <a:t>s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4. Otherwise, reject xs and go back to step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4634"/>
          <a:stretch/>
        </p:blipFill>
        <p:spPr>
          <a:xfrm>
            <a:off x="1168074" y="795208"/>
            <a:ext cx="7217644" cy="16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7147" y="2908678"/>
            <a:ext cx="84710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Note that:</a:t>
            </a: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If q(x) is significantly different in shape than p (x) or if </a:t>
            </a:r>
            <a:r>
              <a:rPr lang="en-US" sz="2000" dirty="0" err="1">
                <a:latin typeface="Arial"/>
                <a:cs typeface="Arial"/>
              </a:rPr>
              <a:t>cq</a:t>
            </a:r>
            <a:r>
              <a:rPr lang="en-US" sz="2000" dirty="0">
                <a:latin typeface="Arial"/>
                <a:cs typeface="Arial"/>
              </a:rPr>
              <a:t>(x) is significantly greater than p (x), then more of our candidate draws will be rejected.</a:t>
            </a: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If p (x) = </a:t>
            </a:r>
            <a:r>
              <a:rPr lang="en-US" sz="2000" dirty="0" err="1">
                <a:latin typeface="Arial"/>
                <a:cs typeface="Arial"/>
              </a:rPr>
              <a:t>cq</a:t>
            </a:r>
            <a:r>
              <a:rPr lang="en-US" sz="2000" dirty="0">
                <a:latin typeface="Arial"/>
                <a:cs typeface="Arial"/>
              </a:rPr>
              <a:t>(x), then all our draws will be accepted.</a:t>
            </a: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A modification of rejection sampling forms the basis for the Metropolis-Hastings algorithm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Rejection sampling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4634"/>
          <a:stretch/>
        </p:blipFill>
        <p:spPr>
          <a:xfrm>
            <a:off x="1168074" y="795208"/>
            <a:ext cx="7217644" cy="16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5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127" y="1160881"/>
            <a:ext cx="8915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Arial"/>
                <a:cs typeface="Arial"/>
              </a:rPr>
              <a:t>To draw samples from a uniform distribution is easy</a:t>
            </a: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In Matlab we can use </a:t>
            </a:r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rand </a:t>
            </a:r>
            <a:r>
              <a:rPr lang="en-US" sz="2400" dirty="0">
                <a:latin typeface="Arial"/>
                <a:cs typeface="Arial"/>
              </a:rPr>
              <a:t>which </a:t>
            </a:r>
            <a:r>
              <a:rPr lang="en-US" sz="2400" dirty="0" smtClean="0">
                <a:latin typeface="Arial"/>
                <a:cs typeface="Arial"/>
              </a:rPr>
              <a:t>returns </a:t>
            </a:r>
            <a:r>
              <a:rPr lang="en-US" sz="2400" dirty="0">
                <a:latin typeface="Arial"/>
                <a:cs typeface="Arial"/>
              </a:rPr>
              <a:t>samples </a:t>
            </a:r>
            <a:r>
              <a:rPr lang="en-US" sz="2400" dirty="0" smtClean="0">
                <a:latin typeface="Arial"/>
                <a:cs typeface="Arial"/>
              </a:rPr>
              <a:t>uniformly drawn from the </a:t>
            </a:r>
            <a:r>
              <a:rPr lang="en-US" sz="2400" dirty="0">
                <a:latin typeface="Arial"/>
                <a:cs typeface="Arial"/>
              </a:rPr>
              <a:t>interval of 0 and 1</a:t>
            </a:r>
          </a:p>
          <a:p>
            <a:r>
              <a:rPr lang="en-US" sz="2400" dirty="0">
                <a:latin typeface="Arial"/>
                <a:cs typeface="Arial"/>
              </a:rPr>
              <a:t>We can scale the range and add on an </a:t>
            </a:r>
            <a:r>
              <a:rPr lang="en-US" sz="2400" dirty="0" smtClean="0">
                <a:latin typeface="Arial"/>
                <a:cs typeface="Arial"/>
              </a:rPr>
              <a:t>offset to change the mean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To draw samples from a </a:t>
            </a:r>
            <a:r>
              <a:rPr lang="en-US" sz="2400" dirty="0" smtClean="0">
                <a:latin typeface="Arial"/>
                <a:cs typeface="Arial"/>
              </a:rPr>
              <a:t>Gaussian distribution is also  </a:t>
            </a:r>
            <a:r>
              <a:rPr lang="en-US" sz="2400" dirty="0">
                <a:latin typeface="Arial"/>
                <a:cs typeface="Arial"/>
              </a:rPr>
              <a:t>easy</a:t>
            </a: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In Matlab we can use </a:t>
            </a:r>
            <a:r>
              <a:rPr lang="en-US" sz="2400" dirty="0" err="1" smtClean="0">
                <a:solidFill>
                  <a:srgbClr val="3366FF"/>
                </a:solidFill>
                <a:latin typeface="Arial"/>
                <a:cs typeface="Arial"/>
              </a:rPr>
              <a:t>randn</a:t>
            </a:r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which </a:t>
            </a:r>
            <a:r>
              <a:rPr lang="en-US" sz="2400" dirty="0" smtClean="0">
                <a:latin typeface="Arial"/>
                <a:cs typeface="Arial"/>
              </a:rPr>
              <a:t>returns </a:t>
            </a:r>
            <a:r>
              <a:rPr lang="en-US" sz="2400" dirty="0">
                <a:latin typeface="Arial"/>
                <a:cs typeface="Arial"/>
              </a:rPr>
              <a:t>samples </a:t>
            </a:r>
            <a:r>
              <a:rPr lang="en-US" sz="2400" dirty="0" smtClean="0">
                <a:latin typeface="Arial"/>
                <a:cs typeface="Arial"/>
              </a:rPr>
              <a:t>fro a zero mean Gaussian 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We can scale the </a:t>
            </a:r>
            <a:r>
              <a:rPr lang="en-US" sz="2400" dirty="0" smtClean="0">
                <a:latin typeface="Arial"/>
                <a:cs typeface="Arial"/>
              </a:rPr>
              <a:t>standard deviation and </a:t>
            </a:r>
            <a:r>
              <a:rPr lang="en-US" sz="2400" dirty="0">
                <a:latin typeface="Arial"/>
                <a:cs typeface="Arial"/>
              </a:rPr>
              <a:t>add on an </a:t>
            </a:r>
            <a:r>
              <a:rPr lang="en-US" sz="2400" dirty="0" smtClean="0">
                <a:latin typeface="Arial"/>
                <a:cs typeface="Arial"/>
              </a:rPr>
              <a:t>offset</a:t>
            </a:r>
          </a:p>
          <a:p>
            <a:r>
              <a:rPr lang="en-US" sz="2400" dirty="0" smtClean="0">
                <a:latin typeface="Arial"/>
                <a:cs typeface="Arial"/>
              </a:rPr>
              <a:t>And change covariance as required</a:t>
            </a: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Sample from a simple distribution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5735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8" y="938923"/>
            <a:ext cx="6724867" cy="5919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62" y="619628"/>
            <a:ext cx="3691438" cy="57901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Rejection </a:t>
            </a:r>
            <a:r>
              <a:rPr lang="en-US" sz="3200" b="1" dirty="0" smtClean="0">
                <a:latin typeface="Arial" charset="0"/>
              </a:rPr>
              <a:t>sampling example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87783" y="2346540"/>
            <a:ext cx="20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Setup parameters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0523" y="3352939"/>
            <a:ext cx="1891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Want to sample 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from double sine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6641" y="4786339"/>
            <a:ext cx="295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Scale the rejection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7491" y="4248970"/>
            <a:ext cx="3238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Get value of rejection 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89770" y="3711614"/>
            <a:ext cx="2145980" cy="470794"/>
          </a:xfrm>
          <a:prstGeom prst="straightConnector1">
            <a:avLst/>
          </a:prstGeom>
          <a:ln w="76200">
            <a:solidFill>
              <a:srgbClr val="11FF2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60571" y="4467075"/>
            <a:ext cx="1510946" cy="558384"/>
          </a:xfrm>
          <a:prstGeom prst="straightConnector1">
            <a:avLst/>
          </a:prstGeom>
          <a:ln w="7620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38675" y="3142281"/>
            <a:ext cx="1587586" cy="19565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2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656"/>
            <a:ext cx="4782593" cy="5945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798" y="2340023"/>
            <a:ext cx="3679107" cy="3997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4123"/>
          <a:stretch/>
        </p:blipFill>
        <p:spPr>
          <a:xfrm>
            <a:off x="6025334" y="1175368"/>
            <a:ext cx="3674643" cy="223758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Rejection </a:t>
            </a:r>
            <a:r>
              <a:rPr lang="en-US" sz="3200" b="1" dirty="0" smtClean="0">
                <a:latin typeface="Arial" charset="0"/>
              </a:rPr>
              <a:t>sampling example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3634" y="1092510"/>
            <a:ext cx="223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Sample from 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rejection distribution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5387" y="2327171"/>
            <a:ext cx="24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Scaled rejection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5828" y="3340963"/>
            <a:ext cx="253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Probability for rejection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2768" y="4655234"/>
            <a:ext cx="3585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Choose samples randomly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based on probability for rejection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74" y="1393176"/>
            <a:ext cx="4592613" cy="3538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2" y="1380848"/>
            <a:ext cx="4512410" cy="35137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Rejection </a:t>
            </a:r>
            <a:r>
              <a:rPr lang="en-US" sz="3200" b="1" dirty="0" smtClean="0">
                <a:latin typeface="Arial" charset="0"/>
              </a:rPr>
              <a:t>sampling example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1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41" y="3015822"/>
            <a:ext cx="89154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6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10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Importance sampling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274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65194"/>
            <a:ext cx="8915400" cy="396356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rial"/>
                <a:cs typeface="Arial"/>
              </a:rPr>
              <a:t>One problem with rejection sampling is that you lose information when throwing out </a:t>
            </a:r>
            <a:r>
              <a:rPr lang="en-US" sz="2800" dirty="0" smtClean="0">
                <a:latin typeface="Arial"/>
                <a:cs typeface="Arial"/>
              </a:rPr>
              <a:t>samples</a:t>
            </a:r>
          </a:p>
          <a:p>
            <a:r>
              <a:rPr lang="en-US" sz="2800" dirty="0" smtClean="0">
                <a:latin typeface="Arial"/>
                <a:cs typeface="Arial"/>
              </a:rPr>
              <a:t>Alternative is importance </a:t>
            </a:r>
            <a:r>
              <a:rPr lang="en-US" sz="2800" dirty="0">
                <a:latin typeface="Arial"/>
                <a:cs typeface="Arial"/>
              </a:rPr>
              <a:t>sampling 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DO NOT Throw samples away! Weight them!</a:t>
            </a:r>
          </a:p>
          <a:p>
            <a:r>
              <a:rPr lang="en-US" sz="2800" dirty="0">
                <a:latin typeface="Arial"/>
                <a:cs typeface="Arial"/>
              </a:rPr>
              <a:t>Importance sampling is a variant of MC approximation</a:t>
            </a:r>
          </a:p>
          <a:p>
            <a:r>
              <a:rPr lang="en-US" sz="2800" dirty="0">
                <a:latin typeface="Arial"/>
                <a:cs typeface="Arial"/>
              </a:rPr>
              <a:t>Approximate expected value of E{f(x) } by sample mean sum(f(xi))</a:t>
            </a:r>
          </a:p>
          <a:p>
            <a:r>
              <a:rPr lang="en-US" sz="2800" dirty="0">
                <a:latin typeface="Arial"/>
                <a:cs typeface="Arial"/>
              </a:rPr>
              <a:t>Sampling requires we can draw IID samples x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, x</a:t>
            </a:r>
            <a:r>
              <a:rPr lang="en-US" sz="2800" baseline="-25000" dirty="0">
                <a:latin typeface="Arial"/>
                <a:cs typeface="Arial"/>
              </a:rPr>
              <a:t>2</a:t>
            </a:r>
            <a:r>
              <a:rPr lang="en-US" sz="2800" dirty="0">
                <a:latin typeface="Arial"/>
                <a:cs typeface="Arial"/>
              </a:rPr>
              <a:t>, …</a:t>
            </a:r>
            <a:r>
              <a:rPr lang="en-US" sz="2800" dirty="0" err="1">
                <a:latin typeface="Arial"/>
                <a:cs typeface="Arial"/>
              </a:rPr>
              <a:t>x</a:t>
            </a:r>
            <a:r>
              <a:rPr lang="en-US" sz="2800" baseline="-25000" dirty="0" err="1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 from distribution of p(x</a:t>
            </a:r>
            <a:r>
              <a:rPr lang="en-US" sz="2800" dirty="0" smtClean="0">
                <a:latin typeface="Arial"/>
                <a:cs typeface="Arial"/>
              </a:rPr>
              <a:t>)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Remember for direct sampling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7405"/>
              </p:ext>
            </p:extLst>
          </p:nvPr>
        </p:nvGraphicFramePr>
        <p:xfrm>
          <a:off x="2854263" y="4861069"/>
          <a:ext cx="37560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4263" y="4861069"/>
                        <a:ext cx="3756025" cy="175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23893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67" y="737206"/>
            <a:ext cx="9554509" cy="504128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But can </a:t>
            </a:r>
            <a:r>
              <a:rPr lang="en-US" sz="2400" dirty="0">
                <a:latin typeface="Arial"/>
                <a:cs typeface="Arial"/>
              </a:rPr>
              <a:t>we </a:t>
            </a:r>
            <a:r>
              <a:rPr lang="en-US" sz="2400" dirty="0" smtClean="0">
                <a:latin typeface="Arial"/>
                <a:cs typeface="Arial"/>
              </a:rPr>
              <a:t>really draw </a:t>
            </a:r>
            <a:r>
              <a:rPr lang="en-US" sz="2400" dirty="0">
                <a:latin typeface="Arial"/>
                <a:cs typeface="Arial"/>
              </a:rPr>
              <a:t>samples from distribution </a:t>
            </a:r>
            <a:r>
              <a:rPr lang="en-US" sz="2400" dirty="0" smtClean="0">
                <a:latin typeface="Arial"/>
                <a:cs typeface="Arial"/>
              </a:rPr>
              <a:t>p(x)?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M</a:t>
            </a:r>
            <a:r>
              <a:rPr lang="en-US" sz="2400" dirty="0" smtClean="0">
                <a:latin typeface="Arial"/>
                <a:cs typeface="Arial"/>
              </a:rPr>
              <a:t>aybe </a:t>
            </a:r>
            <a:r>
              <a:rPr lang="en-US" sz="2400" dirty="0">
                <a:latin typeface="Arial"/>
                <a:cs typeface="Arial"/>
              </a:rPr>
              <a:t>we can only draw samples from distribution </a:t>
            </a:r>
            <a:r>
              <a:rPr lang="en-US" sz="2400" dirty="0" smtClean="0">
                <a:latin typeface="Arial"/>
                <a:cs typeface="Arial"/>
              </a:rPr>
              <a:t>q(x)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If it is hard to get samples </a:t>
            </a:r>
            <a:r>
              <a:rPr lang="en-US" sz="2400" dirty="0" smtClean="0">
                <a:latin typeface="Arial"/>
                <a:cs typeface="Arial"/>
              </a:rPr>
              <a:t>x </a:t>
            </a:r>
            <a:r>
              <a:rPr lang="en-US" sz="2400" dirty="0">
                <a:latin typeface="Arial"/>
                <a:cs typeface="Arial"/>
              </a:rPr>
              <a:t>from the true </a:t>
            </a:r>
            <a:r>
              <a:rPr lang="en-US" sz="2400" dirty="0" smtClean="0">
                <a:latin typeface="Arial"/>
                <a:cs typeface="Arial"/>
              </a:rPr>
              <a:t>probability distribution p(x)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use </a:t>
            </a:r>
            <a:r>
              <a:rPr lang="en-US" sz="2400" dirty="0">
                <a:latin typeface="Arial"/>
                <a:cs typeface="Arial"/>
              </a:rPr>
              <a:t>a trick to sample from another distribution q</a:t>
            </a:r>
            <a:r>
              <a:rPr lang="en-US" sz="2400" dirty="0" smtClean="0">
                <a:latin typeface="Arial"/>
                <a:cs typeface="Arial"/>
              </a:rPr>
              <a:t>(x)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Then re-weight </a:t>
            </a:r>
            <a:r>
              <a:rPr lang="en-US" sz="2400" dirty="0">
                <a:latin typeface="Arial"/>
                <a:cs typeface="Arial"/>
              </a:rPr>
              <a:t>these samples </a:t>
            </a:r>
            <a:r>
              <a:rPr lang="en-US" sz="2400" dirty="0" smtClean="0">
                <a:latin typeface="Arial"/>
                <a:cs typeface="Arial"/>
              </a:rPr>
              <a:t>x </a:t>
            </a:r>
            <a:r>
              <a:rPr lang="en-US" sz="2400" dirty="0">
                <a:latin typeface="Arial"/>
                <a:cs typeface="Arial"/>
              </a:rPr>
              <a:t>by p(</a:t>
            </a:r>
            <a:r>
              <a:rPr lang="en-US" sz="2400" dirty="0" smtClean="0">
                <a:latin typeface="Arial"/>
                <a:cs typeface="Arial"/>
              </a:rPr>
              <a:t>x)/</a:t>
            </a:r>
            <a:r>
              <a:rPr lang="en-US" sz="2400" dirty="0">
                <a:latin typeface="Arial"/>
                <a:cs typeface="Arial"/>
              </a:rPr>
              <a:t>q(</a:t>
            </a:r>
            <a:r>
              <a:rPr lang="en-US" sz="2400" dirty="0" smtClean="0">
                <a:latin typeface="Arial"/>
                <a:cs typeface="Arial"/>
              </a:rPr>
              <a:t>x)):</a:t>
            </a:r>
          </a:p>
          <a:p>
            <a:pPr marL="457200" lvl="1" indent="0">
              <a:buNone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We </a:t>
            </a:r>
            <a:r>
              <a:rPr lang="en-US" sz="2400" dirty="0">
                <a:latin typeface="Arial"/>
                <a:cs typeface="Arial"/>
              </a:rPr>
              <a:t>can compute integrals using importance sampling. </a:t>
            </a:r>
          </a:p>
          <a:p>
            <a:r>
              <a:rPr lang="en-US" sz="2400" dirty="0">
                <a:latin typeface="Arial"/>
                <a:cs typeface="Arial"/>
              </a:rPr>
              <a:t>However we do not directly get samples from p(x)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Actually we can </a:t>
            </a:r>
            <a:r>
              <a:rPr lang="en-US" sz="2400" dirty="0">
                <a:latin typeface="Arial"/>
                <a:cs typeface="Arial"/>
              </a:rPr>
              <a:t>correct from using different distribution and can get better results</a:t>
            </a:r>
            <a:r>
              <a:rPr lang="en-US" sz="2400" dirty="0" smtClean="0">
                <a:latin typeface="Arial"/>
                <a:cs typeface="Arial"/>
              </a:rPr>
              <a:t>!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With good choice of q then expected error can be less than sampling from </a:t>
            </a:r>
            <a:r>
              <a:rPr lang="en-US" sz="2400" dirty="0" smtClean="0">
                <a:latin typeface="Arial"/>
                <a:cs typeface="Arial"/>
              </a:rPr>
              <a:t>p(x) </a:t>
            </a:r>
            <a:r>
              <a:rPr lang="en-US" sz="2400" dirty="0">
                <a:latin typeface="Arial"/>
                <a:cs typeface="Arial"/>
              </a:rPr>
              <a:t>directly</a:t>
            </a:r>
            <a:r>
              <a:rPr lang="en-US" sz="2400" dirty="0" smtClean="0">
                <a:latin typeface="Arial"/>
                <a:cs typeface="Arial"/>
              </a:rPr>
              <a:t>!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64889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20243"/>
              </p:ext>
            </p:extLst>
          </p:nvPr>
        </p:nvGraphicFramePr>
        <p:xfrm>
          <a:off x="398537" y="1102238"/>
          <a:ext cx="43894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3" imgW="1384300" imgH="304800" progId="Equation.3">
                  <p:embed/>
                </p:oleObj>
              </mc:Choice>
              <mc:Fallback>
                <p:oleObj name="Equation" r:id="rId3" imgW="13843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537" y="1102238"/>
                        <a:ext cx="4389438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96633" y="591727"/>
            <a:ext cx="8401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Lets suppose we want to compute some expectation integral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Importance sampling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9817" y="2102942"/>
            <a:ext cx="9505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We choose a distribution q(x) that is easier to sample from than p(x) and is similar to p(x)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1493" y="6043078"/>
            <a:ext cx="9435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Idea is we can now sample from q(x</a:t>
            </a:r>
            <a:r>
              <a:rPr lang="en-US" sz="2400" dirty="0" smtClean="0">
                <a:latin typeface="Arial"/>
                <a:cs typeface="Arial"/>
              </a:rPr>
              <a:t>) and weight results to compensate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165039"/>
              </p:ext>
            </p:extLst>
          </p:nvPr>
        </p:nvGraphicFramePr>
        <p:xfrm>
          <a:off x="5194005" y="3252731"/>
          <a:ext cx="4021138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5" imgW="1549400" imgH="914400" progId="Equation.3">
                  <p:embed/>
                </p:oleObj>
              </mc:Choice>
              <mc:Fallback>
                <p:oleObj name="Equation" r:id="rId5" imgW="1549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4005" y="3252731"/>
                        <a:ext cx="4021138" cy="231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391422"/>
              </p:ext>
            </p:extLst>
          </p:nvPr>
        </p:nvGraphicFramePr>
        <p:xfrm>
          <a:off x="246003" y="3349938"/>
          <a:ext cx="438308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7" imgW="1689100" imgH="419100" progId="Equation.DSMT4">
                  <p:embed/>
                </p:oleObj>
              </mc:Choice>
              <mc:Fallback>
                <p:oleObj name="Equation" r:id="rId7" imgW="1689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03" y="3349938"/>
                        <a:ext cx="4383087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97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0706" y="6439647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04579"/>
              </p:ext>
            </p:extLst>
          </p:nvPr>
        </p:nvGraphicFramePr>
        <p:xfrm>
          <a:off x="2924175" y="2595563"/>
          <a:ext cx="3176588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3" imgW="1117600" imgH="431800" progId="Equation.DSMT4">
                  <p:embed/>
                </p:oleObj>
              </mc:Choice>
              <mc:Fallback>
                <p:oleObj name="Equation" r:id="rId3" imgW="1117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4175" y="2595563"/>
                        <a:ext cx="3176588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948066" y="845703"/>
            <a:ext cx="820694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p(x)/q(x) = W(x) is the weighting factor</a:t>
            </a:r>
          </a:p>
          <a:p>
            <a:pPr algn="l"/>
            <a:r>
              <a:rPr lang="en-US" sz="2400" dirty="0" smtClean="0"/>
              <a:t>q(x) and p(x) must exhibit some basic properties</a:t>
            </a:r>
          </a:p>
          <a:p>
            <a:pPr algn="l"/>
            <a:r>
              <a:rPr lang="en-US" sz="2400" dirty="0"/>
              <a:t>In </a:t>
            </a:r>
            <a:r>
              <a:rPr lang="en-US" sz="2400" dirty="0" smtClean="0"/>
              <a:t>practice</a:t>
            </a:r>
            <a:r>
              <a:rPr lang="en-US" sz="2400" dirty="0"/>
              <a:t> </a:t>
            </a:r>
            <a:r>
              <a:rPr lang="en-US" sz="2400" dirty="0" smtClean="0"/>
              <a:t>we need to try </a:t>
            </a:r>
            <a:r>
              <a:rPr lang="en-US" sz="2400" dirty="0"/>
              <a:t>to ensure</a:t>
            </a:r>
            <a:r>
              <a:rPr lang="en-US" sz="2400" dirty="0" smtClean="0"/>
              <a:t>  that:</a:t>
            </a:r>
            <a:endParaRPr lang="en-US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Importance sampling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981196" y="4691992"/>
            <a:ext cx="820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Using q(x) lets us sample where it is important</a:t>
            </a:r>
          </a:p>
          <a:p>
            <a:pPr algn="l"/>
            <a:r>
              <a:rPr lang="en-US" sz="2400" dirty="0" smtClean="0"/>
              <a:t>Hence important sampling!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496957" y="6007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9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10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Monte Carlo Markov Chain (MCMC)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7172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02" y="741205"/>
            <a:ext cx="8915400" cy="127557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How can we generate say an distribution by only using samples from a uniform distribution?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Consider exponential distribution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/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Sample from an arbitrary distribution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43" y="1159402"/>
            <a:ext cx="3451079" cy="2760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20" y="2118595"/>
            <a:ext cx="3889539" cy="8823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313" y="3035177"/>
            <a:ext cx="4991716" cy="121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Bef>
                <a:spcPct val="20000"/>
              </a:spcBef>
              <a:buFont typeface="Arial"/>
              <a:buNone/>
            </a:pPr>
            <a:r>
              <a:rPr lang="en-US" sz="2400" dirty="0">
                <a:latin typeface="Arial"/>
                <a:cs typeface="Arial"/>
              </a:rPr>
              <a:t>Probability of occurrences drops of exponentially as value of x increases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75" y="4641354"/>
            <a:ext cx="4259537" cy="866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82" y="4182961"/>
            <a:ext cx="3343799" cy="26750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9013" y="4191649"/>
            <a:ext cx="495300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Bef>
                <a:spcPct val="20000"/>
              </a:spcBef>
              <a:buFont typeface="Arial"/>
              <a:buNone/>
            </a:pPr>
            <a:r>
              <a:rPr lang="en-US" sz="2400" dirty="0">
                <a:latin typeface="Arial"/>
                <a:cs typeface="Arial"/>
              </a:rPr>
              <a:t>Cumulative distribution is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856293"/>
              </p:ext>
            </p:extLst>
          </p:nvPr>
        </p:nvGraphicFramePr>
        <p:xfrm>
          <a:off x="2242236" y="5744766"/>
          <a:ext cx="31861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7" imgW="1244600" imgH="393700" progId="Equation.DSMT4">
                  <p:embed/>
                </p:oleObj>
              </mc:Choice>
              <mc:Fallback>
                <p:oleObj name="Equation" r:id="rId7" imgW="1244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2236" y="5744766"/>
                        <a:ext cx="3186113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955953" y="6018859"/>
            <a:ext cx="1165515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Bef>
                <a:spcPct val="20000"/>
              </a:spcBef>
              <a:buFont typeface="Arial"/>
              <a:buNone/>
            </a:pPr>
            <a:r>
              <a:rPr lang="en-US" sz="2400" dirty="0" smtClean="0">
                <a:latin typeface="Arial"/>
                <a:cs typeface="Arial"/>
              </a:rPr>
              <a:t>since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17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/>
                <a:cs typeface="Arial"/>
              </a:rPr>
              <a:t>Monte Carlo </a:t>
            </a:r>
            <a:r>
              <a:rPr lang="en-US" sz="2800" dirty="0" smtClean="0">
                <a:latin typeface="Arial"/>
                <a:cs typeface="Arial"/>
              </a:rPr>
              <a:t>Markov Chain algorithms </a:t>
            </a:r>
            <a:r>
              <a:rPr lang="en-US" sz="2800" dirty="0">
                <a:latin typeface="Arial"/>
                <a:cs typeface="Arial"/>
              </a:rPr>
              <a:t>are </a:t>
            </a:r>
            <a:r>
              <a:rPr lang="en-US" sz="2800" dirty="0" smtClean="0">
                <a:latin typeface="Arial"/>
                <a:cs typeface="Arial"/>
              </a:rPr>
              <a:t>another kind of random sampling algorithms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They </a:t>
            </a:r>
            <a:r>
              <a:rPr lang="en-US" sz="2800" dirty="0">
                <a:latin typeface="Arial"/>
                <a:cs typeface="Arial"/>
              </a:rPr>
              <a:t>can be used to yield approximations where analytical computation is not </a:t>
            </a:r>
            <a:r>
              <a:rPr lang="en-US" sz="2800" dirty="0" smtClean="0">
                <a:latin typeface="Arial"/>
                <a:cs typeface="Arial"/>
              </a:rPr>
              <a:t>tractable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They construct </a:t>
            </a:r>
            <a:r>
              <a:rPr lang="en-US" sz="2800" dirty="0">
                <a:latin typeface="Arial"/>
                <a:cs typeface="Arial"/>
              </a:rPr>
              <a:t>a trajectory through a (possible) high-dimensional state space that holds the Markov </a:t>
            </a:r>
            <a:r>
              <a:rPr lang="en-US" sz="2800" dirty="0" smtClean="0">
                <a:latin typeface="Arial"/>
                <a:cs typeface="Arial"/>
              </a:rPr>
              <a:t>property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ext </a:t>
            </a:r>
            <a:r>
              <a:rPr lang="en-US" sz="2800" dirty="0">
                <a:latin typeface="Arial"/>
                <a:cs typeface="Arial"/>
              </a:rPr>
              <a:t>state only depends on the previous state, and can be used to sample (approximate) from probability </a:t>
            </a:r>
            <a:r>
              <a:rPr lang="en-US" sz="2800" dirty="0" smtClean="0">
                <a:latin typeface="Arial"/>
                <a:cs typeface="Arial"/>
              </a:rPr>
              <a:t>distributions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What is MCMC?</a:t>
            </a:r>
          </a:p>
        </p:txBody>
      </p:sp>
    </p:spTree>
    <p:extLst>
      <p:ext uri="{BB962C8B-B14F-4D97-AF65-F5344CB8AC3E}">
        <p14:creationId xmlns:p14="http://schemas.microsoft.com/office/powerpoint/2010/main" val="342053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95" y="5311588"/>
            <a:ext cx="8915400" cy="11430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Its a random walker, that explores the state space such that the visited states are distributed according to a certain </a:t>
            </a:r>
            <a:r>
              <a:rPr lang="en-US" sz="2000" dirty="0" smtClean="0"/>
              <a:t>distribution</a:t>
            </a:r>
            <a:br>
              <a:rPr lang="en-US" sz="2000" dirty="0" smtClean="0"/>
            </a:br>
            <a:r>
              <a:rPr lang="en-US" sz="2000" dirty="0" smtClean="0"/>
              <a:t>The trajectory </a:t>
            </a:r>
            <a:r>
              <a:rPr lang="en-US" sz="2000" dirty="0"/>
              <a:t>of this random walker is simulated by a Markov </a:t>
            </a:r>
            <a:r>
              <a:rPr lang="en-US" sz="2000" dirty="0" smtClean="0"/>
              <a:t>chain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objective of MCMC algorithms is to asymptotically generate states x according to a desired distribution P(x) and uses a stochastic process to fulfill </a:t>
            </a:r>
            <a:r>
              <a:rPr lang="en-US" sz="2000" dirty="0" smtClean="0"/>
              <a:t>it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877"/>
          <a:stretch/>
        </p:blipFill>
        <p:spPr>
          <a:xfrm>
            <a:off x="1457065" y="636702"/>
            <a:ext cx="6335059" cy="41669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charset="0"/>
              </a:rPr>
              <a:t>Markov chain </a:t>
            </a:r>
            <a:r>
              <a:rPr lang="en-US" sz="3200" b="1" dirty="0">
                <a:latin typeface="Arial" charset="0"/>
              </a:rPr>
              <a:t>M</a:t>
            </a:r>
            <a:r>
              <a:rPr lang="en-US" sz="3200" b="1" dirty="0" smtClean="0">
                <a:latin typeface="Arial" charset="0"/>
              </a:rPr>
              <a:t>onte </a:t>
            </a:r>
            <a:r>
              <a:rPr lang="en-US" sz="3200" b="1" dirty="0">
                <a:latin typeface="Arial" charset="0"/>
              </a:rPr>
              <a:t>C</a:t>
            </a:r>
            <a:r>
              <a:rPr lang="en-US" sz="3200" b="1" dirty="0" smtClean="0">
                <a:latin typeface="Arial" charset="0"/>
              </a:rPr>
              <a:t>arlo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3448"/>
            <a:ext cx="8915400" cy="51743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Problem: It may be difficult to obtain the samples from p(x</a:t>
            </a:r>
            <a:r>
              <a:rPr lang="en-US" dirty="0" smtClean="0"/>
              <a:t>) and generate samples  {x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. </a:t>
            </a:r>
            <a:r>
              <a:rPr lang="en-US" dirty="0"/>
              <a:t>. . 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Alternatives</a:t>
            </a:r>
            <a:r>
              <a:rPr lang="en-US" dirty="0" smtClean="0"/>
              <a:t>:	</a:t>
            </a:r>
            <a:endParaRPr lang="en-US" dirty="0"/>
          </a:p>
          <a:p>
            <a:r>
              <a:rPr lang="en-US" dirty="0" smtClean="0"/>
              <a:t>Direct simulation using the inverse CDF to transform uniform samples</a:t>
            </a:r>
          </a:p>
          <a:p>
            <a:r>
              <a:rPr lang="en-US" dirty="0" smtClean="0"/>
              <a:t>Rejection sampling</a:t>
            </a:r>
          </a:p>
          <a:p>
            <a:endParaRPr lang="en-US" dirty="0" smtClean="0"/>
          </a:p>
          <a:p>
            <a:r>
              <a:rPr lang="en-US" dirty="0" smtClean="0"/>
              <a:t>Metropolis-Hasting MCMC</a:t>
            </a:r>
            <a:endParaRPr lang="en-US" dirty="0"/>
          </a:p>
          <a:p>
            <a:r>
              <a:rPr lang="en-US" dirty="0" smtClean="0"/>
              <a:t>If we can sample from conditional distributions then we can use Gibbs sampling</a:t>
            </a:r>
          </a:p>
          <a:p>
            <a:endParaRPr lang="en-US" dirty="0" smtClean="0"/>
          </a:p>
          <a:p>
            <a:r>
              <a:rPr lang="en-US" dirty="0" smtClean="0"/>
              <a:t>Note that MCMC methods </a:t>
            </a:r>
            <a:r>
              <a:rPr lang="en-US" b="1" dirty="0" smtClean="0"/>
              <a:t>DO NOT results in independent samples!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charset="0"/>
              </a:rPr>
              <a:t>Sampling from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027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30" y="1861542"/>
            <a:ext cx="5080000" cy="403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6978"/>
            <a:ext cx="9906000" cy="2024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H</a:t>
            </a:r>
            <a:r>
              <a:rPr lang="en-US" sz="2000" dirty="0" smtClean="0">
                <a:latin typeface="Arial"/>
                <a:cs typeface="Arial"/>
              </a:rPr>
              <a:t>ow can we generate samples from an arbitrary probability distribution X =  f(x)?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If we have the inverse CDF of X, given by F</a:t>
            </a:r>
            <a:r>
              <a:rPr lang="en-US" sz="2000" baseline="30000" dirty="0" smtClean="0">
                <a:latin typeface="Arial"/>
                <a:cs typeface="Arial"/>
              </a:rPr>
              <a:t>-1</a:t>
            </a:r>
          </a:p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Then X = </a:t>
            </a:r>
            <a:r>
              <a:rPr lang="en-US" sz="2000" dirty="0">
                <a:latin typeface="Arial"/>
                <a:cs typeface="Arial"/>
              </a:rPr>
              <a:t>F</a:t>
            </a:r>
            <a:r>
              <a:rPr lang="en-US" sz="2000" baseline="30000" dirty="0">
                <a:latin typeface="Arial"/>
                <a:cs typeface="Arial"/>
              </a:rPr>
              <a:t>-</a:t>
            </a:r>
            <a:r>
              <a:rPr lang="en-US" sz="2000" baseline="30000" dirty="0" smtClean="0">
                <a:latin typeface="Arial"/>
                <a:cs typeface="Arial"/>
              </a:rPr>
              <a:t>1(</a:t>
            </a:r>
            <a:r>
              <a:rPr lang="en-US" sz="2000" dirty="0" smtClean="0">
                <a:latin typeface="Arial"/>
                <a:cs typeface="Arial"/>
              </a:rPr>
              <a:t>U)  where</a:t>
            </a:r>
            <a:r>
              <a:rPr lang="en-US" sz="2000" baseline="30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U ~ Uniform[0,1]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To sample from an exponential distribution with </a:t>
            </a:r>
          </a:p>
          <a:p>
            <a:pPr marL="0" indent="0">
              <a:buNone/>
            </a:pPr>
            <a:r>
              <a:rPr lang="en-US" sz="2000" dirty="0" smtClean="0">
                <a:latin typeface="Arial"/>
                <a:cs typeface="Arial"/>
              </a:rPr>
              <a:t>Sample U ~ Uniform[0,1] we do the following:</a:t>
            </a: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Inverse </a:t>
            </a:r>
            <a:r>
              <a:rPr lang="en-US" sz="3200" b="1" dirty="0" smtClean="0"/>
              <a:t>cumulative distribution function method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8" y="3735784"/>
            <a:ext cx="4279936" cy="80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0" y="2974689"/>
            <a:ext cx="2820586" cy="5301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12264" y="5901393"/>
            <a:ext cx="7072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any </a:t>
            </a:r>
            <a:r>
              <a:rPr lang="en-US" sz="2400" dirty="0"/>
              <a:t>points end up close to 0 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nly </a:t>
            </a:r>
            <a:r>
              <a:rPr lang="en-US" sz="2400" dirty="0"/>
              <a:t>few points end up having high x-values</a:t>
            </a:r>
          </a:p>
        </p:txBody>
      </p:sp>
    </p:spTree>
    <p:extLst>
      <p:ext uri="{BB962C8B-B14F-4D97-AF65-F5344CB8AC3E}">
        <p14:creationId xmlns:p14="http://schemas.microsoft.com/office/powerpoint/2010/main" val="297391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73666" y="1634067"/>
            <a:ext cx="7842250" cy="3175000"/>
          </a:xfrm>
        </p:spPr>
        <p:txBody>
          <a:bodyPr>
            <a:normAutofit/>
          </a:bodyPr>
          <a:lstStyle/>
          <a:p>
            <a:r>
              <a:rPr lang="en-GB" sz="3600" b="1" dirty="0" smtClean="0" smtId="1">
                <a:solidFill>
                  <a:srgbClr val="FF3300"/>
                </a:solidFill>
              </a:rPr>
              <a:t>AINT351</a:t>
            </a:r>
            <a:r>
              <a:rPr lang="en-GB" sz="3600" b="1" dirty="0" smtClean="0">
                <a:solidFill>
                  <a:srgbClr val="FF3300"/>
                </a:solidFill>
              </a:rPr>
              <a:t>: Machine Learning</a:t>
            </a:r>
            <a:r>
              <a:rPr lang="en-GB" sz="3600" b="1" dirty="0">
                <a:solidFill>
                  <a:srgbClr val="FF3300"/>
                </a:solidFill>
              </a:rPr>
              <a:t/>
            </a:r>
            <a:br>
              <a:rPr lang="en-GB" sz="3600" b="1" dirty="0">
                <a:solidFill>
                  <a:srgbClr val="FF3300"/>
                </a:solidFill>
              </a:rPr>
            </a:br>
            <a:r>
              <a:rPr lang="en-GB" sz="3600" i="1" dirty="0">
                <a:solidFill>
                  <a:srgbClr val="FF3300"/>
                </a:solidFill>
              </a:rPr>
              <a:t/>
            </a:r>
            <a:br>
              <a:rPr lang="en-GB" sz="3600" i="1" dirty="0">
                <a:solidFill>
                  <a:srgbClr val="FF3300"/>
                </a:solidFill>
              </a:rPr>
            </a:br>
            <a:r>
              <a:rPr lang="en-GB" sz="3600" dirty="0" smtClean="0"/>
              <a:t>Lecture 10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Monte Carlo methods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8473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6163" y="4245034"/>
            <a:ext cx="8946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Good: unbiased; variance goes as 1/T , independent of dimension</a:t>
            </a:r>
            <a:r>
              <a:rPr lang="en-US" sz="2000" dirty="0" smtClean="0"/>
              <a:t>!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8" y="1339850"/>
            <a:ext cx="8636083" cy="23141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charset="0"/>
              </a:rPr>
              <a:t>Simple Monte </a:t>
            </a:r>
            <a:r>
              <a:rPr lang="en-US" sz="3200" b="1" dirty="0">
                <a:latin typeface="Arial" charset="0"/>
              </a:rPr>
              <a:t>C</a:t>
            </a:r>
            <a:r>
              <a:rPr lang="en-US" sz="3200" b="1" dirty="0" smtClean="0">
                <a:latin typeface="Arial" charset="0"/>
              </a:rPr>
              <a:t>arlo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2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4731" y="818097"/>
            <a:ext cx="7971234" cy="1304100"/>
          </a:xfrm>
          <a:ln/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We often like to use probabilistic models for data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E.g. Naïve Bayes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3572" y="3151394"/>
            <a:ext cx="8573271" cy="54471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defTabSz="457200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Sometime we need the mean of the posterior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95" y="3954854"/>
            <a:ext cx="268932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28" y="2205482"/>
            <a:ext cx="4227463" cy="76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 Computing Expectations</a:t>
            </a:r>
          </a:p>
        </p:txBody>
      </p:sp>
      <p:sp>
        <p:nvSpPr>
          <p:cNvPr id="13" name="Rectangle 5"/>
          <p:cNvSpPr>
            <a:spLocks/>
          </p:cNvSpPr>
          <p:nvPr/>
        </p:nvSpPr>
        <p:spPr bwMode="auto">
          <a:xfrm>
            <a:off x="330757" y="4757074"/>
            <a:ext cx="880890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 algn="l">
              <a:spcBef>
                <a:spcPts val="240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Sometime </a:t>
            </a:r>
            <a:r>
              <a:rPr lang="en-US" sz="2400" dirty="0">
                <a:latin typeface="Arial"/>
                <a:cs typeface="Arial"/>
              </a:rPr>
              <a:t>we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 need the marginal 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(integrated) 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likelihood</a:t>
            </a:r>
            <a:endParaRPr lang="en-US" sz="24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26" y="5641449"/>
            <a:ext cx="666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8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  <p:bldP spid="17414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7594"/>
            <a:ext cx="9860814" cy="38919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can use sampling use </a:t>
            </a:r>
            <a:r>
              <a:rPr lang="en-US" sz="2400" dirty="0">
                <a:latin typeface="Arial"/>
                <a:cs typeface="Arial"/>
              </a:rPr>
              <a:t>to approximate </a:t>
            </a:r>
            <a:r>
              <a:rPr lang="en-US" sz="2400" dirty="0" smtClean="0">
                <a:latin typeface="Arial"/>
                <a:cs typeface="Arial"/>
              </a:rPr>
              <a:t>expectations (mean) </a:t>
            </a:r>
            <a:r>
              <a:rPr lang="en-US" sz="2400" dirty="0">
                <a:latin typeface="Arial"/>
                <a:cs typeface="Arial"/>
              </a:rPr>
              <a:t>of a </a:t>
            </a:r>
            <a:r>
              <a:rPr lang="en-US" sz="2400" dirty="0" smtClean="0">
                <a:latin typeface="Arial"/>
                <a:cs typeface="Arial"/>
              </a:rPr>
              <a:t>distribution statistics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 smtClean="0">
                <a:latin typeface="Arial"/>
                <a:cs typeface="Arial"/>
              </a:rPr>
              <a:t>probabilities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pproximating </a:t>
            </a:r>
            <a:r>
              <a:rPr lang="en-US" sz="2400" dirty="0">
                <a:latin typeface="Arial"/>
                <a:cs typeface="Arial"/>
              </a:rPr>
              <a:t>computation of intractable sums and </a:t>
            </a:r>
            <a:r>
              <a:rPr lang="en-US" sz="2400" dirty="0" smtClean="0">
                <a:latin typeface="Arial"/>
                <a:cs typeface="Arial"/>
              </a:rPr>
              <a:t>integrals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ampling </a:t>
            </a:r>
            <a:r>
              <a:rPr lang="en-US" sz="2400" dirty="0">
                <a:latin typeface="Arial"/>
                <a:cs typeface="Arial"/>
              </a:rPr>
              <a:t>is easy and general purpose</a:t>
            </a:r>
          </a:p>
          <a:p>
            <a:r>
              <a:rPr lang="en-US" sz="2400" dirty="0"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an </a:t>
            </a:r>
            <a:r>
              <a:rPr lang="en-US" sz="2400" dirty="0">
                <a:latin typeface="Arial"/>
                <a:cs typeface="Arial"/>
              </a:rPr>
              <a:t>be slower than deterministic methods</a:t>
            </a:r>
          </a:p>
          <a:p>
            <a:r>
              <a:rPr lang="en-US" sz="2400" dirty="0"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ifficult </a:t>
            </a:r>
            <a:r>
              <a:rPr lang="en-US" sz="2400" dirty="0">
                <a:latin typeface="Arial"/>
                <a:cs typeface="Arial"/>
              </a:rPr>
              <a:t>to get good </a:t>
            </a:r>
            <a:r>
              <a:rPr lang="en-US" sz="2400" dirty="0" smtClean="0">
                <a:latin typeface="Arial"/>
                <a:cs typeface="Arial"/>
              </a:rPr>
              <a:t>samples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Sampling methods in machine learning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46" y="3805737"/>
            <a:ext cx="4586775" cy="26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32" y="1061444"/>
            <a:ext cx="5197288" cy="299079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Used to </a:t>
            </a:r>
            <a:r>
              <a:rPr lang="en-US" sz="2600" dirty="0"/>
              <a:t>approximate expectations that are intractable </a:t>
            </a:r>
            <a:r>
              <a:rPr lang="en-US" sz="2600" dirty="0" smtClean="0"/>
              <a:t>analytically</a:t>
            </a:r>
          </a:p>
          <a:p>
            <a:endParaRPr lang="en-US" sz="2600" dirty="0" smtClean="0"/>
          </a:p>
          <a:p>
            <a:r>
              <a:rPr lang="en-US" sz="2600" dirty="0"/>
              <a:t>S</a:t>
            </a:r>
            <a:r>
              <a:rPr lang="en-US" sz="2600" dirty="0" smtClean="0"/>
              <a:t>ample </a:t>
            </a:r>
            <a:r>
              <a:rPr lang="en-US" sz="2600" dirty="0"/>
              <a:t>mean of x for n IID samples from a distribution p(x</a:t>
            </a:r>
            <a:r>
              <a:rPr lang="en-US" sz="2600" dirty="0" smtClean="0"/>
              <a:t>)</a:t>
            </a:r>
          </a:p>
          <a:p>
            <a:endParaRPr lang="en-US" sz="2600" dirty="0"/>
          </a:p>
          <a:p>
            <a:r>
              <a:rPr lang="en-US" sz="2600" dirty="0"/>
              <a:t>MC gives unbiased estimator with </a:t>
            </a:r>
            <a:r>
              <a:rPr lang="en-US" sz="2600" dirty="0" err="1"/>
              <a:t>sd</a:t>
            </a:r>
            <a:r>
              <a:rPr lang="en-US" sz="2600" dirty="0"/>
              <a:t> reducing </a:t>
            </a:r>
            <a:r>
              <a:rPr lang="en-US" sz="2600" dirty="0" smtClean="0"/>
              <a:t>by </a:t>
            </a:r>
            <a:r>
              <a:rPr lang="en-US" sz="2600" dirty="0"/>
              <a:t>1/</a:t>
            </a:r>
            <a:r>
              <a:rPr lang="en-US" sz="2600" dirty="0" err="1"/>
              <a:t>sqrt</a:t>
            </a:r>
            <a:r>
              <a:rPr lang="en-US" sz="2600" dirty="0"/>
              <a:t>(n</a:t>
            </a:r>
            <a:r>
              <a:rPr lang="en-US" sz="2600" dirty="0" smtClean="0"/>
              <a:t>)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181" y="1039081"/>
            <a:ext cx="3695690" cy="246855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97071"/>
              </p:ext>
            </p:extLst>
          </p:nvPr>
        </p:nvGraphicFramePr>
        <p:xfrm>
          <a:off x="3751263" y="4679950"/>
          <a:ext cx="237331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4" imgW="927100" imgH="431800" progId="Equation.3">
                  <p:embed/>
                </p:oleObj>
              </mc:Choice>
              <mc:Fallback>
                <p:oleObj name="Equation" r:id="rId4" imgW="927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1263" y="4679950"/>
                        <a:ext cx="2373312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21640" y="3969306"/>
            <a:ext cx="90664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/>
              <a:t>If we can draw IID samples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from distribution of p(x)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791" y="6048887"/>
            <a:ext cx="5956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 dirty="0"/>
              <a:t>Is a Monte </a:t>
            </a:r>
            <a:r>
              <a:rPr lang="en-US" sz="2400" dirty="0" smtClean="0"/>
              <a:t>Carlo basic estimator </a:t>
            </a:r>
            <a:r>
              <a:rPr lang="en-US" sz="2400" dirty="0"/>
              <a:t>of E{f(x)}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5300" y="6882"/>
            <a:ext cx="8915400" cy="602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105797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85F57E51F664C83B87C8E4A222F4E" ma:contentTypeVersion="0" ma:contentTypeDescription="Create a new document." ma:contentTypeScope="" ma:versionID="ebc8dd306f6a142732d6c39145b8c6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25E5A-619E-4CF7-B380-B907C71C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36A5B-9F36-41DC-9C2D-B6E50D1148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653E9-E080-481B-88BF-A67B5AD726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11759</TotalTime>
  <Words>1087</Words>
  <Application>Microsoft Macintosh PowerPoint</Application>
  <PresentationFormat>A4 Paper (210x297 mm)</PresentationFormat>
  <Paragraphs>201</Paragraphs>
  <Slides>32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AINT351: Machine Learning  Lecture 10  Sampling</vt:lpstr>
      <vt:lpstr>PowerPoint Presentation</vt:lpstr>
      <vt:lpstr>PowerPoint Presentation</vt:lpstr>
      <vt:lpstr>PowerPoint Presentation</vt:lpstr>
      <vt:lpstr>AINT351: Machine Learning  Lecture 10  Monte Carlo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AINT351: Machine Learning  Lecture 10  Rejection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AINT351: Machine Learning  Lecture 10  Importance sampling</vt:lpstr>
      <vt:lpstr>PowerPoint Presentation</vt:lpstr>
      <vt:lpstr>PowerPoint Presentation</vt:lpstr>
      <vt:lpstr>PowerPoint Presentation</vt:lpstr>
      <vt:lpstr>PowerPoint Presentation</vt:lpstr>
      <vt:lpstr>AINT351: Machine Learning  Lecture 10  Monte Carlo Markov Chain (MCMC)</vt:lpstr>
      <vt:lpstr>PowerPoint Presentation</vt:lpstr>
      <vt:lpstr>Its a random walker, that explores the state space such that the visited states are distributed according to a certain distribution The trajectory of this random walker is simulated by a Markov chain The objective of MCMC algorithms is to asymptotically generate states x according to a desired distribution P(x) and uses a stochastic process to fulfill it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SOFT211:  Server-Side Programming and Development    Lecture 1 </dc:title>
  <dc:creator>Martin Beck</dc:creator>
  <cp:lastModifiedBy>Ian Howard</cp:lastModifiedBy>
  <cp:revision>1500</cp:revision>
  <cp:lastPrinted>2006-09-20T21:05:30Z</cp:lastPrinted>
  <dcterms:created xsi:type="dcterms:W3CDTF">2013-09-22T15:12:23Z</dcterms:created>
  <dcterms:modified xsi:type="dcterms:W3CDTF">2016-11-28T13:52:19Z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0x010100EF085F57E51F664C83B87C8E4A222F4E</vt:lpwstr>
  </property>
</Properties>
</file>