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59" r:id="rId5"/>
    <p:sldId id="262" r:id="rId6"/>
    <p:sldId id="267" r:id="rId7"/>
    <p:sldId id="269" r:id="rId8"/>
    <p:sldId id="263" r:id="rId9"/>
    <p:sldId id="264" r:id="rId10"/>
    <p:sldId id="268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91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51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0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4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3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1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0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35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4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7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53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Instance-Based Methods and Nearest Sequence Memory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AINT351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Limited Sensors in a Grid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337" y="1628800"/>
            <a:ext cx="9782801" cy="4572000"/>
          </a:xfrm>
        </p:spPr>
        <p:txBody>
          <a:bodyPr/>
          <a:lstStyle/>
          <a:p>
            <a:r>
              <a:rPr lang="en-GB" dirty="0"/>
              <a:t>Encode what walls are present</a:t>
            </a:r>
          </a:p>
          <a:p>
            <a:pPr lvl="1"/>
            <a:r>
              <a:rPr lang="en-GB" dirty="0"/>
              <a:t>Add up the present walls</a:t>
            </a:r>
          </a:p>
          <a:p>
            <a:pPr lvl="1"/>
            <a:r>
              <a:rPr lang="en-GB" dirty="0"/>
              <a:t>North 1, East 2, South 4, West 8</a:t>
            </a:r>
          </a:p>
          <a:p>
            <a:pPr marL="365760" lvl="1" indent="0">
              <a:buNone/>
            </a:pPr>
            <a:r>
              <a:rPr lang="en-GB" dirty="0"/>
              <a:t>	</a:t>
            </a:r>
          </a:p>
          <a:p>
            <a:pPr marL="365760" lvl="1" indent="0">
              <a:buNone/>
            </a:pPr>
            <a:r>
              <a:rPr lang="en-GB" dirty="0"/>
              <a:t>	States					Observations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05" y="3681455"/>
            <a:ext cx="3781953" cy="2419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18" y="3681455"/>
            <a:ext cx="3877216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7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POMDP Formalisation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Underlying MDP</a:t>
                </a:r>
              </a:p>
              <a:p>
                <a:pPr lvl="1"/>
                <a:r>
                  <a:rPr lang="en-GB" dirty="0"/>
                  <a:t>States, S</a:t>
                </a:r>
              </a:p>
              <a:p>
                <a:pPr lvl="1"/>
                <a:r>
                  <a:rPr lang="en-GB" dirty="0"/>
                  <a:t>Actions, A</a:t>
                </a:r>
              </a:p>
              <a:p>
                <a:pPr lvl="1"/>
                <a:r>
                  <a:rPr lang="en-GB" dirty="0"/>
                  <a:t>Transition function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T[s, a, s’] is the probability </a:t>
                </a:r>
                <a:r>
                  <a:rPr lang="en-GB" dirty="0" err="1">
                    <a:sym typeface="Wingdings" panose="05000000000000000000" pitchFamily="2" charset="2"/>
                  </a:rPr>
                  <a:t>Pr</a:t>
                </a:r>
                <a:r>
                  <a:rPr lang="en-GB" dirty="0">
                    <a:sym typeface="Wingdings" panose="05000000000000000000" pitchFamily="2" charset="2"/>
                  </a:rPr>
                  <a:t>(</a:t>
                </a:r>
                <a:r>
                  <a:rPr lang="en-GB" dirty="0" err="1">
                    <a:sym typeface="Wingdings" panose="05000000000000000000" pitchFamily="2" charset="2"/>
                  </a:rPr>
                  <a:t>s’|s</a:t>
                </a:r>
                <a:r>
                  <a:rPr lang="en-GB" dirty="0">
                    <a:sym typeface="Wingdings" panose="05000000000000000000" pitchFamily="2" charset="2"/>
                  </a:rPr>
                  <a:t>, a)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Reward function,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ℜ</m:t>
                    </m:r>
                  </m:oMath>
                </a14:m>
                <a:endParaRPr lang="en-GB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0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Limited Observability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Observations, </a:t>
                </a:r>
                <a:r>
                  <a:rPr lang="el-GR" dirty="0"/>
                  <a:t>Ω</a:t>
                </a:r>
                <a:endParaRPr lang="en-GB" dirty="0"/>
              </a:p>
              <a:p>
                <a:r>
                  <a:rPr lang="en-GB" dirty="0"/>
                  <a:t>Observation function/model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O[s’, a, o] is the probability </a:t>
                </a:r>
                <a:r>
                  <a:rPr lang="en-GB" dirty="0" err="1"/>
                  <a:t>Pr</a:t>
                </a:r>
                <a:r>
                  <a:rPr lang="en-GB" dirty="0"/>
                  <a:t>(</a:t>
                </a:r>
                <a:r>
                  <a:rPr lang="en-GB" dirty="0" err="1"/>
                  <a:t>o|s</a:t>
                </a:r>
                <a:r>
                  <a:rPr lang="en-GB" dirty="0"/>
                  <a:t>’, a)</a:t>
                </a:r>
              </a:p>
              <a:p>
                <a:r>
                  <a:rPr lang="en-GB" dirty="0"/>
                  <a:t>POMDP Model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1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Instance-Based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not construct a </a:t>
            </a:r>
            <a:r>
              <a:rPr lang="en-GB" i="1" dirty="0"/>
              <a:t>theory</a:t>
            </a:r>
          </a:p>
          <a:p>
            <a:r>
              <a:rPr lang="en-GB" dirty="0"/>
              <a:t>Does classification/regression from the raw data each time</a:t>
            </a:r>
          </a:p>
          <a:p>
            <a:r>
              <a:rPr lang="en-GB" dirty="0"/>
              <a:t>Complexity is limited by the size of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1396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K</a:t>
            </a:r>
            <a:r>
              <a:rPr lang="en-GB" dirty="0"/>
              <a:t>-Nearest Neighbour Learning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Select the </a:t>
                </a:r>
                <a:r>
                  <a:rPr lang="en-GB" i="1" dirty="0"/>
                  <a:t>k </a:t>
                </a:r>
                <a:r>
                  <a:rPr lang="en-GB" dirty="0"/>
                  <a:t>points in the training set that are </a:t>
                </a:r>
                <a:r>
                  <a:rPr lang="en-GB" i="1" dirty="0"/>
                  <a:t>nearest </a:t>
                </a:r>
                <a:r>
                  <a:rPr lang="en-GB" dirty="0"/>
                  <a:t>to the data point you need to classify</a:t>
                </a:r>
              </a:p>
              <a:p>
                <a:r>
                  <a:rPr lang="en-GB" dirty="0"/>
                  <a:t>Requires a </a:t>
                </a:r>
                <a:r>
                  <a:rPr lang="en-GB" i="1" dirty="0"/>
                  <a:t>distance metric </a:t>
                </a:r>
                <a:r>
                  <a:rPr lang="en-GB" dirty="0"/>
                  <a:t>for deciding how close points are</a:t>
                </a:r>
              </a:p>
              <a:p>
                <a:r>
                  <a:rPr lang="en-GB" dirty="0"/>
                  <a:t>Euclidian distance</a:t>
                </a:r>
              </a:p>
              <a:p>
                <a:pPr lvl="1"/>
                <a:r>
                  <a:rPr lang="en-GB" dirty="0"/>
                  <a:t>Common metric</a:t>
                </a:r>
              </a:p>
              <a:p>
                <a:pPr lvl="1"/>
                <a:r>
                  <a:rPr lang="en-GB" dirty="0"/>
                  <a:t>Consider each data point variable as an individual dimension</a:t>
                </a:r>
              </a:p>
              <a:p>
                <a:pPr lvl="1"/>
                <a:r>
                  <a:rPr lang="en-GB" dirty="0"/>
                  <a:t>Normalise to avoid some dimensions dominating</a:t>
                </a:r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GB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GB" sz="2000" dirty="0"/>
                  <a:t> </a:t>
                </a:r>
              </a:p>
              <a:p>
                <a:r>
                  <a:rPr lang="en-GB" dirty="0"/>
                  <a:t>Class is the </a:t>
                </a:r>
                <a:r>
                  <a:rPr lang="en-GB" i="1" dirty="0"/>
                  <a:t>majority class</a:t>
                </a:r>
                <a:r>
                  <a:rPr lang="en-GB" dirty="0"/>
                  <a:t> of the </a:t>
                </a:r>
                <a:r>
                  <a:rPr lang="en-GB" i="1" dirty="0"/>
                  <a:t>k-</a:t>
                </a:r>
                <a:r>
                  <a:rPr lang="en-GB" dirty="0"/>
                  <a:t>nearest neighbours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400" r="-1807"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90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Instance-Based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Nearest Sequence Memory</a:t>
            </a:r>
          </a:p>
          <a:p>
            <a:pPr lvl="1"/>
            <a:r>
              <a:rPr lang="en-GB" dirty="0"/>
              <a:t>Keep current episode in STM</a:t>
            </a:r>
          </a:p>
          <a:p>
            <a:pPr lvl="1"/>
            <a:r>
              <a:rPr lang="en-GB" dirty="0"/>
              <a:t>Remember last N episodes (instances) in LTM</a:t>
            </a:r>
          </a:p>
          <a:p>
            <a:pPr lvl="1"/>
            <a:r>
              <a:rPr lang="en-GB" dirty="0"/>
              <a:t>Match STM and LTM (k-nearest neighbours)</a:t>
            </a:r>
          </a:p>
          <a:p>
            <a:pPr lvl="1"/>
            <a:r>
              <a:rPr lang="en-GB" dirty="0"/>
              <a:t>Calculate highest value action</a:t>
            </a:r>
          </a:p>
          <a:p>
            <a:r>
              <a:rPr lang="en-GB" dirty="0"/>
              <a:t>Can learn very quickly</a:t>
            </a:r>
          </a:p>
          <a:p>
            <a:pPr lvl="1"/>
            <a:r>
              <a:rPr lang="en-GB" dirty="0"/>
              <a:t>Potentially one-shot</a:t>
            </a:r>
          </a:p>
          <a:p>
            <a:r>
              <a:rPr lang="en-GB" dirty="0"/>
              <a:t>Fixed memory requirements</a:t>
            </a:r>
          </a:p>
          <a:p>
            <a:pPr lvl="1"/>
            <a:r>
              <a:rPr lang="en-GB" dirty="0"/>
              <a:t>Can forget solutions</a:t>
            </a:r>
          </a:p>
        </p:txBody>
      </p:sp>
    </p:spTree>
    <p:extLst>
      <p:ext uri="{BB962C8B-B14F-4D97-AF65-F5344CB8AC3E}">
        <p14:creationId xmlns:p14="http://schemas.microsoft.com/office/powerpoint/2010/main" val="102119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Nearest Sequence Memory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2532916"/>
            <a:ext cx="1893779" cy="29877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1716621"/>
            <a:ext cx="3240206" cy="46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Compared to Belief-State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Belief-State LTM</a:t>
            </a:r>
          </a:p>
          <a:p>
            <a:pPr lvl="1"/>
            <a:r>
              <a:rPr lang="en-GB" dirty="0"/>
              <a:t>Transition Function</a:t>
            </a:r>
          </a:p>
          <a:p>
            <a:pPr lvl="1"/>
            <a:r>
              <a:rPr lang="en-GB" dirty="0"/>
              <a:t>Observation Function</a:t>
            </a:r>
          </a:p>
          <a:p>
            <a:r>
              <a:rPr lang="en-GB" dirty="0"/>
              <a:t>STM</a:t>
            </a:r>
          </a:p>
          <a:p>
            <a:pPr lvl="1"/>
            <a:r>
              <a:rPr lang="en-GB" dirty="0"/>
              <a:t>Belief State</a:t>
            </a:r>
          </a:p>
          <a:p>
            <a:r>
              <a:rPr lang="en-GB" dirty="0"/>
              <a:t>NSM belief state is implicit in the </a:t>
            </a:r>
            <a:r>
              <a:rPr lang="en-GB" i="1" dirty="0"/>
              <a:t>k-</a:t>
            </a:r>
            <a:r>
              <a:rPr lang="en-GB" dirty="0"/>
              <a:t>nearest sequences</a:t>
            </a:r>
          </a:p>
        </p:txBody>
      </p:sp>
    </p:spTree>
    <p:extLst>
      <p:ext uri="{BB962C8B-B14F-4D97-AF65-F5344CB8AC3E}">
        <p14:creationId xmlns:p14="http://schemas.microsoft.com/office/powerpoint/2010/main" val="188012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</Words>
  <Application>Microsoft Office PowerPoint</Application>
  <PresentationFormat>Custom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Euphemia</vt:lpstr>
      <vt:lpstr>Wingdings</vt:lpstr>
      <vt:lpstr>Office Theme</vt:lpstr>
      <vt:lpstr>Instance-Based Methods and Nearest Sequence Memory Learning</vt:lpstr>
      <vt:lpstr>Limited Sensors in a Grid World</vt:lpstr>
      <vt:lpstr>POMDP Formalisation</vt:lpstr>
      <vt:lpstr>Limited Observability</vt:lpstr>
      <vt:lpstr>Instance-Based Methods</vt:lpstr>
      <vt:lpstr>K-Nearest Neighbour Learning</vt:lpstr>
      <vt:lpstr>Instance-Based Solutions</vt:lpstr>
      <vt:lpstr>Nearest Sequence Memory</vt:lpstr>
      <vt:lpstr>Compared to Belief-State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2015-11-15T22:49:59Z</dcterms:created>
  <dcterms:modified xsi:type="dcterms:W3CDTF">2016-11-21T16:35:26Z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