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4"/>
  </p:sldMasterIdLst>
  <p:notesMasterIdLst>
    <p:notesMasterId r:id="rId30"/>
  </p:notesMasterIdLst>
  <p:handoutMasterIdLst>
    <p:handoutMasterId r:id="rId31"/>
  </p:handoutMasterIdLst>
  <p:sldIdLst>
    <p:sldId id="806" r:id="rId5"/>
    <p:sldId id="807" r:id="rId6"/>
    <p:sldId id="808" r:id="rId7"/>
    <p:sldId id="809" r:id="rId8"/>
    <p:sldId id="810" r:id="rId9"/>
    <p:sldId id="811" r:id="rId10"/>
    <p:sldId id="812" r:id="rId11"/>
    <p:sldId id="795" r:id="rId12"/>
    <p:sldId id="796" r:id="rId13"/>
    <p:sldId id="797" r:id="rId14"/>
    <p:sldId id="798" r:id="rId15"/>
    <p:sldId id="767" r:id="rId16"/>
    <p:sldId id="780" r:id="rId17"/>
    <p:sldId id="766" r:id="rId18"/>
    <p:sldId id="779" r:id="rId19"/>
    <p:sldId id="786" r:id="rId20"/>
    <p:sldId id="781" r:id="rId21"/>
    <p:sldId id="782" r:id="rId22"/>
    <p:sldId id="792" r:id="rId23"/>
    <p:sldId id="790" r:id="rId24"/>
    <p:sldId id="793" r:id="rId25"/>
    <p:sldId id="791" r:id="rId26"/>
    <p:sldId id="794" r:id="rId27"/>
    <p:sldId id="785" r:id="rId28"/>
    <p:sldId id="685" r:id="rId29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09" autoAdjust="0"/>
  </p:normalViewPr>
  <p:slideViewPr>
    <p:cSldViewPr snapToGrid="0">
      <p:cViewPr>
        <p:scale>
          <a:sx n="76" d="100"/>
          <a:sy n="76" d="100"/>
        </p:scale>
        <p:origin x="-2368" y="-656"/>
      </p:cViewPr>
      <p:guideLst>
        <p:guide orient="horz" pos="1555"/>
        <p:guide pos="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8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12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C4BB-9701-F749-A197-56E2EBC9B4BE}" type="slidenum">
              <a:rPr lang="en-US">
                <a:latin typeface="Times New Roman" pitchFamily="1" charset="0"/>
              </a:rPr>
              <a:pPr/>
              <a:t>19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What parameters</a:t>
            </a:r>
            <a:r>
              <a:rPr lang="en-US" baseline="0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objective function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23C4F-7A6B-A044-8245-B7C6C18542ED}" type="slidenum">
              <a:rPr lang="en-US">
                <a:latin typeface="Times New Roman" pitchFamily="1" charset="0"/>
              </a:rPr>
              <a:pPr/>
              <a:t>22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 uses </a:t>
            </a:r>
            <a:r>
              <a:rPr lang="en-US" dirty="0" err="1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y-t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and thus negates the delta </a:t>
            </a:r>
            <a:r>
              <a:rPr lang="en-US" baseline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w</a:t>
            </a:r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5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5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image" Target="../media/image8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8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Information theory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0322" y="3072404"/>
            <a:ext cx="8339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Naïve Bayes only estimates and uses marginal Gaussian parameters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nly has non-zero values in the covariance matrix  along its leading diagonal. E.g.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150272"/>
              </p:ext>
            </p:extLst>
          </p:nvPr>
        </p:nvGraphicFramePr>
        <p:xfrm>
          <a:off x="1503222" y="2171348"/>
          <a:ext cx="6624779" cy="90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3222" y="2171348"/>
                        <a:ext cx="6624779" cy="90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42937" y="1129921"/>
            <a:ext cx="873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The probability of a data point (how probable is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 smtClean="0"/>
              <a:t> under source c) is given by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28419"/>
              </p:ext>
            </p:extLst>
          </p:nvPr>
        </p:nvGraphicFramePr>
        <p:xfrm>
          <a:off x="4938536" y="4448352"/>
          <a:ext cx="2012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5" imgW="965200" imgH="495300" progId="Equation.3">
                  <p:embed/>
                </p:oleObj>
              </mc:Choice>
              <mc:Fallback>
                <p:oleObj name="Equation" r:id="rId5" imgW="965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8536" y="4448352"/>
                        <a:ext cx="201295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68112" y="5657672"/>
            <a:ext cx="953911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Assumes variables are independent  - zero covariance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only represent distributions aligned with coordinate 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Easy to estimate parameters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Naïve Bayes versus full </a:t>
            </a:r>
            <a:r>
              <a:rPr lang="en-US" sz="3200" b="1" dirty="0" smtClean="0"/>
              <a:t>Gaussian classifier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8474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2" grpId="0"/>
      <p:bldP spid="14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270" y="1200474"/>
            <a:ext cx="873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In both cases the probability of a data point (how probable is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 smtClean="0"/>
              <a:t> under source c) is given by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36623"/>
              </p:ext>
            </p:extLst>
          </p:nvPr>
        </p:nvGraphicFramePr>
        <p:xfrm>
          <a:off x="1391356" y="2171347"/>
          <a:ext cx="6624779" cy="90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1356" y="2171347"/>
                        <a:ext cx="6624779" cy="90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93555" y="3314579"/>
            <a:ext cx="873192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Using Bayes </a:t>
            </a:r>
            <a:r>
              <a:rPr lang="en-US" sz="2400" dirty="0" smtClean="0"/>
              <a:t>rule the probability data point x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came from class </a:t>
            </a:r>
            <a:r>
              <a:rPr lang="en-US" sz="2400" dirty="0"/>
              <a:t>c is given by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9328"/>
              </p:ext>
            </p:extLst>
          </p:nvPr>
        </p:nvGraphicFramePr>
        <p:xfrm>
          <a:off x="3185972" y="4140994"/>
          <a:ext cx="38623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5" imgW="1854200" imgH="508000" progId="Equation.3">
                  <p:embed/>
                </p:oleObj>
              </mc:Choice>
              <mc:Fallback>
                <p:oleObj name="Equation" r:id="rId5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5972" y="4140994"/>
                        <a:ext cx="3862388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08000" y="538711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Choose most probable class given observation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We can also bias towards once class if we wish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E.g. can reduce false alarms at the expense of fewer hits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Naïve Bayes versus full </a:t>
            </a:r>
            <a:r>
              <a:rPr lang="en-US" sz="3200" b="1" dirty="0" smtClean="0"/>
              <a:t>Gaussian classifier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505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12" grpId="0" build="p" bldLvl="2"/>
      <p:bldP spid="8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smtClean="0"/>
              <a:t>Lecture 8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Discriminant classifiers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294" y="1519114"/>
            <a:ext cx="89582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Bayes’ decision rule </a:t>
            </a:r>
            <a:r>
              <a:rPr lang="en-US" sz="2400" dirty="0" smtClean="0"/>
              <a:t>minimizes </a:t>
            </a:r>
            <a:r>
              <a:rPr lang="en-US" sz="2400" dirty="0"/>
              <a:t>average probability of </a:t>
            </a:r>
            <a:r>
              <a:rPr lang="en-US" sz="2400" dirty="0" smtClean="0"/>
              <a:t>error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Can train generative models by directly estimating </a:t>
            </a:r>
            <a:r>
              <a:rPr lang="en-US" sz="2400" dirty="0" smtClean="0"/>
              <a:t>parameters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So what needs improving</a:t>
            </a:r>
            <a:r>
              <a:rPr lang="en-US" sz="2400" dirty="0" smtClean="0"/>
              <a:t>?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 algn="l">
              <a:buFont typeface="Arial"/>
              <a:buChar char="•"/>
            </a:pPr>
            <a:endParaRPr lang="en-US" sz="2400" dirty="0" smtClean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Bayes classifier </a:t>
            </a:r>
            <a:r>
              <a:rPr lang="en-US" sz="2400" dirty="0"/>
              <a:t>is the minimum error classifier only </a:t>
            </a:r>
            <a:r>
              <a:rPr lang="en-US" sz="2400" dirty="0" smtClean="0"/>
              <a:t>if out model of the data is appropriate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In particular if the form </a:t>
            </a:r>
            <a:r>
              <a:rPr lang="en-US" sz="2400" dirty="0"/>
              <a:t>of the class-conditional distribution is correct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Limitations of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84259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994714"/>
            <a:ext cx="9041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Generate model classification requires the class-posterior P ( </a:t>
            </a:r>
            <a:r>
              <a:rPr lang="en-US" sz="2400" dirty="0" err="1"/>
              <a:t>ω</a:t>
            </a:r>
            <a:r>
              <a:rPr lang="en-US" sz="2400" dirty="0"/>
              <a:t> </a:t>
            </a:r>
            <a:r>
              <a:rPr lang="en-US" sz="2400" dirty="0" err="1"/>
              <a:t>j|x</a:t>
            </a:r>
            <a:r>
              <a:rPr lang="en-US" sz="2400" dirty="0"/>
              <a:t> </a:t>
            </a:r>
            <a:r>
              <a:rPr lang="en-US" sz="24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iscriminative models use parameters </a:t>
            </a:r>
            <a:r>
              <a:rPr lang="en-US" sz="2400" dirty="0"/>
              <a:t>more closely related to classification </a:t>
            </a:r>
            <a:r>
              <a:rPr lang="en-US" sz="2400" dirty="0" smtClean="0"/>
              <a:t>process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1450" y="2703017"/>
            <a:ext cx="495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They are not dependent on generative process being correct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Don</a:t>
            </a:r>
            <a:r>
              <a:rPr lang="fr-FR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model the data just try to find decision </a:t>
            </a:r>
            <a:r>
              <a:rPr lang="en-US" sz="2400" dirty="0" smtClean="0"/>
              <a:t>boundary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Example is the perceptron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Neural network </a:t>
            </a:r>
            <a:r>
              <a:rPr lang="en-US" sz="2400" dirty="0" smtClean="0"/>
              <a:t>techniques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E.g. discriminate two sets of labeled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Where is the decision boundary?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15" y="2610681"/>
            <a:ext cx="4031096" cy="406117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6861374" y="2088444"/>
            <a:ext cx="2116667" cy="4769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Discriminative models</a:t>
            </a:r>
          </a:p>
        </p:txBody>
      </p:sp>
    </p:spTree>
    <p:extLst>
      <p:ext uri="{BB962C8B-B14F-4D97-AF65-F5344CB8AC3E}">
        <p14:creationId xmlns:p14="http://schemas.microsoft.com/office/powerpoint/2010/main" val="297181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73" y="2540001"/>
            <a:ext cx="3295427" cy="25026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556" y="1082683"/>
            <a:ext cx="94121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Decision boundaries partition the input-space into discrete </a:t>
            </a:r>
            <a:r>
              <a:rPr lang="en-US" sz="2400" dirty="0" smtClean="0"/>
              <a:t>regions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Each region is associated with a class </a:t>
            </a:r>
            <a:r>
              <a:rPr lang="en-US" sz="2400" dirty="0" smtClean="0"/>
              <a:t>label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In 2-D a linear decision boundary is a </a:t>
            </a:r>
            <a:r>
              <a:rPr lang="en-US" sz="2400" dirty="0" smtClean="0"/>
              <a:t>line, in 3</a:t>
            </a:r>
            <a:r>
              <a:rPr lang="en-US" sz="2400" dirty="0"/>
              <a:t>-D </a:t>
            </a:r>
            <a:r>
              <a:rPr lang="en-US" sz="2400" dirty="0" smtClean="0"/>
              <a:t>a plane, in </a:t>
            </a:r>
            <a:r>
              <a:rPr lang="en-US" sz="2400" dirty="0"/>
              <a:t>n-D a </a:t>
            </a:r>
            <a:r>
              <a:rPr lang="en-US" sz="2400" dirty="0" smtClean="0"/>
              <a:t>hyper</a:t>
            </a:r>
            <a:r>
              <a:rPr lang="en-US" sz="2400" dirty="0"/>
              <a:t>-</a:t>
            </a:r>
            <a:r>
              <a:rPr lang="en-US" sz="2400" dirty="0" smtClean="0"/>
              <a:t>plane</a:t>
            </a:r>
            <a:endParaRPr lang="pl-PL" sz="2400" dirty="0" smtClean="0"/>
          </a:p>
          <a:p>
            <a:pPr marL="342900" indent="-342900" algn="l">
              <a:buFont typeface="Arial"/>
              <a:buChar char="•"/>
            </a:pPr>
            <a:r>
              <a:rPr lang="pl-PL" sz="2400" dirty="0" err="1" smtClean="0"/>
              <a:t>Consider</a:t>
            </a:r>
            <a:r>
              <a:rPr lang="pl-PL" sz="2400" dirty="0" smtClean="0"/>
              <a:t> </a:t>
            </a:r>
            <a:r>
              <a:rPr lang="pl-PL" sz="2400" dirty="0" err="1" smtClean="0"/>
              <a:t>binary</a:t>
            </a:r>
            <a:r>
              <a:rPr lang="pl-PL" sz="2400" dirty="0" smtClean="0"/>
              <a:t> </a:t>
            </a:r>
            <a:r>
              <a:rPr lang="pl-PL" sz="2400" dirty="0" err="1" smtClean="0"/>
              <a:t>linear</a:t>
            </a:r>
            <a:r>
              <a:rPr lang="pl-PL" sz="2400" dirty="0" smtClean="0"/>
              <a:t> </a:t>
            </a:r>
            <a:r>
              <a:rPr lang="pl-PL" sz="2400" dirty="0" err="1"/>
              <a:t>decision</a:t>
            </a:r>
            <a:r>
              <a:rPr lang="pl-PL" sz="2400" dirty="0"/>
              <a:t> </a:t>
            </a:r>
            <a:r>
              <a:rPr lang="pl-PL" sz="2400" dirty="0" err="1" smtClean="0"/>
              <a:t>boundary</a:t>
            </a:r>
            <a:r>
              <a:rPr lang="pl-PL" sz="2400" dirty="0" smtClean="0"/>
              <a:t>:</a:t>
            </a:r>
          </a:p>
          <a:p>
            <a:pPr algn="l"/>
            <a:endParaRPr lang="pl-PL" sz="2400" dirty="0"/>
          </a:p>
          <a:p>
            <a:pPr algn="l"/>
            <a:endParaRPr lang="pl-PL" sz="2400" dirty="0"/>
          </a:p>
          <a:p>
            <a:pPr marL="342900" indent="-342900" algn="l">
              <a:buFont typeface="Arial"/>
              <a:buChar char="•"/>
            </a:pPr>
            <a:endParaRPr lang="pl-PL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01995"/>
              </p:ext>
            </p:extLst>
          </p:nvPr>
        </p:nvGraphicFramePr>
        <p:xfrm>
          <a:off x="3053821" y="3530601"/>
          <a:ext cx="226784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4" imgW="965200" imgH="228600" progId="Equation.DSMT4">
                  <p:embed/>
                </p:oleObj>
              </mc:Choice>
              <mc:Fallback>
                <p:oleObj name="Equation" r:id="rId4" imgW="96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3821" y="3530601"/>
                        <a:ext cx="226784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95194" y="4246222"/>
            <a:ext cx="707116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l-PL" sz="2400" dirty="0"/>
              <a:t>W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weight</a:t>
            </a:r>
            <a:r>
              <a:rPr lang="pl-PL" sz="2400" dirty="0"/>
              <a:t> </a:t>
            </a:r>
            <a:r>
              <a:rPr lang="pl-PL" sz="2400" dirty="0" err="1"/>
              <a:t>vector</a:t>
            </a:r>
            <a:r>
              <a:rPr lang="pl-PL" sz="2400" dirty="0"/>
              <a:t> and b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constant</a:t>
            </a:r>
            <a:r>
              <a:rPr lang="pl-PL" sz="2400" dirty="0"/>
              <a:t> </a:t>
            </a:r>
            <a:r>
              <a:rPr lang="pl-PL" sz="2400" dirty="0" smtClean="0"/>
              <a:t>term</a:t>
            </a:r>
          </a:p>
          <a:p>
            <a:pPr algn="l"/>
            <a:endParaRPr lang="pl-PL" sz="2400" dirty="0" smtClean="0"/>
          </a:p>
          <a:p>
            <a:pPr marL="342900" indent="-342900" algn="l">
              <a:buFont typeface="Arial"/>
              <a:buChar char="•"/>
            </a:pPr>
            <a:r>
              <a:rPr lang="pl-PL" sz="2400" dirty="0"/>
              <a:t>Using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boundary</a:t>
            </a:r>
            <a:r>
              <a:rPr lang="pl-PL" sz="2400" dirty="0"/>
              <a:t> 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classify</a:t>
            </a:r>
            <a:r>
              <a:rPr lang="pl-PL" sz="2400" dirty="0"/>
              <a:t> a </a:t>
            </a:r>
            <a:r>
              <a:rPr lang="pl-PL" sz="2400" dirty="0" err="1"/>
              <a:t>datapoint</a:t>
            </a:r>
            <a:endParaRPr lang="pl-PL" sz="2400" dirty="0"/>
          </a:p>
          <a:p>
            <a:pPr marL="342900" indent="-342900" algn="l">
              <a:buFont typeface="Arial"/>
              <a:buChar char="•"/>
            </a:pPr>
            <a:endParaRPr lang="pl-PL" sz="2400" dirty="0"/>
          </a:p>
          <a:p>
            <a:pPr algn="l"/>
            <a:r>
              <a:rPr lang="pl-PL" sz="2400" dirty="0"/>
              <a:t>		    	</a:t>
            </a:r>
            <a:r>
              <a:rPr lang="pl-PL" sz="2400" dirty="0" err="1"/>
              <a:t>if</a:t>
            </a:r>
            <a:r>
              <a:rPr lang="pl-PL" sz="2400" dirty="0"/>
              <a:t> g(x) &gt; 0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class</a:t>
            </a:r>
            <a:r>
              <a:rPr lang="pl-PL" sz="2400" dirty="0"/>
              <a:t> 1 </a:t>
            </a:r>
          </a:p>
          <a:p>
            <a:pPr algn="l"/>
            <a:r>
              <a:rPr lang="pl-PL" sz="2400" dirty="0"/>
              <a:t>			</a:t>
            </a:r>
            <a:r>
              <a:rPr lang="pl-PL" sz="2400" dirty="0" err="1"/>
              <a:t>if</a:t>
            </a:r>
            <a:r>
              <a:rPr lang="pl-PL" sz="2400" dirty="0"/>
              <a:t> g(x) &lt; 0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class</a:t>
            </a:r>
            <a:r>
              <a:rPr lang="pl-PL" sz="2400" dirty="0"/>
              <a:t>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Linear decision boundaries</a:t>
            </a:r>
          </a:p>
        </p:txBody>
      </p:sp>
    </p:spTree>
    <p:extLst>
      <p:ext uri="{BB962C8B-B14F-4D97-AF65-F5344CB8AC3E}">
        <p14:creationId xmlns:p14="http://schemas.microsoft.com/office/powerpoint/2010/main" val="8341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373772"/>
              </p:ext>
            </p:extLst>
          </p:nvPr>
        </p:nvGraphicFramePr>
        <p:xfrm>
          <a:off x="2743376" y="1823157"/>
          <a:ext cx="2237846" cy="52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3" imgW="965200" imgH="228600" progId="Equation.3">
                  <p:embed/>
                </p:oleObj>
              </mc:Choice>
              <mc:Fallback>
                <p:oleObj name="Equation" r:id="rId3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376" y="1823157"/>
                        <a:ext cx="2237846" cy="52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90910"/>
              </p:ext>
            </p:extLst>
          </p:nvPr>
        </p:nvGraphicFramePr>
        <p:xfrm>
          <a:off x="2681288" y="3179763"/>
          <a:ext cx="2371725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5" imgW="1003300" imgH="1473200" progId="Equation.DSMT4">
                  <p:embed/>
                </p:oleObj>
              </mc:Choice>
              <mc:Fallback>
                <p:oleObj name="Equation" r:id="rId5" imgW="1003300" imgH="147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1288" y="3179763"/>
                        <a:ext cx="2371725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73944" y="1073835"/>
            <a:ext cx="9335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pl-PL" sz="2400" dirty="0" smtClean="0"/>
              <a:t>We </a:t>
            </a:r>
            <a:r>
              <a:rPr lang="pl-PL" sz="2400" dirty="0" err="1" smtClean="0"/>
              <a:t>can</a:t>
            </a:r>
            <a:r>
              <a:rPr lang="pl-PL" sz="2400" dirty="0" smtClean="0"/>
              <a:t> </a:t>
            </a:r>
            <a:r>
              <a:rPr lang="pl-PL" sz="2400" dirty="0" err="1"/>
              <a:t>write</a:t>
            </a:r>
            <a:r>
              <a:rPr lang="pl-PL" sz="2400" dirty="0"/>
              <a:t> </a:t>
            </a:r>
            <a:r>
              <a:rPr lang="pl-PL" sz="2400" dirty="0" smtClean="0"/>
              <a:t>the </a:t>
            </a:r>
            <a:r>
              <a:rPr lang="pl-PL" sz="2400" dirty="0" err="1" smtClean="0"/>
              <a:t>decision</a:t>
            </a:r>
            <a:r>
              <a:rPr lang="pl-PL" sz="2400" dirty="0" smtClean="0"/>
              <a:t> </a:t>
            </a:r>
            <a:r>
              <a:rPr lang="pl-PL" sz="2400" dirty="0" err="1"/>
              <a:t>boundary</a:t>
            </a:r>
            <a:r>
              <a:rPr lang="pl-PL" sz="2400" dirty="0"/>
              <a:t> in </a:t>
            </a:r>
            <a:r>
              <a:rPr lang="pl-PL" sz="2400" dirty="0" err="1" smtClean="0"/>
              <a:t>augmented</a:t>
            </a:r>
            <a:r>
              <a:rPr lang="pl-PL" sz="2400" dirty="0" smtClean="0"/>
              <a:t> form </a:t>
            </a:r>
            <a:r>
              <a:rPr lang="pl-PL" sz="2400" dirty="0" err="1" smtClean="0"/>
              <a:t>so</a:t>
            </a:r>
            <a:r>
              <a:rPr lang="pl-PL" sz="2400" dirty="0" smtClean="0"/>
              <a:t> </a:t>
            </a:r>
            <a:r>
              <a:rPr lang="pl-PL" sz="2400" dirty="0" err="1" smtClean="0"/>
              <a:t>that</a:t>
            </a:r>
            <a:endParaRPr lang="pl-PL" sz="2400" dirty="0"/>
          </a:p>
        </p:txBody>
      </p:sp>
      <p:sp>
        <p:nvSpPr>
          <p:cNvPr id="4" name="Rectangle 3"/>
          <p:cNvSpPr/>
          <p:nvPr/>
        </p:nvSpPr>
        <p:spPr>
          <a:xfrm>
            <a:off x="597851" y="2383557"/>
            <a:ext cx="139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l-PL" sz="2400" dirty="0" err="1"/>
              <a:t>Becomes</a:t>
            </a:r>
            <a:endParaRPr lang="pl-PL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Linear decision boundaries</a:t>
            </a:r>
          </a:p>
        </p:txBody>
      </p:sp>
    </p:spTree>
    <p:extLst>
      <p:ext uri="{BB962C8B-B14F-4D97-AF65-F5344CB8AC3E}">
        <p14:creationId xmlns:p14="http://schemas.microsoft.com/office/powerpoint/2010/main" val="155783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5163" y="1255889"/>
            <a:ext cx="84929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Before used maximum </a:t>
            </a:r>
            <a:r>
              <a:rPr lang="en-US" sz="2400" dirty="0"/>
              <a:t>likelihood </a:t>
            </a:r>
            <a:r>
              <a:rPr lang="en-US" sz="2400" dirty="0" smtClean="0"/>
              <a:t>to find parameters generating </a:t>
            </a:r>
            <a:r>
              <a:rPr lang="en-US" sz="2400" dirty="0"/>
              <a:t>the </a:t>
            </a:r>
            <a:r>
              <a:rPr lang="en-US" sz="2400" dirty="0" smtClean="0"/>
              <a:t>data</a:t>
            </a:r>
          </a:p>
          <a:p>
            <a:pPr marL="285750" indent="-285750" algn="l">
              <a:buFont typeface="Arial"/>
              <a:buChar char="•"/>
            </a:pPr>
            <a:endParaRPr lang="en-US" sz="2400" dirty="0" smtClean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Similarly can maximize </a:t>
            </a:r>
            <a:r>
              <a:rPr lang="en-US" sz="2400" dirty="0"/>
              <a:t>posterior of the correct </a:t>
            </a:r>
            <a:r>
              <a:rPr lang="en-US" sz="2400" dirty="0" smtClean="0"/>
              <a:t>class</a:t>
            </a:r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This uses all training examples to derive boundary parameters</a:t>
            </a:r>
          </a:p>
          <a:p>
            <a:pPr marL="285750" indent="-285750" algn="l">
              <a:buFont typeface="Arial"/>
              <a:buChar char="•"/>
            </a:pPr>
            <a:endParaRPr lang="en-US" sz="2400" dirty="0" smtClean="0"/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  <a:p>
            <a:pPr marL="285750" indent="-285750" algn="l">
              <a:buFont typeface="Arial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090"/>
          <a:stretch/>
        </p:blipFill>
        <p:spPr>
          <a:xfrm>
            <a:off x="0" y="4010771"/>
            <a:ext cx="9893300" cy="21743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6544" y="6320556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413949" y="6325780"/>
            <a:ext cx="801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Discriminative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418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5163" y="800165"/>
            <a:ext cx="846472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Need </a:t>
            </a:r>
            <a:r>
              <a:rPr lang="en-US" sz="2400" dirty="0"/>
              <a:t>to specify what  needs to be optimized to find the decision </a:t>
            </a:r>
            <a:r>
              <a:rPr lang="en-US" sz="2400" dirty="0" smtClean="0"/>
              <a:t>boundary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This is termed the cost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96" y="1926651"/>
            <a:ext cx="7596881" cy="2392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4318896"/>
            <a:ext cx="990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Ideally we </a:t>
            </a:r>
            <a:r>
              <a:rPr lang="en-US" sz="2400" dirty="0" smtClean="0"/>
              <a:t>would </a:t>
            </a:r>
            <a:r>
              <a:rPr lang="en-US" sz="2400" dirty="0"/>
              <a:t>like to </a:t>
            </a:r>
            <a:r>
              <a:rPr lang="en-US" sz="2400" dirty="0" smtClean="0"/>
              <a:t>minimize </a:t>
            </a:r>
            <a:r>
              <a:rPr lang="en-US" sz="2400" dirty="0"/>
              <a:t>the error rate 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This gives a step cost function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But need gradient descent for training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Differentiating step function results in delta </a:t>
            </a:r>
            <a:r>
              <a:rPr lang="en-US" sz="2400" dirty="0"/>
              <a:t>function - not </a:t>
            </a:r>
            <a:r>
              <a:rPr lang="en-US" sz="2400" dirty="0" smtClean="0"/>
              <a:t>helpful!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Better to use differentiable function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Perceptron </a:t>
            </a:r>
            <a:r>
              <a:rPr lang="en-US" sz="2400" dirty="0"/>
              <a:t>uses distance of incorrect observations from boundary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Cost functions</a:t>
            </a:r>
          </a:p>
        </p:txBody>
      </p:sp>
    </p:spTree>
    <p:extLst>
      <p:ext uri="{BB962C8B-B14F-4D97-AF65-F5344CB8AC3E}">
        <p14:creationId xmlns:p14="http://schemas.microsoft.com/office/powerpoint/2010/main" val="2418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945505"/>
            <a:ext cx="9571609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s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Learning means changing the weights (“synapses”) between the </a:t>
            </a:r>
            <a:r>
              <a:rPr lang="en-US" sz="2400" dirty="0" smtClean="0"/>
              <a:t>neurons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R</a:t>
            </a:r>
            <a:r>
              <a:rPr lang="en-US" sz="2400" dirty="0" smtClean="0"/>
              <a:t>elationship between </a:t>
            </a:r>
            <a:r>
              <a:rPr lang="en-US" sz="2400" dirty="0"/>
              <a:t>input and output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	is important in computational </a:t>
            </a:r>
            <a:r>
              <a:rPr lang="en-US" sz="2400" dirty="0" smtClean="0"/>
              <a:t>neuroscience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Simple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but limited capabilities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(single layer models)</a:t>
            </a:r>
          </a:p>
          <a:p>
            <a:pPr eaLnBrk="1" hangingPunct="1"/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Basic concepts are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useful for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multi-layer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models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16" y="3545286"/>
            <a:ext cx="5209945" cy="29603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The perceptron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9541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0933" y="1236134"/>
            <a:ext cx="9516534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probability P</a:t>
            </a:r>
            <a:r>
              <a:rPr lang="en-US" sz="2400" dirty="0">
                <a:latin typeface="Calibri" charset="0"/>
              </a:rPr>
              <a:t>(X) encodes </a:t>
            </a:r>
            <a:r>
              <a:rPr lang="en-US" sz="2400" dirty="0" smtClean="0">
                <a:latin typeface="Calibri" charset="0"/>
              </a:rPr>
              <a:t>uncertainty </a:t>
            </a:r>
            <a:r>
              <a:rPr lang="en-US" sz="2400" dirty="0">
                <a:latin typeface="Calibri" charset="0"/>
              </a:rPr>
              <a:t>about </a:t>
            </a:r>
            <a:r>
              <a:rPr lang="en-US" sz="2400" dirty="0" smtClean="0">
                <a:latin typeface="Calibri" charset="0"/>
              </a:rPr>
              <a:t>the random variable X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Imaging we have an LED that is used to communicate with us</a:t>
            </a:r>
          </a:p>
          <a:p>
            <a:pPr marL="0" indent="0" algn="l" eaLnBrk="1" hangingPunct="1">
              <a:spcBef>
                <a:spcPct val="20000"/>
              </a:spcBef>
            </a:pP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It is very often </a:t>
            </a:r>
            <a:r>
              <a:rPr lang="en-US" sz="2400" dirty="0" smtClean="0">
                <a:latin typeface="Calibri" charset="0"/>
              </a:rPr>
              <a:t>switched on</a:t>
            </a: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It does not change very </a:t>
            </a:r>
            <a:r>
              <a:rPr lang="en-US" sz="2400" dirty="0" smtClean="0">
                <a:latin typeface="Calibri" charset="0"/>
              </a:rPr>
              <a:t>often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Its outcome is therefore not very informative 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33" y="2716181"/>
            <a:ext cx="2641600" cy="39328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Information Theory</a:t>
            </a:r>
          </a:p>
        </p:txBody>
      </p:sp>
    </p:spTree>
    <p:extLst>
      <p:ext uri="{BB962C8B-B14F-4D97-AF65-F5344CB8AC3E}">
        <p14:creationId xmlns:p14="http://schemas.microsoft.com/office/powerpoint/2010/main" val="246224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2455863" y="1790700"/>
            <a:ext cx="990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16555" y="1900942"/>
            <a:ext cx="5049063" cy="2276944"/>
            <a:chOff x="2371037" y="1316038"/>
            <a:chExt cx="4684518" cy="1795463"/>
          </a:xfrm>
        </p:grpSpPr>
        <p:sp>
          <p:nvSpPr>
            <p:cNvPr id="48134" name="Rectangle 53"/>
            <p:cNvSpPr>
              <a:spLocks noChangeArrowheads="1"/>
            </p:cNvSpPr>
            <p:nvPr/>
          </p:nvSpPr>
          <p:spPr bwMode="auto">
            <a:xfrm>
              <a:off x="3836105" y="1316038"/>
              <a:ext cx="742950" cy="414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48137" name="Oval 52"/>
            <p:cNvSpPr>
              <a:spLocks noChangeArrowheads="1"/>
            </p:cNvSpPr>
            <p:nvPr/>
          </p:nvSpPr>
          <p:spPr bwMode="auto">
            <a:xfrm>
              <a:off x="5487105" y="1706563"/>
              <a:ext cx="1073150" cy="990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48138" name="Line 56"/>
            <p:cNvSpPr>
              <a:spLocks noChangeShapeType="1"/>
            </p:cNvSpPr>
            <p:nvPr/>
          </p:nvSpPr>
          <p:spPr bwMode="auto">
            <a:xfrm>
              <a:off x="4579056" y="1527176"/>
              <a:ext cx="940727" cy="481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39" name="Line 57"/>
            <p:cNvSpPr>
              <a:spLocks noChangeShapeType="1"/>
            </p:cNvSpPr>
            <p:nvPr/>
          </p:nvSpPr>
          <p:spPr bwMode="auto">
            <a:xfrm>
              <a:off x="4579056" y="2163763"/>
              <a:ext cx="9063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0" name="Line 58"/>
            <p:cNvSpPr>
              <a:spLocks noChangeShapeType="1"/>
            </p:cNvSpPr>
            <p:nvPr/>
          </p:nvSpPr>
          <p:spPr bwMode="auto">
            <a:xfrm flipV="1">
              <a:off x="4579055" y="2411413"/>
              <a:ext cx="956204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1" name="Line 62"/>
            <p:cNvSpPr>
              <a:spLocks noChangeShapeType="1"/>
            </p:cNvSpPr>
            <p:nvPr/>
          </p:nvSpPr>
          <p:spPr bwMode="auto">
            <a:xfrm>
              <a:off x="2762955" y="1527176"/>
              <a:ext cx="107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2" name="Line 63"/>
            <p:cNvSpPr>
              <a:spLocks noChangeShapeType="1"/>
            </p:cNvSpPr>
            <p:nvPr/>
          </p:nvSpPr>
          <p:spPr bwMode="auto">
            <a:xfrm>
              <a:off x="2762955" y="2163763"/>
              <a:ext cx="107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3" name="Line 64"/>
            <p:cNvSpPr>
              <a:spLocks noChangeShapeType="1"/>
            </p:cNvSpPr>
            <p:nvPr/>
          </p:nvSpPr>
          <p:spPr bwMode="auto">
            <a:xfrm>
              <a:off x="2762955" y="2868613"/>
              <a:ext cx="107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4" name="Text Box 68"/>
            <p:cNvSpPr txBox="1">
              <a:spLocks noChangeArrowheads="1"/>
            </p:cNvSpPr>
            <p:nvPr/>
          </p:nvSpPr>
          <p:spPr bwMode="auto">
            <a:xfrm>
              <a:off x="2371037" y="1316038"/>
              <a:ext cx="420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/>
                <a:t>x</a:t>
              </a:r>
              <a:r>
                <a:rPr lang="en-US" sz="2000" b="0" baseline="-25000"/>
                <a:t>1</a:t>
              </a:r>
              <a:endParaRPr lang="en-US" sz="2000" b="0"/>
            </a:p>
          </p:txBody>
        </p:sp>
        <p:sp>
          <p:nvSpPr>
            <p:cNvPr id="48145" name="Text Box 69"/>
            <p:cNvSpPr txBox="1">
              <a:spLocks noChangeArrowheads="1"/>
            </p:cNvSpPr>
            <p:nvPr/>
          </p:nvSpPr>
          <p:spPr bwMode="auto">
            <a:xfrm>
              <a:off x="2371738" y="2673351"/>
              <a:ext cx="4247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/>
                <a:t>x</a:t>
              </a:r>
              <a:r>
                <a:rPr lang="en-US" sz="2000" b="0" i="1" baseline="-25000"/>
                <a:t>n</a:t>
              </a:r>
              <a:endParaRPr lang="en-US" sz="2000" b="0"/>
            </a:p>
          </p:txBody>
        </p:sp>
        <p:sp>
          <p:nvSpPr>
            <p:cNvPr id="48146" name="Text Box 70"/>
            <p:cNvSpPr txBox="1">
              <a:spLocks noChangeArrowheads="1"/>
            </p:cNvSpPr>
            <p:nvPr/>
          </p:nvSpPr>
          <p:spPr bwMode="auto">
            <a:xfrm>
              <a:off x="2371037" y="1955801"/>
              <a:ext cx="420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/>
                <a:t>x</a:t>
              </a:r>
              <a:r>
                <a:rPr lang="en-US" sz="2000" b="0" baseline="-25000"/>
                <a:t>2</a:t>
              </a:r>
              <a:endParaRPr lang="en-US" sz="2000" b="0"/>
            </a:p>
          </p:txBody>
        </p:sp>
        <p:sp>
          <p:nvSpPr>
            <p:cNvPr id="48147" name="Text Box 71"/>
            <p:cNvSpPr txBox="1">
              <a:spLocks noChangeArrowheads="1"/>
            </p:cNvSpPr>
            <p:nvPr/>
          </p:nvSpPr>
          <p:spPr bwMode="auto">
            <a:xfrm>
              <a:off x="4001205" y="1363664"/>
              <a:ext cx="460904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0" i="1"/>
                <a:t>w</a:t>
              </a:r>
              <a:r>
                <a:rPr lang="en-US" sz="1800" b="0" baseline="-25000"/>
                <a:t>1</a:t>
              </a:r>
              <a:endParaRPr lang="en-US" sz="1800" b="0"/>
            </a:p>
          </p:txBody>
        </p:sp>
        <p:sp>
          <p:nvSpPr>
            <p:cNvPr id="48148" name="Rectangle 76"/>
            <p:cNvSpPr>
              <a:spLocks noChangeArrowheads="1"/>
            </p:cNvSpPr>
            <p:nvPr/>
          </p:nvSpPr>
          <p:spPr bwMode="auto">
            <a:xfrm>
              <a:off x="3836105" y="1955802"/>
              <a:ext cx="742950" cy="414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48149" name="Text Box 77"/>
            <p:cNvSpPr txBox="1">
              <a:spLocks noChangeArrowheads="1"/>
            </p:cNvSpPr>
            <p:nvPr/>
          </p:nvSpPr>
          <p:spPr bwMode="auto">
            <a:xfrm>
              <a:off x="4001205" y="1979614"/>
              <a:ext cx="460904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0" i="1"/>
                <a:t>w</a:t>
              </a:r>
              <a:r>
                <a:rPr lang="en-US" sz="1800" b="0" baseline="-25000"/>
                <a:t>2</a:t>
              </a:r>
              <a:endParaRPr lang="en-US" sz="1800" b="0"/>
            </a:p>
          </p:txBody>
        </p:sp>
        <p:sp>
          <p:nvSpPr>
            <p:cNvPr id="48150" name="Rectangle 78"/>
            <p:cNvSpPr>
              <a:spLocks noChangeArrowheads="1"/>
            </p:cNvSpPr>
            <p:nvPr/>
          </p:nvSpPr>
          <p:spPr bwMode="auto">
            <a:xfrm>
              <a:off x="3836105" y="2697163"/>
              <a:ext cx="742950" cy="414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48151" name="Text Box 79"/>
            <p:cNvSpPr txBox="1">
              <a:spLocks noChangeArrowheads="1"/>
            </p:cNvSpPr>
            <p:nvPr/>
          </p:nvSpPr>
          <p:spPr bwMode="auto">
            <a:xfrm>
              <a:off x="4001205" y="2714626"/>
              <a:ext cx="460904" cy="368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0" i="1" dirty="0" err="1"/>
                <a:t>w</a:t>
              </a:r>
              <a:r>
                <a:rPr lang="en-US" sz="1800" b="0" i="1" baseline="-25000" dirty="0" err="1"/>
                <a:t>n</a:t>
              </a:r>
              <a:endParaRPr lang="en-US" sz="1800" b="0" dirty="0"/>
            </a:p>
          </p:txBody>
        </p:sp>
        <p:sp>
          <p:nvSpPr>
            <p:cNvPr id="48152" name="Line 80"/>
            <p:cNvSpPr>
              <a:spLocks noChangeShapeType="1"/>
            </p:cNvSpPr>
            <p:nvPr/>
          </p:nvSpPr>
          <p:spPr bwMode="auto">
            <a:xfrm>
              <a:off x="6560255" y="2163763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481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150255"/>
                </p:ext>
              </p:extLst>
            </p:nvPr>
          </p:nvGraphicFramePr>
          <p:xfrm>
            <a:off x="5927372" y="2016127"/>
            <a:ext cx="25109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7" name="Equation" r:id="rId4" imgW="139975" imgH="178042" progId="Equation.3">
                    <p:embed/>
                  </p:oleObj>
                </mc:Choice>
                <mc:Fallback>
                  <p:oleObj name="Equation" r:id="rId4" imgW="139975" imgH="1780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372" y="2016127"/>
                          <a:ext cx="25109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384527" y="5568905"/>
            <a:ext cx="906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Learn weights such that an objective function is maximized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What learning algorithm should we use?</a:t>
            </a:r>
            <a:endParaRPr lang="en-US" sz="2400" b="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88758"/>
              </p:ext>
            </p:extLst>
          </p:nvPr>
        </p:nvGraphicFramePr>
        <p:xfrm>
          <a:off x="6764267" y="1640226"/>
          <a:ext cx="2587940" cy="272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6" imgW="749300" imgH="889000" progId="Equation.DSMT4">
                  <p:embed/>
                </p:oleObj>
              </mc:Choice>
              <mc:Fallback>
                <p:oleObj name="Equation" r:id="rId6" imgW="749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4267" y="1640226"/>
                        <a:ext cx="2587940" cy="2721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Perceptron: A threshold </a:t>
            </a:r>
            <a:r>
              <a:rPr lang="en-US" sz="3200" b="1" dirty="0"/>
              <a:t>logic unit</a:t>
            </a:r>
          </a:p>
        </p:txBody>
      </p:sp>
    </p:spTree>
    <p:extLst>
      <p:ext uri="{BB962C8B-B14F-4D97-AF65-F5344CB8AC3E}">
        <p14:creationId xmlns:p14="http://schemas.microsoft.com/office/powerpoint/2010/main" val="426404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52" y="1232552"/>
            <a:ext cx="8915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Create a perceptron node with </a:t>
            </a:r>
            <a:r>
              <a:rPr lang="en-US" sz="2400" i="1" dirty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inputs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Iteratively apply a pattern from the training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set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Calculate output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pply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the perceptron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rule to update weights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Each iteration through the training set is an </a:t>
            </a:r>
            <a:r>
              <a:rPr lang="en-US" sz="2400" i="1" dirty="0" smtClean="0">
                <a:ea typeface="ＭＳ Ｐゴシック" pitchFamily="1" charset="-128"/>
                <a:cs typeface="ＭＳ Ｐゴシック" pitchFamily="1" charset="-128"/>
              </a:rPr>
              <a:t>epoch</a:t>
            </a:r>
            <a:endParaRPr lang="en-US" sz="2400" i="1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Continue training until total training set error ceases to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improve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26605" y="4390963"/>
            <a:ext cx="5049063" cy="2276944"/>
            <a:chOff x="2371037" y="1316038"/>
            <a:chExt cx="4684518" cy="1795463"/>
          </a:xfrm>
        </p:grpSpPr>
        <p:sp>
          <p:nvSpPr>
            <p:cNvPr id="8" name="Rectangle 53"/>
            <p:cNvSpPr>
              <a:spLocks noChangeArrowheads="1"/>
            </p:cNvSpPr>
            <p:nvPr/>
          </p:nvSpPr>
          <p:spPr bwMode="auto">
            <a:xfrm>
              <a:off x="3836105" y="1316038"/>
              <a:ext cx="742950" cy="414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5487105" y="1706563"/>
              <a:ext cx="1073150" cy="990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10" name="Line 56"/>
            <p:cNvSpPr>
              <a:spLocks noChangeShapeType="1"/>
            </p:cNvSpPr>
            <p:nvPr/>
          </p:nvSpPr>
          <p:spPr bwMode="auto">
            <a:xfrm>
              <a:off x="4579056" y="1527176"/>
              <a:ext cx="940727" cy="481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57"/>
            <p:cNvSpPr>
              <a:spLocks noChangeShapeType="1"/>
            </p:cNvSpPr>
            <p:nvPr/>
          </p:nvSpPr>
          <p:spPr bwMode="auto">
            <a:xfrm>
              <a:off x="4579056" y="2163763"/>
              <a:ext cx="9063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V="1">
              <a:off x="4579055" y="2411413"/>
              <a:ext cx="956204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2"/>
            <p:cNvSpPr>
              <a:spLocks noChangeShapeType="1"/>
            </p:cNvSpPr>
            <p:nvPr/>
          </p:nvSpPr>
          <p:spPr bwMode="auto">
            <a:xfrm>
              <a:off x="2762955" y="1527176"/>
              <a:ext cx="107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3"/>
            <p:cNvSpPr>
              <a:spLocks noChangeShapeType="1"/>
            </p:cNvSpPr>
            <p:nvPr/>
          </p:nvSpPr>
          <p:spPr bwMode="auto">
            <a:xfrm>
              <a:off x="2762955" y="2163763"/>
              <a:ext cx="107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762955" y="2868613"/>
              <a:ext cx="1073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>
              <a:off x="2371037" y="1316038"/>
              <a:ext cx="420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/>
                <a:t>x</a:t>
              </a:r>
              <a:r>
                <a:rPr lang="en-US" sz="2000" b="0" baseline="-25000"/>
                <a:t>1</a:t>
              </a:r>
              <a:endParaRPr lang="en-US" sz="2000" b="0"/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2371738" y="2673351"/>
              <a:ext cx="4247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/>
                <a:t>x</a:t>
              </a:r>
              <a:r>
                <a:rPr lang="en-US" sz="2000" b="0" i="1" baseline="-25000"/>
                <a:t>n</a:t>
              </a:r>
              <a:endParaRPr lang="en-US" sz="2000" b="0"/>
            </a:p>
          </p:txBody>
        </p:sp>
        <p:sp>
          <p:nvSpPr>
            <p:cNvPr id="18" name="Text Box 70"/>
            <p:cNvSpPr txBox="1">
              <a:spLocks noChangeArrowheads="1"/>
            </p:cNvSpPr>
            <p:nvPr/>
          </p:nvSpPr>
          <p:spPr bwMode="auto">
            <a:xfrm>
              <a:off x="2371037" y="1955801"/>
              <a:ext cx="420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i="1"/>
                <a:t>x</a:t>
              </a:r>
              <a:r>
                <a:rPr lang="en-US" sz="2000" b="0" baseline="-25000"/>
                <a:t>2</a:t>
              </a:r>
              <a:endParaRPr lang="en-US" sz="2000" b="0"/>
            </a:p>
          </p:txBody>
        </p:sp>
        <p:sp>
          <p:nvSpPr>
            <p:cNvPr id="19" name="Text Box 71"/>
            <p:cNvSpPr txBox="1">
              <a:spLocks noChangeArrowheads="1"/>
            </p:cNvSpPr>
            <p:nvPr/>
          </p:nvSpPr>
          <p:spPr bwMode="auto">
            <a:xfrm>
              <a:off x="4001205" y="1363664"/>
              <a:ext cx="460904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0" i="1"/>
                <a:t>w</a:t>
              </a:r>
              <a:r>
                <a:rPr lang="en-US" sz="1800" b="0" baseline="-25000"/>
                <a:t>1</a:t>
              </a:r>
              <a:endParaRPr lang="en-US" sz="1800" b="0"/>
            </a:p>
          </p:txBody>
        </p:sp>
        <p:sp>
          <p:nvSpPr>
            <p:cNvPr id="20" name="Rectangle 76"/>
            <p:cNvSpPr>
              <a:spLocks noChangeArrowheads="1"/>
            </p:cNvSpPr>
            <p:nvPr/>
          </p:nvSpPr>
          <p:spPr bwMode="auto">
            <a:xfrm>
              <a:off x="3836105" y="1955802"/>
              <a:ext cx="742950" cy="414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21" name="Text Box 77"/>
            <p:cNvSpPr txBox="1">
              <a:spLocks noChangeArrowheads="1"/>
            </p:cNvSpPr>
            <p:nvPr/>
          </p:nvSpPr>
          <p:spPr bwMode="auto">
            <a:xfrm>
              <a:off x="4001205" y="1979614"/>
              <a:ext cx="460904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0" i="1"/>
                <a:t>w</a:t>
              </a:r>
              <a:r>
                <a:rPr lang="en-US" sz="1800" b="0" baseline="-25000"/>
                <a:t>2</a:t>
              </a:r>
              <a:endParaRPr lang="en-US" sz="1800" b="0"/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3836105" y="2697163"/>
              <a:ext cx="742950" cy="414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4001205" y="2714626"/>
              <a:ext cx="460904" cy="368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0" i="1" dirty="0" err="1"/>
                <a:t>w</a:t>
              </a:r>
              <a:r>
                <a:rPr lang="en-US" sz="1800" b="0" i="1" baseline="-25000" dirty="0" err="1"/>
                <a:t>n</a:t>
              </a:r>
              <a:endParaRPr lang="en-US" sz="1800" b="0" dirty="0"/>
            </a:p>
          </p:txBody>
        </p:sp>
        <p:sp>
          <p:nvSpPr>
            <p:cNvPr id="24" name="Line 80"/>
            <p:cNvSpPr>
              <a:spLocks noChangeShapeType="1"/>
            </p:cNvSpPr>
            <p:nvPr/>
          </p:nvSpPr>
          <p:spPr bwMode="auto">
            <a:xfrm>
              <a:off x="6560255" y="2163763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997593"/>
                </p:ext>
              </p:extLst>
            </p:nvPr>
          </p:nvGraphicFramePr>
          <p:xfrm>
            <a:off x="5927372" y="2016127"/>
            <a:ext cx="25109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3" name="Equation" r:id="rId3" imgW="139975" imgH="178042" progId="Equation.3">
                    <p:embed/>
                  </p:oleObj>
                </mc:Choice>
                <mc:Fallback>
                  <p:oleObj name="Equation" r:id="rId3" imgW="139975" imgH="1780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372" y="2016127"/>
                          <a:ext cx="25109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Perceptron learning rule</a:t>
            </a:r>
          </a:p>
        </p:txBody>
      </p:sp>
    </p:spTree>
    <p:extLst>
      <p:ext uri="{BB962C8B-B14F-4D97-AF65-F5344CB8AC3E}">
        <p14:creationId xmlns:p14="http://schemas.microsoft.com/office/powerpoint/2010/main" val="782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213" y="1326445"/>
            <a:ext cx="8420100" cy="527461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Compute perceptron output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z (either a 1 or a 0)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Weight update given by</a:t>
            </a:r>
          </a:p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3600" dirty="0" err="1" smtClean="0">
                <a:latin typeface="Symbol" pitchFamily="1" charset="2"/>
              </a:rPr>
              <a:t>Δ</a:t>
            </a:r>
            <a:r>
              <a:rPr lang="en-US" sz="3600" i="1" dirty="0" err="1" smtClean="0"/>
              <a:t>w</a:t>
            </a:r>
            <a:r>
              <a:rPr lang="en-US" sz="3600" i="1" baseline="-25000" dirty="0" err="1" smtClean="0"/>
              <a:t>i</a:t>
            </a:r>
            <a:r>
              <a:rPr lang="en-US" sz="3600" i="1" dirty="0" smtClean="0"/>
              <a:t> </a:t>
            </a:r>
            <a:r>
              <a:rPr lang="en-US" sz="3600" i="1" dirty="0"/>
              <a:t>= c</a:t>
            </a:r>
            <a:r>
              <a:rPr lang="en-US" sz="3600" i="1" dirty="0">
                <a:latin typeface="Symbol" pitchFamily="1" charset="2"/>
              </a:rPr>
              <a:t>(</a:t>
            </a:r>
            <a:r>
              <a:rPr lang="en-US" sz="3600" i="1" dirty="0" smtClean="0"/>
              <a:t>t </a:t>
            </a:r>
            <a:r>
              <a:rPr lang="en-US" sz="3600" i="1" dirty="0"/>
              <a:t>– </a:t>
            </a:r>
            <a:r>
              <a:rPr lang="en-US" sz="3600" i="1" dirty="0" smtClean="0"/>
              <a:t>z)</a:t>
            </a:r>
            <a:r>
              <a:rPr lang="en-US" sz="3600" i="1" dirty="0" smtClean="0">
                <a:latin typeface="Symbol" pitchFamily="1" charset="2"/>
              </a:rPr>
              <a:t> </a:t>
            </a:r>
            <a:r>
              <a:rPr lang="en-US" sz="3600" i="1" dirty="0" smtClean="0"/>
              <a:t>x</a:t>
            </a:r>
            <a:r>
              <a:rPr lang="en-US" sz="3600" i="1" baseline="-25000" dirty="0" smtClean="0"/>
              <a:t>i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Where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is the weight from input </a:t>
            </a:r>
            <a:r>
              <a:rPr lang="en-US" sz="2400" i="1" dirty="0" err="1" smtClean="0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to perceptron node,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	</a:t>
            </a:r>
            <a:r>
              <a:rPr lang="en-US" sz="2400" i="1" dirty="0" smtClean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is the learning rate,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	</a:t>
            </a:r>
            <a:endParaRPr lang="en-US" sz="2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i="1" dirty="0">
                <a:ea typeface="ＭＳ Ｐゴシック" pitchFamily="1" charset="-128"/>
                <a:cs typeface="ＭＳ Ｐゴシック" pitchFamily="1" charset="-128"/>
              </a:rPr>
              <a:t>	</a:t>
            </a:r>
            <a:r>
              <a:rPr lang="en-US" sz="2400" i="1" dirty="0" err="1" smtClean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2400" i="1" baseline="-25000" dirty="0" err="1" smtClean="0">
                <a:ea typeface="ＭＳ Ｐゴシック" pitchFamily="1" charset="-128"/>
                <a:cs typeface="ＭＳ Ｐゴシック" pitchFamily="1" charset="-128"/>
              </a:rPr>
              <a:t>j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is the target for the current instance,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i="1" dirty="0" smtClean="0">
                <a:ea typeface="ＭＳ Ｐゴシック" pitchFamily="1" charset="-128"/>
                <a:cs typeface="ＭＳ Ｐゴシック" pitchFamily="1" charset="-128"/>
              </a:rPr>
              <a:t>	z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is the current output,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i="1" dirty="0" smtClean="0">
                <a:ea typeface="ＭＳ Ｐゴシック" pitchFamily="1" charset="-128"/>
                <a:cs typeface="ＭＳ Ｐゴシック" pitchFamily="1" charset="-128"/>
              </a:rPr>
              <a:t>	x</a:t>
            </a:r>
            <a:r>
              <a:rPr lang="en-US" sz="2400" i="1" baseline="-25000" dirty="0" smtClean="0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is  </a:t>
            </a:r>
            <a:r>
              <a:rPr lang="en-US" sz="2400" i="1" dirty="0" err="1" smtClean="0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400" baseline="30000" dirty="0" err="1" smtClean="0">
                <a:ea typeface="ＭＳ Ｐゴシック" pitchFamily="1" charset="-128"/>
                <a:cs typeface="ＭＳ Ｐゴシック" pitchFamily="1" charset="-128"/>
              </a:rPr>
              <a:t>th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input</a:t>
            </a:r>
          </a:p>
          <a:p>
            <a:pPr eaLnBrk="1" hangingPunct="1">
              <a:lnSpc>
                <a:spcPct val="90000"/>
              </a:lnSpc>
            </a:pPr>
            <a:endParaRPr lang="en-US" sz="3400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Perceptron learning rule</a:t>
            </a:r>
          </a:p>
        </p:txBody>
      </p:sp>
    </p:spTree>
    <p:extLst>
      <p:ext uri="{BB962C8B-B14F-4D97-AF65-F5344CB8AC3E}">
        <p14:creationId xmlns:p14="http://schemas.microsoft.com/office/powerpoint/2010/main" val="95519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72" y="2653034"/>
            <a:ext cx="8915400" cy="3530238"/>
          </a:xfrm>
        </p:spPr>
        <p:txBody>
          <a:bodyPr/>
          <a:lstStyle/>
          <a:p>
            <a:pPr marL="0" lvl="1" indent="0" algn="ctr">
              <a:lnSpc>
                <a:spcPct val="90000"/>
              </a:lnSpc>
              <a:buNone/>
            </a:pPr>
            <a:r>
              <a:rPr lang="en-US" sz="3600" dirty="0" err="1">
                <a:latin typeface="Symbol" pitchFamily="1" charset="2"/>
              </a:rPr>
              <a:t>Δ</a:t>
            </a:r>
            <a:r>
              <a:rPr lang="en-US" sz="3600" i="1" dirty="0" err="1"/>
              <a:t>w</a:t>
            </a:r>
            <a:r>
              <a:rPr lang="en-US" sz="3600" i="1" baseline="-25000" dirty="0" err="1"/>
              <a:t>i</a:t>
            </a:r>
            <a:r>
              <a:rPr lang="en-US" sz="3600" i="1" dirty="0"/>
              <a:t> = c</a:t>
            </a:r>
            <a:r>
              <a:rPr lang="en-US" sz="3600" i="1" dirty="0">
                <a:latin typeface="Symbol" pitchFamily="1" charset="2"/>
              </a:rPr>
              <a:t>(</a:t>
            </a:r>
            <a:r>
              <a:rPr lang="en-US" sz="3600" i="1" dirty="0"/>
              <a:t>t – z)</a:t>
            </a:r>
            <a:r>
              <a:rPr lang="en-US" sz="3600" i="1" dirty="0">
                <a:latin typeface="Symbol" pitchFamily="1" charset="2"/>
              </a:rPr>
              <a:t> </a:t>
            </a:r>
            <a:r>
              <a:rPr lang="en-US" sz="3600" i="1" dirty="0" smtClean="0"/>
              <a:t>x</a:t>
            </a:r>
            <a:r>
              <a:rPr lang="en-US" sz="3600" i="1" baseline="-25000" dirty="0" smtClean="0"/>
              <a:t>i</a:t>
            </a:r>
          </a:p>
          <a:p>
            <a:pPr marL="0" lvl="1" indent="0" algn="ctr">
              <a:lnSpc>
                <a:spcPct val="90000"/>
              </a:lnSpc>
              <a:buNone/>
            </a:pPr>
            <a:endParaRPr lang="en-US" sz="3600" i="1" baseline="-25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Represents the  least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perturbation principle </a:t>
            </a:r>
            <a:endParaRPr lang="en-US" sz="24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Only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change weights if there is an error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966" y="1770976"/>
            <a:ext cx="44550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The 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w</a:t>
            </a: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eight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update given by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Perceptron learning rule</a:t>
            </a:r>
          </a:p>
        </p:txBody>
      </p:sp>
    </p:spTree>
    <p:extLst>
      <p:ext uri="{BB962C8B-B14F-4D97-AF65-F5344CB8AC3E}">
        <p14:creationId xmlns:p14="http://schemas.microsoft.com/office/powerpoint/2010/main" val="45961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116" y="856358"/>
            <a:ext cx="9151055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If the data is linearly </a:t>
            </a:r>
            <a:r>
              <a:rPr lang="en-US" sz="2400" dirty="0"/>
              <a:t>separable </a:t>
            </a:r>
            <a:r>
              <a:rPr lang="en-US" sz="2400" dirty="0" smtClean="0"/>
              <a:t>then:</a:t>
            </a:r>
            <a:endParaRPr lang="en-US" sz="2400" dirty="0"/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A linear decision boundary will correctly classifies all points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Algorithm </a:t>
            </a:r>
            <a:r>
              <a:rPr lang="en-US" sz="2400" dirty="0"/>
              <a:t>will </a:t>
            </a:r>
            <a:r>
              <a:rPr lang="en-US" sz="2400" dirty="0" smtClean="0"/>
              <a:t>stop </a:t>
            </a:r>
            <a:r>
              <a:rPr lang="en-US" sz="2400" dirty="0"/>
              <a:t>where there are no incorrectly classified training data </a:t>
            </a:r>
            <a:r>
              <a:rPr lang="en-US" sz="2400" dirty="0" smtClean="0"/>
              <a:t>points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The algorithm </a:t>
            </a:r>
            <a:r>
              <a:rPr lang="en-US" sz="2400" dirty="0" smtClean="0"/>
              <a:t>therefore guaranteed </a:t>
            </a:r>
            <a:r>
              <a:rPr lang="en-US" sz="2400" dirty="0"/>
              <a:t>to converge to a </a:t>
            </a:r>
            <a:r>
              <a:rPr lang="en-US" sz="2400" dirty="0" smtClean="0"/>
              <a:t>solution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Two forms of update are generally </a:t>
            </a:r>
            <a:r>
              <a:rPr lang="en-US" sz="2400" dirty="0" smtClean="0"/>
              <a:t>adopted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batch </a:t>
            </a:r>
            <a:r>
              <a:rPr lang="en-US" sz="2400" dirty="0"/>
              <a:t>update: </a:t>
            </a:r>
            <a:endParaRPr lang="en-US" sz="2400" dirty="0" smtClean="0"/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All </a:t>
            </a:r>
            <a:r>
              <a:rPr lang="en-US" sz="2400" dirty="0"/>
              <a:t>the data is presented for each </a:t>
            </a:r>
            <a:r>
              <a:rPr lang="en-US" sz="2400" dirty="0" smtClean="0"/>
              <a:t>iteration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Weights </a:t>
            </a:r>
            <a:r>
              <a:rPr lang="en-US" sz="2400" dirty="0"/>
              <a:t>only updated after all data seen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Sequential </a:t>
            </a:r>
            <a:r>
              <a:rPr lang="en-US" sz="2400" dirty="0"/>
              <a:t>update: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Data is presented one sample at a time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Weights updated after each sample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Comments on </a:t>
            </a:r>
            <a:r>
              <a:rPr lang="en-US" sz="3200" b="1" dirty="0" smtClean="0"/>
              <a:t>the perceptron </a:t>
            </a:r>
            <a:r>
              <a:rPr lang="en-US" sz="3200" b="1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418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191" y="1322765"/>
            <a:ext cx="8889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Mark Gales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7425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1867" y="1236134"/>
            <a:ext cx="880533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Now consider an LED which the outcomes are randomly spread between the two possibilities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On average it is 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50% of the time on 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50% of the time off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Intuitively this suggests it can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sz="2400" dirty="0" smtClean="0">
                <a:latin typeface="Calibri" charset="0"/>
              </a:rPr>
              <a:t>     transmit more information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16667"/>
            <a:ext cx="2429932" cy="390944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Information Theory</a:t>
            </a:r>
          </a:p>
        </p:txBody>
      </p:sp>
    </p:spTree>
    <p:extLst>
      <p:ext uri="{BB962C8B-B14F-4D97-AF65-F5344CB8AC3E}">
        <p14:creationId xmlns:p14="http://schemas.microsoft.com/office/powerpoint/2010/main" val="45986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1867" y="1236134"/>
            <a:ext cx="8805333" cy="180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lvl="2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We can quantity the information represented in such a random variable</a:t>
            </a:r>
          </a:p>
          <a:p>
            <a:pPr marL="342900" lvl="2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This is the entropy of the variable X  which is the average amount of information required </a:t>
            </a:r>
            <a:r>
              <a:rPr lang="en-US" sz="2400" dirty="0">
                <a:latin typeface="Calibri" charset="0"/>
              </a:rPr>
              <a:t>to encode X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15558"/>
              </p:ext>
            </p:extLst>
          </p:nvPr>
        </p:nvGraphicFramePr>
        <p:xfrm>
          <a:off x="1903413" y="3393337"/>
          <a:ext cx="5901795" cy="117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1727200" imgH="342900" progId="Equation.DSMT4">
                  <p:embed/>
                </p:oleObj>
              </mc:Choice>
              <mc:Fallback>
                <p:oleObj name="Equation" r:id="rId3" imgW="17272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393337"/>
                        <a:ext cx="5901795" cy="1170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Entropy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838730" y="4868484"/>
            <a:ext cx="8001884" cy="83099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lvl="2" indent="-342900" algn="l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</a:rPr>
              <a:t>When the logarithm is base 2, then H(x) is the information in bits</a:t>
            </a:r>
          </a:p>
        </p:txBody>
      </p:sp>
    </p:spTree>
    <p:extLst>
      <p:ext uri="{BB962C8B-B14F-4D97-AF65-F5344CB8AC3E}">
        <p14:creationId xmlns:p14="http://schemas.microsoft.com/office/powerpoint/2010/main" val="77427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88" y="2478089"/>
            <a:ext cx="3059112" cy="30591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9833" y="1338703"/>
            <a:ext cx="5770034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-342900" algn="l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Calibri" charset="0"/>
              </a:rPr>
              <a:t>In the case of </a:t>
            </a:r>
            <a:r>
              <a:rPr lang="en-US" sz="2400" dirty="0" smtClean="0">
                <a:latin typeface="Calibri" charset="0"/>
              </a:rPr>
              <a:t>the single </a:t>
            </a:r>
            <a:r>
              <a:rPr lang="en-US" sz="2400" dirty="0">
                <a:latin typeface="Calibri" charset="0"/>
              </a:rPr>
              <a:t>LED P(x) it is binary with two outcomes</a:t>
            </a:r>
          </a:p>
          <a:p>
            <a:pPr marL="342900" lvl="2"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685800" lvl="2" indent="-342900" algn="l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Calibri" charset="0"/>
              </a:rPr>
              <a:t>But in general if could have some arbitrary distribution of </a:t>
            </a:r>
            <a:r>
              <a:rPr lang="en-US" sz="2400" dirty="0" smtClean="0">
                <a:latin typeface="Calibri" charset="0"/>
              </a:rPr>
              <a:t>values</a:t>
            </a:r>
          </a:p>
          <a:p>
            <a:pPr marL="342900" lvl="2"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685800" lvl="2" indent="-342900" algn="l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We note that H(x) is maximum when P(x=0) =0.5 and P(x-1) = 0.5</a:t>
            </a:r>
          </a:p>
          <a:p>
            <a:pPr marL="342900" lvl="2"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685800" lvl="2" indent="-342900" algn="l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This the when the distribution has maximum entropy</a:t>
            </a:r>
            <a:endParaRPr lang="en-US" sz="2400" dirty="0">
              <a:latin typeface="Calibri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Maximum entropy of 1 </a:t>
            </a:r>
            <a:r>
              <a:rPr lang="en-US" sz="3200" b="1" dirty="0" smtClean="0"/>
              <a:t>binary variable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900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637908"/>
              </p:ext>
            </p:extLst>
          </p:nvPr>
        </p:nvGraphicFramePr>
        <p:xfrm>
          <a:off x="1765419" y="1836209"/>
          <a:ext cx="5646208" cy="7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1841500" imgH="254000" progId="Equation.DSMT4">
                  <p:embed/>
                </p:oleObj>
              </mc:Choice>
              <mc:Fallback>
                <p:oleObj name="Equation" r:id="rId3" imgW="1841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419" y="1836209"/>
                        <a:ext cx="5646208" cy="778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3" y="3048001"/>
            <a:ext cx="4470400" cy="952500"/>
          </a:xfrm>
          <a:prstGeom prst="rect">
            <a:avLst/>
          </a:prstGeom>
        </p:spPr>
      </p:pic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50783"/>
              </p:ext>
            </p:extLst>
          </p:nvPr>
        </p:nvGraphicFramePr>
        <p:xfrm>
          <a:off x="1903413" y="3848486"/>
          <a:ext cx="5384271" cy="143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6" imgW="1816100" imgH="482600" progId="Equation.3">
                  <p:embed/>
                </p:oleObj>
              </mc:Choice>
              <mc:Fallback>
                <p:oleObj name="Equation" r:id="rId6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848486"/>
                        <a:ext cx="5384271" cy="143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8520"/>
              </p:ext>
            </p:extLst>
          </p:nvPr>
        </p:nvGraphicFramePr>
        <p:xfrm>
          <a:off x="1903413" y="5774266"/>
          <a:ext cx="5625917" cy="66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8" imgW="1930400" imgH="228600" progId="Equation.DSMT4">
                  <p:embed/>
                </p:oleObj>
              </mc:Choice>
              <mc:Fallback>
                <p:oleObj name="Equation" r:id="rId8" imgW="193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774266"/>
                        <a:ext cx="5625917" cy="664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Conditional entropy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900" y="1008955"/>
            <a:ext cx="4891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2" indent="-342900" algn="l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Calibri" charset="0"/>
              </a:rPr>
              <a:t>The conditional entropy is given by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816" y="2613263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2" indent="-342900" algn="l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Calibri" charset="0"/>
              </a:rPr>
              <a:t>From the relation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754" y="5003015"/>
            <a:ext cx="1890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/>
              <a:t>Therefore</a:t>
            </a:r>
          </a:p>
        </p:txBody>
      </p:sp>
    </p:spTree>
    <p:extLst>
      <p:ext uri="{BB962C8B-B14F-4D97-AF65-F5344CB8AC3E}">
        <p14:creationId xmlns:p14="http://schemas.microsoft.com/office/powerpoint/2010/main" val="337790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3335" y="1286935"/>
            <a:ext cx="8805333" cy="76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lvl="2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mutual information is given by</a:t>
            </a:r>
            <a:endParaRPr lang="en-US" sz="2400" dirty="0">
              <a:latin typeface="Calibri" charset="0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457200" lvl="1" indent="0" algn="l" eaLnBrk="1" hangingPunct="1">
              <a:spcBef>
                <a:spcPct val="20000"/>
              </a:spcBef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</a:pPr>
            <a:endParaRPr lang="en-US" sz="24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539065"/>
              </p:ext>
            </p:extLst>
          </p:nvPr>
        </p:nvGraphicFramePr>
        <p:xfrm>
          <a:off x="1895475" y="2363788"/>
          <a:ext cx="5721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1879600" imgH="228600" progId="Equation.DSMT4">
                  <p:embed/>
                </p:oleObj>
              </mc:Choice>
              <mc:Fallback>
                <p:oleObj name="Equation" r:id="rId3" imgW="187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363788"/>
                        <a:ext cx="57213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Mutual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323" y="3788569"/>
            <a:ext cx="9000422" cy="171739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lvl="2" indent="-342900" algn="l">
              <a:spcBef>
                <a:spcPct val="20000"/>
              </a:spcBef>
              <a:buFont typeface="Arial" charset="0"/>
              <a:buChar char="•"/>
            </a:pPr>
            <a:r>
              <a:rPr lang="en-GB" sz="2400" dirty="0">
                <a:latin typeface="Calibri" charset="0"/>
                <a:ea typeface="ＭＳ Ｐゴシック" charset="0"/>
                <a:sym typeface="Symbol" charset="0"/>
              </a:rPr>
              <a:t>It indicates how much knowledge if Y affects our belief in X</a:t>
            </a:r>
          </a:p>
          <a:p>
            <a:pPr marL="342900" lvl="2" indent="-342900" algn="l">
              <a:spcBef>
                <a:spcPct val="20000"/>
              </a:spcBef>
              <a:buFont typeface="Arial" charset="0"/>
              <a:buChar char="•"/>
            </a:pPr>
            <a:endParaRPr lang="en-GB" sz="2400" dirty="0">
              <a:latin typeface="Calibri" charset="0"/>
              <a:ea typeface="ＭＳ Ｐゴシック" charset="0"/>
              <a:sym typeface="Symbol" charset="0"/>
            </a:endParaRPr>
          </a:p>
          <a:p>
            <a:pPr marL="342900" lvl="2" indent="-342900" algn="l">
              <a:spcBef>
                <a:spcPct val="20000"/>
              </a:spcBef>
              <a:buFont typeface="Arial" charset="0"/>
              <a:buChar char="•"/>
            </a:pPr>
            <a:r>
              <a:rPr lang="en-GB" sz="2400" dirty="0">
                <a:latin typeface="Calibri" charset="0"/>
                <a:ea typeface="ＭＳ Ｐゴシック" charset="0"/>
                <a:sym typeface="Symbol" charset="0"/>
              </a:rPr>
              <a:t>If Y has no effect and is independent of X then the mutual information is zero</a:t>
            </a:r>
            <a:endParaRPr lang="en-US" sz="2400" dirty="0">
              <a:latin typeface="Calibri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5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br>
              <a:rPr lang="en-GB" sz="3600" b="1" dirty="0" smtClean="0">
                <a:solidFill>
                  <a:srgbClr val="FF3300"/>
                </a:solidFill>
              </a:rPr>
            </a:br>
            <a:r>
              <a:rPr lang="en-GB" sz="3600" i="1" dirty="0" smtClean="0">
                <a:solidFill>
                  <a:srgbClr val="FF3300"/>
                </a:solidFill>
              </a:rPr>
              <a:t/>
            </a:r>
            <a:br>
              <a:rPr lang="en-GB" sz="3600" i="1" dirty="0" smtClean="0">
                <a:solidFill>
                  <a:srgbClr val="FF3300"/>
                </a:solidFill>
              </a:rPr>
            </a:br>
            <a:r>
              <a:rPr lang="en-GB" sz="3600" dirty="0" smtClean="0"/>
              <a:t>Lecture 8</a:t>
            </a:r>
            <a:br>
              <a:rPr lang="en-GB" sz="3600" dirty="0" smtClean="0"/>
            </a:br>
            <a:r>
              <a:rPr lang="en-US" sz="3600" dirty="0"/>
              <a:t>Multidimensional </a:t>
            </a:r>
            <a:r>
              <a:rPr lang="en-US" sz="3600" dirty="0" smtClean="0"/>
              <a:t>Gaussian </a:t>
            </a:r>
            <a:r>
              <a:rPr lang="en-US" sz="3600" dirty="0"/>
              <a:t>classifier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076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47738" y="3196228"/>
            <a:ext cx="828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Full Gaussian classification uses a full covariance matrix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or example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474488"/>
              </p:ext>
            </p:extLst>
          </p:nvPr>
        </p:nvGraphicFramePr>
        <p:xfrm>
          <a:off x="1503222" y="2213681"/>
          <a:ext cx="6624779" cy="90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3222" y="2213681"/>
                        <a:ext cx="6624779" cy="90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42937" y="1172254"/>
            <a:ext cx="873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The probability of a data point (how probable is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 smtClean="0"/>
              <a:t> under source c) is given by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436416"/>
              </p:ext>
            </p:extLst>
          </p:nvPr>
        </p:nvGraphicFramePr>
        <p:xfrm>
          <a:off x="3528660" y="4424717"/>
          <a:ext cx="24907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5" imgW="1193800" imgH="495300" progId="Equation.DSMT4">
                  <p:embed/>
                </p:oleObj>
              </mc:Choice>
              <mc:Fallback>
                <p:oleObj name="Equation" r:id="rId5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8660" y="4424717"/>
                        <a:ext cx="2490787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100138" y="5784673"/>
            <a:ext cx="833966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Can represent any Gaussian distributions</a:t>
            </a:r>
          </a:p>
          <a:p>
            <a:pPr algn="l"/>
            <a:r>
              <a:rPr lang="en-US" sz="2400" dirty="0" smtClean="0"/>
              <a:t>Difficult to </a:t>
            </a:r>
            <a:r>
              <a:rPr lang="en-US" sz="2400" dirty="0"/>
              <a:t>estimate parameters</a:t>
            </a:r>
          </a:p>
          <a:p>
            <a:pPr algn="l"/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Naïve Bayes versus full </a:t>
            </a:r>
            <a:r>
              <a:rPr lang="en-US" sz="3200" b="1" dirty="0" smtClean="0"/>
              <a:t>Gaussian classifier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247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2" grpId="0"/>
      <p:bldP spid="14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12579</TotalTime>
  <Words>921</Words>
  <Application>Microsoft Macintosh PowerPoint</Application>
  <PresentationFormat>A4 Paper (210x297 mm)</PresentationFormat>
  <Paragraphs>204</Paragraphs>
  <Slides>25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AINT351: Machine Learning  Lecture 8  Information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8 Multidimensional Gaussian classifier</vt:lpstr>
      <vt:lpstr>PowerPoint Presentation</vt:lpstr>
      <vt:lpstr>PowerPoint Presentation</vt:lpstr>
      <vt:lpstr>PowerPoint Presentation</vt:lpstr>
      <vt:lpstr>AINT351: Machine Learning  Lecture 8  Discriminant 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1476</cp:revision>
  <cp:lastPrinted>2006-09-20T21:05:30Z</cp:lastPrinted>
  <dcterms:created xsi:type="dcterms:W3CDTF">2013-09-22T15:12:23Z</dcterms:created>
  <dcterms:modified xsi:type="dcterms:W3CDTF">2016-11-14T12:15:30Z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