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9" r:id="rId4"/>
    <p:sldId id="257" r:id="rId5"/>
    <p:sldId id="258" r:id="rId6"/>
    <p:sldId id="267" r:id="rId7"/>
    <p:sldId id="259" r:id="rId8"/>
    <p:sldId id="260" r:id="rId9"/>
    <p:sldId id="261" r:id="rId10"/>
    <p:sldId id="268" r:id="rId11"/>
    <p:sldId id="262" r:id="rId12"/>
    <p:sldId id="263" r:id="rId13"/>
    <p:sldId id="265" r:id="rId14"/>
    <p:sldId id="264" r:id="rId15"/>
    <p:sldId id="266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orient="horz" pos="22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264" y="60"/>
      </p:cViewPr>
      <p:guideLst>
        <p:guide orient="horz" pos="2160"/>
        <p:guide pos="3839"/>
        <p:guide pos="1007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8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5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7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18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2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2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2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3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8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2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Generalization and Function Approximation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AINT351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Suitable Function Approximation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classifiers assume a static training set</a:t>
            </a:r>
          </a:p>
          <a:p>
            <a:pPr lvl="1"/>
            <a:r>
              <a:rPr lang="en-GB" dirty="0"/>
              <a:t>Multiple passes over the training set is common</a:t>
            </a:r>
          </a:p>
          <a:p>
            <a:r>
              <a:rPr lang="en-GB" dirty="0"/>
              <a:t>In RL, learning must be </a:t>
            </a:r>
            <a:r>
              <a:rPr lang="en-GB" i="1" dirty="0"/>
              <a:t>online</a:t>
            </a:r>
          </a:p>
          <a:p>
            <a:pPr lvl="1"/>
            <a:r>
              <a:rPr lang="en-GB" dirty="0"/>
              <a:t>Incrementally acquired data</a:t>
            </a:r>
          </a:p>
          <a:p>
            <a:pPr lvl="1"/>
            <a:r>
              <a:rPr lang="en-GB" dirty="0"/>
              <a:t>Non-persistent data</a:t>
            </a:r>
          </a:p>
          <a:p>
            <a:r>
              <a:rPr lang="en-GB" dirty="0"/>
              <a:t>In RL we also typically have </a:t>
            </a:r>
            <a:r>
              <a:rPr lang="en-GB" i="1" dirty="0"/>
              <a:t>nonstationary target functions</a:t>
            </a:r>
            <a:endParaRPr lang="en-GB" dirty="0"/>
          </a:p>
          <a:p>
            <a:pPr lvl="1"/>
            <a:r>
              <a:rPr lang="en-GB" dirty="0"/>
              <a:t>Bootstrapping means target function is changing</a:t>
            </a:r>
          </a:p>
          <a:p>
            <a:pPr lvl="1"/>
            <a:r>
              <a:rPr lang="en-GB" dirty="0" err="1"/>
              <a:t>Approximators</a:t>
            </a:r>
            <a:r>
              <a:rPr lang="en-GB" dirty="0"/>
              <a:t> must be able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134669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Function </a:t>
            </a:r>
            <a:r>
              <a:rPr lang="en-GB" dirty="0" err="1"/>
              <a:t>Approximators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Many approximators minimises mean squared error (MSE)</a:t>
                </a:r>
              </a:p>
              <a:p>
                <a:pPr lvl="1"/>
                <a:r>
                  <a:rPr lang="en-GB" dirty="0"/>
                  <a:t>Between the true value function,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l-GR" i="1" baseline="30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π</a:t>
                </a:r>
                <a:r>
                  <a:rPr lang="en-GB" dirty="0">
                    <a:cs typeface="Courier New" panose="02070309020205020404" pitchFamily="49" charset="0"/>
                  </a:rPr>
                  <a:t>, and the estimated value function, </a:t>
                </a:r>
                <a:r>
                  <a:rPr lang="en-GB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GB" i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endParaRPr lang="en-GB" i="1" baseline="-25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GB" i="1" dirty="0">
                    <a:cs typeface="Courier New" panose="02070309020205020404" pitchFamily="49" charset="0"/>
                  </a:rPr>
                  <a:t>Weighted by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P(s)</a:t>
                </a:r>
                <a:r>
                  <a:rPr lang="en-GB" i="1" dirty="0">
                    <a:cs typeface="Courier New" panose="02070309020205020404" pitchFamily="49" charset="0"/>
                  </a:rPr>
                  <a:t> for a flexible importance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b="0" dirty="0"/>
              </a:p>
              <a:p>
                <a:r>
                  <a:rPr lang="en-GB" dirty="0"/>
                  <a:t>Not clear how MSE is related to learning performance</a:t>
                </a:r>
              </a:p>
              <a:p>
                <a:pPr lvl="1"/>
                <a:r>
                  <a:rPr lang="en-GB" dirty="0"/>
                  <a:t>The best we have at the moment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76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with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For control we will approximate the state-action-value function,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Q(</a:t>
                </a:r>
                <a:r>
                  <a:rPr lang="en-GB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s,a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/>
                  <a:t>A training example now becomes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9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Space 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Assume state space that is continuous and two-dimensional</a:t>
                </a:r>
              </a:p>
              <a:p>
                <a:r>
                  <a:rPr lang="en-GB" dirty="0"/>
                  <a:t>One kind of feature could be a circle in this state space</a:t>
                </a:r>
              </a:p>
              <a:p>
                <a:pPr lvl="1"/>
                <a:r>
                  <a:rPr lang="en-GB" dirty="0"/>
                  <a:t>Corresponding to a parameter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dirty="0"/>
              </a:p>
              <a:p>
                <a:r>
                  <a:rPr lang="en-GB" dirty="0"/>
                  <a:t>Coarse coding</a:t>
                </a:r>
              </a:p>
              <a:p>
                <a:r>
                  <a:rPr lang="en-GB" dirty="0"/>
                  <a:t>Binary input vector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3610510"/>
            <a:ext cx="3029956" cy="25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Radial Basis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RBFs are a natural extension of coarse coding</a:t>
            </a:r>
          </a:p>
          <a:p>
            <a:r>
              <a:rPr lang="en-GB" dirty="0"/>
              <a:t>A collection of Gaussians</a:t>
            </a:r>
          </a:p>
          <a:p>
            <a:r>
              <a:rPr lang="en-GB" dirty="0"/>
              <a:t>The value of each feature varies with the distance from the mean for that feature</a:t>
            </a:r>
          </a:p>
          <a:p>
            <a:r>
              <a:rPr lang="en-GB" dirty="0"/>
              <a:t>Value between 0.0 and 1.0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66" y="4444008"/>
            <a:ext cx="600153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RL 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Identifying optimal policies</a:t>
            </a:r>
          </a:p>
          <a:p>
            <a:pPr lvl="1"/>
            <a:r>
              <a:rPr lang="en-GB" dirty="0"/>
              <a:t>T available</a:t>
            </a:r>
          </a:p>
          <a:p>
            <a:pPr lvl="1"/>
            <a:r>
              <a:rPr lang="en-GB" dirty="0"/>
              <a:t>Dynamic Programming</a:t>
            </a:r>
          </a:p>
          <a:p>
            <a:r>
              <a:rPr lang="en-GB" dirty="0"/>
              <a:t>Optimal policies from experience</a:t>
            </a:r>
          </a:p>
          <a:p>
            <a:pPr lvl="1"/>
            <a:r>
              <a:rPr lang="en-GB" dirty="0"/>
              <a:t>Monte-Carlo</a:t>
            </a:r>
          </a:p>
          <a:p>
            <a:pPr lvl="1"/>
            <a:r>
              <a:rPr lang="en-GB" dirty="0"/>
              <a:t>Temporal Difference (</a:t>
            </a:r>
            <a:r>
              <a:rPr lang="el-GR" dirty="0"/>
              <a:t>α</a:t>
            </a:r>
            <a:r>
              <a:rPr lang="en-GB" dirty="0"/>
              <a:t>)</a:t>
            </a:r>
          </a:p>
          <a:p>
            <a:r>
              <a:rPr lang="en-GB" dirty="0"/>
              <a:t>Improving learning using modelling and planning</a:t>
            </a:r>
          </a:p>
          <a:p>
            <a:r>
              <a:rPr lang="en-GB" dirty="0"/>
              <a:t>Learning in complex and continuous domains</a:t>
            </a:r>
          </a:p>
          <a:p>
            <a:r>
              <a:rPr lang="en-GB" dirty="0"/>
              <a:t>Next: Learning with partial observabilities (POMDPs)</a:t>
            </a:r>
          </a:p>
        </p:txBody>
      </p:sp>
    </p:spTree>
    <p:extLst>
      <p:ext uri="{BB962C8B-B14F-4D97-AF65-F5344CB8AC3E}">
        <p14:creationId xmlns:p14="http://schemas.microsoft.com/office/powerpoint/2010/main" val="1511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Table-Based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Transition Function</a:t>
            </a:r>
          </a:p>
          <a:p>
            <a:pPr lvl="1"/>
            <a:r>
              <a:rPr lang="en-GB" dirty="0"/>
              <a:t>11x11x4 table</a:t>
            </a:r>
          </a:p>
          <a:p>
            <a:r>
              <a:rPr lang="en-GB" dirty="0"/>
              <a:t>Policy</a:t>
            </a:r>
          </a:p>
          <a:p>
            <a:pPr lvl="1"/>
            <a:r>
              <a:rPr lang="en-GB" dirty="0"/>
              <a:t>11x4 table</a:t>
            </a:r>
          </a:p>
          <a:p>
            <a:r>
              <a:rPr lang="en-GB" dirty="0"/>
              <a:t>State-Value Function</a:t>
            </a:r>
          </a:p>
          <a:p>
            <a:pPr lvl="1"/>
            <a:r>
              <a:rPr lang="en-GB" dirty="0"/>
              <a:t>11 vector</a:t>
            </a:r>
          </a:p>
          <a:p>
            <a:r>
              <a:rPr lang="en-GB" dirty="0"/>
              <a:t>State-Action-Value Function (Q-values)</a:t>
            </a:r>
          </a:p>
          <a:p>
            <a:pPr lvl="1"/>
            <a:r>
              <a:rPr lang="en-GB" dirty="0"/>
              <a:t>11x4 table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works for small numbers of states and actions</a:t>
            </a:r>
          </a:p>
          <a:p>
            <a:pPr lvl="1"/>
            <a:r>
              <a:rPr lang="en-GB" dirty="0"/>
              <a:t>Large amount of memory needed for large tables</a:t>
            </a:r>
          </a:p>
          <a:p>
            <a:pPr lvl="1"/>
            <a:r>
              <a:rPr lang="en-GB" dirty="0"/>
              <a:t>Long time needed to fill table in accurately</a:t>
            </a:r>
          </a:p>
          <a:p>
            <a:r>
              <a:rPr lang="en-GB" dirty="0"/>
              <a:t>Generalisation</a:t>
            </a:r>
          </a:p>
          <a:p>
            <a:pPr lvl="1"/>
            <a:r>
              <a:rPr lang="en-GB" dirty="0"/>
              <a:t>Use experience with limited subset of state space</a:t>
            </a:r>
          </a:p>
          <a:p>
            <a:pPr lvl="1"/>
            <a:r>
              <a:rPr lang="en-GB" dirty="0"/>
              <a:t>Approximate much larger subset of state space</a:t>
            </a:r>
          </a:p>
          <a:p>
            <a:r>
              <a:rPr lang="en-GB" dirty="0"/>
              <a:t>Continuous values</a:t>
            </a:r>
          </a:p>
          <a:p>
            <a:pPr lvl="1"/>
            <a:r>
              <a:rPr lang="en-GB" dirty="0"/>
              <a:t>Must always generalise</a:t>
            </a:r>
          </a:p>
        </p:txBody>
      </p:sp>
    </p:spTree>
    <p:extLst>
      <p:ext uri="{BB962C8B-B14F-4D97-AF65-F5344CB8AC3E}">
        <p14:creationId xmlns:p14="http://schemas.microsoft.com/office/powerpoint/2010/main" val="32707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By hand</a:t>
            </a:r>
          </a:p>
          <a:p>
            <a:pPr lvl="1"/>
            <a:r>
              <a:rPr lang="en-GB" dirty="0"/>
              <a:t>Arbitrary</a:t>
            </a:r>
          </a:p>
          <a:p>
            <a:r>
              <a:rPr lang="en-GB" dirty="0"/>
              <a:t>Automated</a:t>
            </a:r>
          </a:p>
          <a:p>
            <a:pPr lvl="1"/>
            <a:r>
              <a:rPr lang="en-GB" dirty="0"/>
              <a:t>Unsupervised learning</a:t>
            </a:r>
          </a:p>
          <a:p>
            <a:pPr lvl="1"/>
            <a:r>
              <a:rPr lang="en-GB" dirty="0"/>
              <a:t>Clustering criteria not necessarily conducive to learning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3114875"/>
            <a:ext cx="5180012" cy="17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Approximates a function from a subset of inputs and outputs</a:t>
            </a:r>
          </a:p>
          <a:p>
            <a:r>
              <a:rPr lang="en-GB" dirty="0"/>
              <a:t>Supervised learning</a:t>
            </a:r>
          </a:p>
          <a:p>
            <a:pPr lvl="1"/>
            <a:r>
              <a:rPr lang="en-GB" dirty="0"/>
              <a:t>Linear Regression</a:t>
            </a:r>
          </a:p>
          <a:p>
            <a:pPr lvl="1"/>
            <a:r>
              <a:rPr lang="en-GB" dirty="0"/>
              <a:t>Regression Trees</a:t>
            </a:r>
          </a:p>
          <a:p>
            <a:pPr lvl="1"/>
            <a:r>
              <a:rPr lang="en-GB" dirty="0"/>
              <a:t>Artificial Neural Networks</a:t>
            </a:r>
          </a:p>
          <a:p>
            <a:r>
              <a:rPr lang="en-GB" dirty="0"/>
              <a:t>Combined with RL</a:t>
            </a:r>
          </a:p>
          <a:p>
            <a:pPr lvl="1"/>
            <a:r>
              <a:rPr lang="en-GB" dirty="0"/>
              <a:t>State Value Function Approximation</a:t>
            </a:r>
          </a:p>
          <a:p>
            <a:pPr lvl="1"/>
            <a:r>
              <a:rPr lang="en-GB" dirty="0"/>
              <a:t>State-Action Value Function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54740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Prediction with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l-GR" i="1" baseline="30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π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GB" dirty="0">
                    <a:cs typeface="Courier New" panose="02070309020205020404" pitchFamily="49" charset="0"/>
                  </a:rPr>
                  <a:t>is now a function in </a:t>
                </a:r>
                <a:r>
                  <a:rPr lang="en-GB" i="1" dirty="0">
                    <a:cs typeface="Courier New" panose="02070309020205020404" pitchFamily="49" charset="0"/>
                  </a:rPr>
                  <a:t>parametrised functional form</a:t>
                </a:r>
              </a:p>
              <a:p>
                <a:r>
                  <a:rPr lang="en-GB" dirty="0">
                    <a:cs typeface="Courier New" panose="02070309020205020404" pitchFamily="49" charset="0"/>
                  </a:rPr>
                  <a:t>The value function, </a:t>
                </a:r>
                <a:r>
                  <a:rPr lang="en-GB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GB" i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, depends totally on a vector of parameters,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weights of an ANN</a:t>
                </a:r>
              </a:p>
              <a:p>
                <a:pPr lvl="1"/>
                <a:r>
                  <a:rPr lang="en-GB" dirty="0"/>
                  <a:t>The branching data of a decision tree</a:t>
                </a:r>
              </a:p>
              <a:p>
                <a:r>
                  <a:rPr lang="en-GB" dirty="0"/>
                  <a:t>The number of parameters is typically much smaller than the number of states</a:t>
                </a:r>
              </a:p>
              <a:p>
                <a:r>
                  <a:rPr lang="en-GB" dirty="0"/>
                  <a:t>Changing a parameter changes the value of many states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4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An individual backup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/>
                  <a:t>s – state backed up</a:t>
                </a:r>
              </a:p>
              <a:p>
                <a:pPr lvl="1"/>
                <a:r>
                  <a:rPr lang="en-GB" dirty="0"/>
                  <a:t>v – backed up value (moving towards this value)</a:t>
                </a:r>
              </a:p>
              <a:p>
                <a:r>
                  <a:rPr lang="en-GB" dirty="0"/>
                  <a:t>TD(0) backup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Each backup can be interpreted as an example of desired input-output behaviour of the estimated function</a:t>
                </a:r>
              </a:p>
              <a:p>
                <a:r>
                  <a:rPr lang="en-GB" dirty="0"/>
                  <a:t>With tables, the updates to the function are relatively straightforward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400" b="-3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5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Neural Networks for the Value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Q value f multiple state and action combinations</a:t>
            </a:r>
          </a:p>
          <a:p>
            <a:r>
              <a:rPr lang="en-GB" dirty="0"/>
              <a:t>Update function based on experience</a:t>
            </a:r>
          </a:p>
          <a:p>
            <a:pPr lvl="1"/>
            <a:r>
              <a:rPr lang="en-GB" dirty="0"/>
              <a:t>Error: Q(s, a)-Q’(s, a)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5522" y="3101454"/>
            <a:ext cx="5155322" cy="19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6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584</Words>
  <Application>Microsoft Office PowerPoint</Application>
  <PresentationFormat>Custom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Euphemia</vt:lpstr>
      <vt:lpstr>Office Theme</vt:lpstr>
      <vt:lpstr>Generalization and Function Approximation</vt:lpstr>
      <vt:lpstr>RL so far…</vt:lpstr>
      <vt:lpstr>Table-Based Solutions</vt:lpstr>
      <vt:lpstr>Table Limitations</vt:lpstr>
      <vt:lpstr>Discretization</vt:lpstr>
      <vt:lpstr>Function Approximation</vt:lpstr>
      <vt:lpstr>Value Prediction with Function Approximation</vt:lpstr>
      <vt:lpstr>Backups</vt:lpstr>
      <vt:lpstr>Using Neural Networks for the Value Function</vt:lpstr>
      <vt:lpstr>Suitable Function Approximation Methods</vt:lpstr>
      <vt:lpstr>Evaluating Function Approximators</vt:lpstr>
      <vt:lpstr>Control with Function Approximation</vt:lpstr>
      <vt:lpstr>State Space Coding</vt:lpstr>
      <vt:lpstr>Radial Basis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2015-09-27T19:36:14Z</dcterms:created>
  <dcterms:modified xsi:type="dcterms:W3CDTF">2016-11-07T14:49:40Z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