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8" r:id="rId5"/>
    <p:sldId id="275" r:id="rId6"/>
    <p:sldId id="259" r:id="rId7"/>
    <p:sldId id="262" r:id="rId8"/>
    <p:sldId id="260" r:id="rId9"/>
    <p:sldId id="261" r:id="rId10"/>
    <p:sldId id="263" r:id="rId11"/>
    <p:sldId id="265" r:id="rId12"/>
    <p:sldId id="267" r:id="rId13"/>
    <p:sldId id="268" r:id="rId14"/>
    <p:sldId id="269" r:id="rId15"/>
    <p:sldId id="270" r:id="rId16"/>
    <p:sldId id="266" r:id="rId17"/>
    <p:sldId id="273" r:id="rId18"/>
    <p:sldId id="271" r:id="rId19"/>
    <p:sldId id="272" r:id="rId20"/>
    <p:sldId id="278" r:id="rId21"/>
    <p:sldId id="276" r:id="rId22"/>
    <p:sldId id="277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59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90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88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99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56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08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25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74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39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0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08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1BBB0-96F0-4077-A278-0F3FB5C104D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5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Partial Observability and Belief States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AINT351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Computing the normalizing denominator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′∈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𝑃𝑟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nary>
                          </m:e>
                        </m:mr>
                        <m:mr>
                          <m:e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′∈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𝑃𝑟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𝑃𝑟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nary>
                          </m:e>
                        </m:mr>
                        <m:mr>
                          <m:e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′∈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  <m:sup/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𝑃𝑟</m:t>
                                    </m:r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𝑃𝑟</m:t>
                                    </m:r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p>
                                          <m:sSup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nary>
                          </m:e>
                        </m:mr>
                        <m:mr>
                          <m:e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′∈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  <m:sup/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𝑃𝑟</m:t>
                                    </m:r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𝑃𝑟</m:t>
                                    </m:r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Pr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p>
                                          <m:sSup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nary>
                          </m:e>
                        </m:mr>
                        <m:mr>
                          <m:e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′∈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</m:d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  <m:sup/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42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66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MDP Value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 simple backup can combine the policy improvement and policy evaluation steps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func>
                          </m:e>
                        </m:mr>
                        <m:mr>
                          <m:e/>
                          <m:e>
                            <m:func>
                              <m:func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lim>
                                </m:limLow>
                              </m:fNam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𝒫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𝑠𝑠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b>
                                      <m:sup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ℛ</m:t>
                                            </m:r>
                                          </m:e>
                                          <m:sub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𝑠𝑠</m:t>
                                            </m:r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b>
                                          <m:sup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p>
                                        </m:sSubSup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  <m:sSub>
                                          <m:sSub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(</m:t>
                                        </m:r>
                                        <m:sSup>
                                          <m:sSup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1" t="-2400" r="-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87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POMDP Value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𝑃𝑟</m:t>
                                        </m:r>
                                        <m:d>
                                          <m:d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  <m:sSup>
                                          <m:sSup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p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</m:func>
                          </m:e>
                        </m:mr>
                        <m:mr>
                          <m:e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  <m:sup/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GB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supHide m:val="on"/>
                                                <m:ctrlP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  <m:t>′∈</m:t>
                                                </m:r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sub>
                                              <m:sup/>
                                              <m:e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𝑂</m:t>
                                                </m:r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GB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GB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𝑠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en-GB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′</m:t>
                                                        </m:r>
                                                      </m:sup>
                                                    </m:sSup>
                                                    <m: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  <m: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𝑜</m:t>
                                                    </m:r>
                                                  </m:e>
                                                </m:d>
                                                <m:nary>
                                                  <m:naryPr>
                                                    <m:chr m:val="∑"/>
                                                    <m:supHide m:val="on"/>
                                                    <m:ctrlP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naryPr>
                                                  <m:sub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𝑠</m:t>
                                                    </m:r>
                                                    <m: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∈</m:t>
                                                    </m:r>
                                                    <m: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𝑆</m:t>
                                                    </m:r>
                                                  </m:sub>
                                                  <m:sup/>
                                                  <m:e>
                                                    <m: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  <m:d>
                                                      <m:dPr>
                                                        <m:begChr m:val="["/>
                                                        <m:endChr m:val="]"/>
                                                        <m:ctrlPr>
                                                          <a:rPr lang="en-GB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GB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𝑠</m:t>
                                                        </m:r>
                                                        <m:r>
                                                          <a:rPr lang="en-GB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GB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𝑎</m:t>
                                                        </m:r>
                                                        <m:r>
                                                          <a:rPr lang="en-GB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GB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𝑠</m:t>
                                                        </m:r>
                                                        <m:r>
                                                          <a:rPr lang="en-GB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′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𝑏</m:t>
                                                    </m:r>
                                                    <m:d>
                                                      <m:dPr>
                                                        <m:begChr m:val="["/>
                                                        <m:endChr m:val="]"/>
                                                        <m:ctrlPr>
                                                          <a:rPr lang="en-GB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GB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𝑠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nary>
                                              </m:e>
                                            </m:nary>
                                          </m:e>
                                        </m:d>
                                        <m:sSup>
                                          <m:sSupPr>
                                            <m:ctrlPr>
                                              <a:rPr lang="en-GB" b="1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𝑽</m:t>
                                            </m:r>
                                          </m:e>
                                          <m:sup>
                                            <m:r>
                                              <a:rPr lang="en-GB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GB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GB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GB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GB" b="1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3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80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POMDP Value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Continuous belief states</a:t>
            </a:r>
          </a:p>
          <a:p>
            <a:r>
              <a:rPr lang="en-GB" dirty="0"/>
              <a:t>E.g., 1d belief space for two-state POMDP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cannot make a table to keep continuous belief-state values</a:t>
            </a:r>
          </a:p>
        </p:txBody>
      </p:sp>
      <p:pic>
        <p:nvPicPr>
          <p:cNvPr id="1028" name="Picture 4" descr="http://www.pomdp.org/tutorial/figs/fake-val-fun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52" y="2852936"/>
            <a:ext cx="3024336" cy="208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5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Finite-Horizon POMDPs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247687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/>
                  <a:t>Have value functions that are piecewise-linear and convex (PWLC)</a:t>
                </a:r>
              </a:p>
              <a:p>
                <a:r>
                  <a:rPr lang="en-GB" dirty="0"/>
                  <a:t>Can be represented as the upper surface of a set, </a:t>
                </a:r>
                <a:r>
                  <a:rPr lang="en-GB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GB" i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GB" dirty="0"/>
                  <a:t>, of linear segments, </a:t>
                </a:r>
                <a:r>
                  <a:rPr lang="el-GR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en-GB" i="1" baseline="-25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nary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2476872"/>
              </a:xfrm>
              <a:blipFill>
                <a:blip r:embed="rId2"/>
                <a:stretch>
                  <a:fillRect l="-935" t="-3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252" y="4259635"/>
            <a:ext cx="3103168" cy="21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POMDP Value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7" y="1600200"/>
            <a:ext cx="6085151" cy="4572000"/>
          </a:xfrm>
        </p:spPr>
        <p:txBody>
          <a:bodyPr/>
          <a:lstStyle/>
          <a:p>
            <a:r>
              <a:rPr lang="en-GB" dirty="0"/>
              <a:t>Finding all vectors,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Construct all policy trees using a DP approach</a:t>
            </a:r>
          </a:p>
          <a:p>
            <a:pPr lvl="1"/>
            <a:r>
              <a:rPr lang="en-GB" dirty="0"/>
              <a:t>Each action and observation adds new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dirty="0"/>
              <a:t>vectors to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711" y="2150324"/>
            <a:ext cx="3600385" cy="34717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00" y="3886199"/>
            <a:ext cx="2553072" cy="255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3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Naïve Algorithm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size of set of all </a:t>
                </a:r>
                <a:r>
                  <a:rPr lang="en-GB" i="1" dirty="0"/>
                  <a:t>t</a:t>
                </a:r>
                <a:r>
                  <a:rPr lang="en-GB" dirty="0"/>
                  <a:t>-step policy trees, </a:t>
                </a:r>
                <a:r>
                  <a:rPr lang="en-GB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|P</a:t>
                </a:r>
                <a:r>
                  <a:rPr lang="en-GB" i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GB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|</a:t>
                </a:r>
                <a:r>
                  <a:rPr lang="en-GB" dirty="0"/>
                  <a:t>, grows doubly exponentially with time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</m:d>
                        </m:e>
                        <m:sup>
                          <m:box>
                            <m:box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𝒪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𝒪</m:t>
                                      </m:r>
                                    </m:e>
                                  </m:d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The becomes overwhelmingly large even for moderately sized problems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1" t="-2800" r="-2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36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Reducing the number of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GB" dirty="0"/>
              <a:t>-vectors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2620888"/>
          </a:xfrm>
        </p:spPr>
        <p:txBody>
          <a:bodyPr>
            <a:normAutofit/>
          </a:bodyPr>
          <a:lstStyle/>
          <a:p>
            <a:r>
              <a:rPr lang="en-GB" dirty="0"/>
              <a:t>Only add trees that contribute to the maximum (Witness)</a:t>
            </a:r>
          </a:p>
          <a:p>
            <a:pPr lvl="1"/>
            <a:r>
              <a:rPr lang="en-GB" dirty="0"/>
              <a:t>For a sub-tree, can we reach an optimal belief state, b</a:t>
            </a:r>
          </a:p>
          <a:p>
            <a:pPr lvl="1"/>
            <a:r>
              <a:rPr lang="en-GB" dirty="0"/>
              <a:t>If not, don’t add more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GB" dirty="0"/>
              <a:t>-vectors</a:t>
            </a:r>
          </a:p>
          <a:p>
            <a:r>
              <a:rPr lang="en-GB" dirty="0"/>
              <a:t>Remove vectors that are dominated (Incremental Pruning)</a:t>
            </a:r>
          </a:p>
          <a:p>
            <a:pPr lvl="1"/>
            <a:r>
              <a:rPr lang="en-GB" dirty="0"/>
              <a:t>Never contribute to the maximum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228" y="3933056"/>
            <a:ext cx="4210152" cy="24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1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Point-Based Value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Maintaining a full set of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GB" dirty="0"/>
              <a:t>-vectors is too complex</a:t>
            </a:r>
          </a:p>
          <a:p>
            <a:r>
              <a:rPr lang="en-GB" dirty="0"/>
              <a:t>Point-based algorithms approximates </a:t>
            </a:r>
            <a:r>
              <a:rPr lang="en-GB" dirty="0" err="1"/>
              <a:t>Vt</a:t>
            </a:r>
            <a:r>
              <a:rPr lang="en-GB" dirty="0"/>
              <a:t>(b)</a:t>
            </a:r>
          </a:p>
          <a:p>
            <a:pPr lvl="1"/>
            <a:r>
              <a:rPr lang="en-GB" dirty="0"/>
              <a:t>Keeps only a sample set of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GB" dirty="0"/>
              <a:t>-vectors (points)</a:t>
            </a:r>
          </a:p>
        </p:txBody>
      </p:sp>
    </p:spTree>
    <p:extLst>
      <p:ext uri="{BB962C8B-B14F-4D97-AF65-F5344CB8AC3E}">
        <p14:creationId xmlns:p14="http://schemas.microsoft.com/office/powerpoint/2010/main" val="338572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POMDP and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Constructivist approaches</a:t>
            </a:r>
          </a:p>
          <a:p>
            <a:pPr lvl="1"/>
            <a:r>
              <a:rPr lang="en-GB" dirty="0"/>
              <a:t>Do not require access to state space or transition functions</a:t>
            </a:r>
          </a:p>
          <a:p>
            <a:r>
              <a:rPr lang="en-GB" dirty="0"/>
              <a:t>Long Term Memory (LTM)</a:t>
            </a:r>
          </a:p>
          <a:p>
            <a:pPr lvl="1"/>
            <a:r>
              <a:rPr lang="en-GB" dirty="0"/>
              <a:t>Previously seen sequences of observations, actions and rewards</a:t>
            </a:r>
          </a:p>
          <a:p>
            <a:pPr lvl="1"/>
            <a:r>
              <a:rPr lang="en-GB" dirty="0"/>
              <a:t>Previous episodes</a:t>
            </a:r>
          </a:p>
          <a:p>
            <a:r>
              <a:rPr lang="en-GB" dirty="0"/>
              <a:t>Short Term Memory (STM)</a:t>
            </a:r>
          </a:p>
          <a:p>
            <a:pPr lvl="1"/>
            <a:r>
              <a:rPr lang="en-GB" dirty="0"/>
              <a:t>Recently seen sequence of observations, actions and rewards</a:t>
            </a:r>
          </a:p>
          <a:p>
            <a:r>
              <a:rPr lang="en-GB" dirty="0"/>
              <a:t>State identification</a:t>
            </a:r>
          </a:p>
          <a:p>
            <a:pPr lvl="1"/>
            <a:r>
              <a:rPr lang="en-GB" dirty="0"/>
              <a:t>Implicit</a:t>
            </a:r>
          </a:p>
          <a:p>
            <a:pPr lvl="1"/>
            <a:r>
              <a:rPr lang="en-GB" dirty="0"/>
              <a:t>Previously seen sequences that best match recently seen sequences</a:t>
            </a:r>
          </a:p>
          <a:p>
            <a:pPr lvl="1"/>
            <a:r>
              <a:rPr lang="en-GB" dirty="0"/>
              <a:t>Best matches between LTM and STM </a:t>
            </a:r>
          </a:p>
        </p:txBody>
      </p:sp>
    </p:spTree>
    <p:extLst>
      <p:ext uri="{BB962C8B-B14F-4D97-AF65-F5344CB8AC3E}">
        <p14:creationId xmlns:p14="http://schemas.microsoft.com/office/powerpoint/2010/main" val="8061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Partial 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Commonly we cannot uniquely identify the state of the world</a:t>
            </a:r>
          </a:p>
          <a:p>
            <a:pPr lvl="1"/>
            <a:r>
              <a:rPr lang="en-GB" dirty="0"/>
              <a:t>Limited sensors</a:t>
            </a:r>
          </a:p>
          <a:p>
            <a:pPr lvl="1"/>
            <a:r>
              <a:rPr lang="en-GB" dirty="0"/>
              <a:t>Sensor noise</a:t>
            </a:r>
          </a:p>
          <a:p>
            <a:pPr lvl="1"/>
            <a:r>
              <a:rPr lang="en-GB" dirty="0"/>
              <a:t>Historical events</a:t>
            </a:r>
          </a:p>
          <a:p>
            <a:r>
              <a:rPr lang="en-GB" dirty="0"/>
              <a:t>Need memory to tell states apart</a:t>
            </a:r>
          </a:p>
          <a:p>
            <a:r>
              <a:rPr lang="en-GB" dirty="0"/>
              <a:t>Replace states with observations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917" y="3330114"/>
            <a:ext cx="2880320" cy="284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0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Recursive Neural Networks for PMDPs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RNNs to encode Q-functions</a:t>
            </a:r>
          </a:p>
          <a:p>
            <a:r>
              <a:rPr lang="en-GB" dirty="0"/>
              <a:t>Recurrent connection weights encode observed sequences, LTM</a:t>
            </a:r>
          </a:p>
          <a:p>
            <a:r>
              <a:rPr lang="en-GB" dirty="0"/>
              <a:t>Forward feed values represent recently observed sequences, STM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4077072"/>
            <a:ext cx="4176464" cy="212702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92" y="3498071"/>
            <a:ext cx="4248472" cy="2838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47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Instance-Based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 not construct a </a:t>
            </a:r>
            <a:r>
              <a:rPr lang="en-GB" i="1" dirty="0"/>
              <a:t>theory</a:t>
            </a:r>
          </a:p>
          <a:p>
            <a:r>
              <a:rPr lang="en-GB" dirty="0"/>
              <a:t>Does classification/regression from the raw data each time</a:t>
            </a:r>
          </a:p>
          <a:p>
            <a:r>
              <a:rPr lang="en-GB" dirty="0"/>
              <a:t>Complexity is limited by the size of the </a:t>
            </a:r>
            <a:r>
              <a:rPr lang="en-GB"/>
              <a:t>training 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62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Limited Sensors in a Grid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3337" y="1628800"/>
            <a:ext cx="9782801" cy="4572000"/>
          </a:xfrm>
        </p:spPr>
        <p:txBody>
          <a:bodyPr/>
          <a:lstStyle/>
          <a:p>
            <a:r>
              <a:rPr lang="en-GB" dirty="0"/>
              <a:t>Encode what walls are present</a:t>
            </a:r>
          </a:p>
          <a:p>
            <a:pPr lvl="1"/>
            <a:r>
              <a:rPr lang="en-GB" dirty="0"/>
              <a:t>Add up the present walls</a:t>
            </a:r>
          </a:p>
          <a:p>
            <a:pPr lvl="1"/>
            <a:r>
              <a:rPr lang="en-GB" dirty="0"/>
              <a:t>North 1, East 2, South 4, West 8</a:t>
            </a:r>
          </a:p>
          <a:p>
            <a:pPr marL="365760" lvl="1" indent="0">
              <a:buNone/>
            </a:pPr>
            <a:r>
              <a:rPr lang="en-GB" dirty="0"/>
              <a:t>	</a:t>
            </a:r>
          </a:p>
          <a:p>
            <a:pPr marL="365760" lvl="1" indent="0">
              <a:buNone/>
            </a:pPr>
            <a:r>
              <a:rPr lang="en-GB" dirty="0"/>
              <a:t>	States					Observations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005" y="3681455"/>
            <a:ext cx="3781953" cy="24196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18" y="3681455"/>
            <a:ext cx="3877216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7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Pole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MPD</a:t>
            </a:r>
          </a:p>
          <a:p>
            <a:pPr lvl="1"/>
            <a:r>
              <a:rPr lang="en-GB" dirty="0"/>
              <a:t>State includes cart position, pole angle, cart speed and rotational speed of pole</a:t>
            </a:r>
          </a:p>
          <a:p>
            <a:r>
              <a:rPr lang="en-GB" dirty="0"/>
              <a:t>POMDP</a:t>
            </a:r>
          </a:p>
          <a:p>
            <a:pPr lvl="1"/>
            <a:r>
              <a:rPr lang="en-GB" dirty="0"/>
              <a:t>State includes only position and angle</a:t>
            </a:r>
          </a:p>
          <a:p>
            <a:pPr lvl="1"/>
            <a:r>
              <a:rPr lang="en-GB" dirty="0"/>
              <a:t>Algorithm must implicitly estimate speeds based on memory of observed position and angle</a:t>
            </a:r>
          </a:p>
        </p:txBody>
      </p:sp>
      <p:pic>
        <p:nvPicPr>
          <p:cNvPr id="5" name="Content Placeholder 4" descr="http://library.rl-community.org/images/d/dc/CartPole-Envirornment.pn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019" y="3000375"/>
            <a:ext cx="3352800" cy="1714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743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POMDP Formalisation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Underlying MDP</a:t>
                </a:r>
              </a:p>
              <a:p>
                <a:pPr lvl="1"/>
                <a:r>
                  <a:rPr lang="en-GB" dirty="0"/>
                  <a:t>States, S</a:t>
                </a:r>
              </a:p>
              <a:p>
                <a:pPr lvl="1"/>
                <a:r>
                  <a:rPr lang="en-GB" dirty="0"/>
                  <a:t>Actions, A</a:t>
                </a:r>
              </a:p>
              <a:p>
                <a:pPr lvl="1"/>
                <a:r>
                  <a:rPr lang="en-GB" dirty="0"/>
                  <a:t>Transition function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→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T[s, a, s’] is the probability </a:t>
                </a:r>
                <a:r>
                  <a:rPr lang="en-GB" dirty="0" err="1">
                    <a:sym typeface="Wingdings" panose="05000000000000000000" pitchFamily="2" charset="2"/>
                  </a:rPr>
                  <a:t>Pr</a:t>
                </a:r>
                <a:r>
                  <a:rPr lang="en-GB" dirty="0">
                    <a:sym typeface="Wingdings" panose="05000000000000000000" pitchFamily="2" charset="2"/>
                  </a:rPr>
                  <a:t>(</a:t>
                </a:r>
                <a:r>
                  <a:rPr lang="en-GB" dirty="0" err="1">
                    <a:sym typeface="Wingdings" panose="05000000000000000000" pitchFamily="2" charset="2"/>
                  </a:rPr>
                  <a:t>s’|s</a:t>
                </a:r>
                <a:r>
                  <a:rPr lang="en-GB" dirty="0">
                    <a:sym typeface="Wingdings" panose="05000000000000000000" pitchFamily="2" charset="2"/>
                  </a:rPr>
                  <a:t>, a)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Reward function,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ℜ</m:t>
                    </m:r>
                  </m:oMath>
                </a14:m>
                <a:endParaRPr lang="en-GB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1" t="-2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0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Limited Observability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Observations, </a:t>
                </a:r>
                <a:r>
                  <a:rPr lang="el-GR" dirty="0"/>
                  <a:t>Ω</a:t>
                </a:r>
                <a:endParaRPr lang="en-GB" dirty="0"/>
              </a:p>
              <a:p>
                <a:r>
                  <a:rPr lang="en-GB" dirty="0"/>
                  <a:t>Observation function/model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O[s’, a, o] is the probability </a:t>
                </a:r>
                <a:r>
                  <a:rPr lang="en-GB" dirty="0" err="1"/>
                  <a:t>Pr</a:t>
                </a:r>
                <a:r>
                  <a:rPr lang="en-GB" dirty="0"/>
                  <a:t>(</a:t>
                </a:r>
                <a:r>
                  <a:rPr lang="en-GB" dirty="0" err="1"/>
                  <a:t>o|s</a:t>
                </a:r>
                <a:r>
                  <a:rPr lang="en-GB" dirty="0"/>
                  <a:t>’, a)</a:t>
                </a:r>
              </a:p>
              <a:p>
                <a:r>
                  <a:rPr lang="en-GB" dirty="0"/>
                  <a:t>POMDP Model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=&lt;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1" t="-2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15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and Belief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Our objective remains the same</a:t>
                </a:r>
              </a:p>
              <a:p>
                <a:pPr marL="36576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1" t="-2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2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Belief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As we cannot access the state, s, directly we introduce the </a:t>
                </a:r>
                <a:r>
                  <a:rPr lang="en-GB" i="1" dirty="0"/>
                  <a:t>belief state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A belief state is a probability distribution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1" t="-2400" r="-9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6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Belief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GB" dirty="0"/>
                  <a:t>In a belief state b, we take an action, a, and make a new observation, o</a:t>
                </a:r>
              </a:p>
              <a:p>
                <a:r>
                  <a:rPr lang="en-GB" dirty="0"/>
                  <a:t>What is the resulting belief state, b’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=(</m:t>
                            </m:r>
                            <m:func>
                              <m:func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func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))/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p>
                                          <m:sSup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  <m:sup/>
                                      <m:e>
                                        <m:func>
                                          <m:func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>
                                                <a:latin typeface="Cambria Math" panose="02040503050406030204" pitchFamily="18" charset="0"/>
                                              </a:rPr>
                                              <m:t>Pr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𝑠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′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  <m:t>|</m:t>
                                                </m:r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m:rPr>
                                            <m:sty m:val="p"/>
                                          </m:rP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</m:func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p>
                                          <m:sSup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  <m:sup/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𝑃𝑟</m:t>
                                    </m:r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𝑃𝑟</m:t>
                                    </m:r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</m:d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  <m:sup/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5" t="-29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97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0C675A-9AD3-40BB-AC57-0E9EFA3E4F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1154</Words>
  <Application>Microsoft Office PowerPoint</Application>
  <PresentationFormat>Custom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Euphemia</vt:lpstr>
      <vt:lpstr>Wingdings</vt:lpstr>
      <vt:lpstr>Office Theme</vt:lpstr>
      <vt:lpstr>Partial Observability and Belief States</vt:lpstr>
      <vt:lpstr>Partial Observability</vt:lpstr>
      <vt:lpstr>Limited Sensors in a Grid World</vt:lpstr>
      <vt:lpstr>Pole Balancing</vt:lpstr>
      <vt:lpstr>POMDP Formalisation</vt:lpstr>
      <vt:lpstr>Limited Observability</vt:lpstr>
      <vt:lpstr>Objective and Belief State</vt:lpstr>
      <vt:lpstr>Belief State</vt:lpstr>
      <vt:lpstr>Belief Update</vt:lpstr>
      <vt:lpstr>Computing the normalizing denominator</vt:lpstr>
      <vt:lpstr>MDP Value Iteration</vt:lpstr>
      <vt:lpstr>POMDP Value Functions</vt:lpstr>
      <vt:lpstr>POMDP Value Functions</vt:lpstr>
      <vt:lpstr>Finite-Horizon POMDPs</vt:lpstr>
      <vt:lpstr>POMDP Value Iteration</vt:lpstr>
      <vt:lpstr>Naïve Algorithm Complexity</vt:lpstr>
      <vt:lpstr>Reducing the number of α-vectors</vt:lpstr>
      <vt:lpstr>Point-Based Value Iteration</vt:lpstr>
      <vt:lpstr>POMDP and Memory</vt:lpstr>
      <vt:lpstr>Recursive Neural Networks for PMDPs</vt:lpstr>
      <vt:lpstr>Instance-Based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2015-11-15T22:49:59Z</dcterms:created>
  <dcterms:modified xsi:type="dcterms:W3CDTF">2016-11-13T23:27:12Z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