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94" r:id="rId4"/>
    <p:sldId id="295" r:id="rId5"/>
    <p:sldId id="297" r:id="rId6"/>
    <p:sldId id="299" r:id="rId7"/>
    <p:sldId id="298" r:id="rId8"/>
    <p:sldId id="281" r:id="rId9"/>
    <p:sldId id="285" r:id="rId10"/>
    <p:sldId id="286" r:id="rId11"/>
    <p:sldId id="287" r:id="rId12"/>
    <p:sldId id="288" r:id="rId13"/>
    <p:sldId id="296" r:id="rId14"/>
    <p:sldId id="290" r:id="rId15"/>
    <p:sldId id="291" r:id="rId16"/>
    <p:sldId id="292" r:id="rId17"/>
    <p:sldId id="293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orient="horz" pos="22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  <p:guide pos="1007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9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1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1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8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23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72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9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3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BBB0-96F0-4077-A278-0F3FB5C104D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8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Learning, Planning &amp; Dyna-Q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AINT351 Machine Learning</a:t>
            </a:r>
          </a:p>
          <a:p>
            <a:r>
              <a:rPr lang="en-US" dirty="0"/>
              <a:t>Ian Howard and Torbjorn Dahl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3131071"/>
          </a:xfrm>
        </p:spPr>
        <p:txBody>
          <a:bodyPr/>
          <a:lstStyle/>
          <a:p>
            <a:r>
              <a:rPr lang="en-GB" dirty="0"/>
              <a:t>Decide how to update the value of each state by looking at future rewards and states</a:t>
            </a:r>
          </a:p>
          <a:p>
            <a:r>
              <a:rPr lang="en-GB" dirty="0"/>
              <a:t>Theoretical</a:t>
            </a:r>
          </a:p>
          <a:p>
            <a:pPr lvl="1"/>
            <a:r>
              <a:rPr lang="en-GB" dirty="0"/>
              <a:t>Not implementable as it is </a:t>
            </a:r>
            <a:r>
              <a:rPr lang="en-GB" i="1" dirty="0" err="1"/>
              <a:t>acausal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28" y="4731271"/>
            <a:ext cx="5822216" cy="157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442" y="188640"/>
            <a:ext cx="9782801" cy="1239837"/>
          </a:xfrm>
        </p:spPr>
        <p:txBody>
          <a:bodyPr/>
          <a:lstStyle/>
          <a:p>
            <a:r>
              <a:rPr lang="en-GB" dirty="0"/>
              <a:t>Backward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2130518"/>
          </a:xfrm>
        </p:spPr>
        <p:txBody>
          <a:bodyPr/>
          <a:lstStyle/>
          <a:p>
            <a:r>
              <a:rPr lang="en-GB" dirty="0"/>
              <a:t>Mechanistic</a:t>
            </a:r>
          </a:p>
          <a:p>
            <a:pPr lvl="1"/>
            <a:r>
              <a:rPr lang="en-GB" dirty="0"/>
              <a:t>Implementable</a:t>
            </a:r>
          </a:p>
          <a:p>
            <a:r>
              <a:rPr lang="en-GB" dirty="0"/>
              <a:t>Traces correspond closely to short-term memory</a:t>
            </a:r>
          </a:p>
          <a:p>
            <a:pPr lvl="1"/>
            <a:r>
              <a:rPr lang="en-GB" dirty="0"/>
              <a:t>Our value function and transition function are long-term memory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335" y="3730718"/>
            <a:ext cx="5299002" cy="244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Mixed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MC-methods backed up values from the terminal</a:t>
            </a:r>
          </a:p>
          <a:p>
            <a:r>
              <a:rPr lang="en-GB" dirty="0"/>
              <a:t>TD/Q learning backed up values across one step</a:t>
            </a:r>
          </a:p>
          <a:p>
            <a:r>
              <a:rPr lang="en-GB" dirty="0"/>
              <a:t>We can back up arbitrary many steps in between</a:t>
            </a:r>
          </a:p>
          <a:p>
            <a:r>
              <a:rPr lang="en-GB" dirty="0"/>
              <a:t>We can also back up many different steps</a:t>
            </a:r>
          </a:p>
          <a:p>
            <a:pPr lvl="1"/>
            <a:r>
              <a:rPr lang="en-GB" dirty="0"/>
              <a:t>Must weigh them to maintain stats</a:t>
            </a:r>
          </a:p>
        </p:txBody>
      </p:sp>
    </p:spTree>
    <p:extLst>
      <p:ext uri="{BB962C8B-B14F-4D97-AF65-F5344CB8AC3E}">
        <p14:creationId xmlns:p14="http://schemas.microsoft.com/office/powerpoint/2010/main" val="411031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Anything that can be used to predict results of actions</a:t>
            </a:r>
          </a:p>
          <a:p>
            <a:pPr lvl="1"/>
            <a:r>
              <a:rPr lang="en-GB" dirty="0"/>
              <a:t>Simulated experience</a:t>
            </a:r>
          </a:p>
          <a:p>
            <a:r>
              <a:rPr lang="en-GB" dirty="0"/>
              <a:t>Distribution models</a:t>
            </a:r>
          </a:p>
          <a:p>
            <a:pPr lvl="1"/>
            <a:r>
              <a:rPr lang="en-GB" dirty="0"/>
              <a:t>Provide probability distributions over successor states</a:t>
            </a:r>
          </a:p>
          <a:p>
            <a:r>
              <a:rPr lang="en-GB" dirty="0"/>
              <a:t>Sample models</a:t>
            </a:r>
          </a:p>
          <a:p>
            <a:pPr lvl="1"/>
            <a:r>
              <a:rPr lang="en-GB" dirty="0"/>
              <a:t>Returns a single successor state drawn from the appropriate probability distribution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34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Interpreted differently in different areas</a:t>
            </a:r>
          </a:p>
          <a:p>
            <a:r>
              <a:rPr lang="en-GB" dirty="0"/>
              <a:t>In RL, any process that</a:t>
            </a:r>
          </a:p>
          <a:p>
            <a:pPr lvl="1"/>
            <a:r>
              <a:rPr lang="en-GB" dirty="0"/>
              <a:t>Takes a model</a:t>
            </a:r>
          </a:p>
          <a:p>
            <a:pPr lvl="1"/>
            <a:r>
              <a:rPr lang="en-GB" dirty="0"/>
              <a:t>Produces or improves a policy</a:t>
            </a:r>
          </a:p>
        </p:txBody>
      </p:sp>
    </p:spTree>
    <p:extLst>
      <p:ext uri="{BB962C8B-B14F-4D97-AF65-F5344CB8AC3E}">
        <p14:creationId xmlns:p14="http://schemas.microsoft.com/office/powerpoint/2010/main" val="290652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Integrating Learning, Planning and Acting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892" y="1600200"/>
            <a:ext cx="9782801" cy="4572000"/>
          </a:xfrm>
        </p:spPr>
        <p:txBody>
          <a:bodyPr/>
          <a:lstStyle/>
          <a:p>
            <a:r>
              <a:rPr lang="en-GB" dirty="0"/>
              <a:t>Take actions</a:t>
            </a:r>
          </a:p>
          <a:p>
            <a:r>
              <a:rPr lang="en-GB" dirty="0"/>
              <a:t>Update value functions</a:t>
            </a:r>
          </a:p>
          <a:p>
            <a:r>
              <a:rPr lang="en-GB" dirty="0"/>
              <a:t>Update model</a:t>
            </a:r>
          </a:p>
          <a:p>
            <a:r>
              <a:rPr lang="en-GB" dirty="0"/>
              <a:t>Plan (simulate experience)</a:t>
            </a:r>
          </a:p>
          <a:p>
            <a:pPr lvl="1"/>
            <a:r>
              <a:rPr lang="en-GB" dirty="0"/>
              <a:t>Update value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07" y="2593706"/>
            <a:ext cx="3542391" cy="25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7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Dyna-Q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56" y="1988840"/>
            <a:ext cx="7414360" cy="37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Story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 to ML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Classification with Decision Trees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Cross-Validation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Reinforcement Learning and Dynamic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MC methods and TD learning *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Learning, Planning and Dyna-Q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Planned release of practical P2.2</a:t>
            </a:r>
          </a:p>
        </p:txBody>
      </p:sp>
    </p:spTree>
    <p:extLst>
      <p:ext uri="{BB962C8B-B14F-4D97-AF65-F5344CB8AC3E}">
        <p14:creationId xmlns:p14="http://schemas.microsoft.com/office/powerpoint/2010/main" val="399170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Remaining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GB" dirty="0"/>
              <a:t>Generalisation and function approximation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GB" dirty="0"/>
              <a:t>POMDPs, Belief States and the Witness Algorithm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GB" dirty="0"/>
              <a:t>Instance-based state identification and NSM**</a:t>
            </a:r>
            <a:endParaRPr lang="en-GB" dirty="0"/>
          </a:p>
          <a:p>
            <a:pPr marL="514350" indent="-514350">
              <a:buFont typeface="+mj-lt"/>
              <a:buAutoNum type="arabicPeriod" startAt="7"/>
            </a:pPr>
            <a:r>
              <a:rPr lang="en-GB" dirty="0"/>
              <a:t>Connectionist POMDP methods</a:t>
            </a:r>
            <a:endParaRPr lang="en-GB" dirty="0"/>
          </a:p>
          <a:p>
            <a:pPr marL="514350" indent="-514350">
              <a:buFont typeface="+mj-lt"/>
              <a:buAutoNum type="arabicPeriod" startAt="7"/>
            </a:pPr>
            <a:r>
              <a:rPr lang="en-GB" dirty="0"/>
              <a:t>Point-Based Value Iteration and SARSOP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GB" dirty="0"/>
              <a:t>Hierarchical Methods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** Planned practical P2.3 hand-out</a:t>
            </a:r>
          </a:p>
        </p:txBody>
      </p:sp>
    </p:spTree>
    <p:extLst>
      <p:ext uri="{BB962C8B-B14F-4D97-AF65-F5344CB8AC3E}">
        <p14:creationId xmlns:p14="http://schemas.microsoft.com/office/powerpoint/2010/main" val="30480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for known Transition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Policy Evaluation</a:t>
            </a:r>
          </a:p>
          <a:p>
            <a:pPr lvl="1"/>
            <a:r>
              <a:rPr lang="en-GB" dirty="0"/>
              <a:t>Finds the value of a given policy</a:t>
            </a:r>
          </a:p>
          <a:p>
            <a:r>
              <a:rPr lang="en-GB" dirty="0"/>
              <a:t>Value Iteration</a:t>
            </a:r>
          </a:p>
          <a:p>
            <a:pPr lvl="1"/>
            <a:r>
              <a:rPr lang="en-GB" dirty="0"/>
              <a:t>Finds the optimal policy assuming greedy action selection </a:t>
            </a:r>
          </a:p>
        </p:txBody>
      </p:sp>
    </p:spTree>
    <p:extLst>
      <p:ext uri="{BB962C8B-B14F-4D97-AF65-F5344CB8AC3E}">
        <p14:creationId xmlns:p14="http://schemas.microsoft.com/office/powerpoint/2010/main" val="6262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Free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Approximate value functions from experience</a:t>
            </a:r>
          </a:p>
          <a:p>
            <a:r>
              <a:rPr lang="en-GB" dirty="0"/>
              <a:t>Do not model the transition function explicitly</a:t>
            </a:r>
          </a:p>
        </p:txBody>
      </p:sp>
    </p:spTree>
    <p:extLst>
      <p:ext uri="{BB962C8B-B14F-4D97-AF65-F5344CB8AC3E}">
        <p14:creationId xmlns:p14="http://schemas.microsoft.com/office/powerpoint/2010/main" val="346369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Monte-Carlo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Estimate, T,  based on </a:t>
                </a:r>
                <a:r>
                  <a:rPr lang="en-GB" i="1" dirty="0"/>
                  <a:t>experience</a:t>
                </a:r>
              </a:p>
              <a:p>
                <a:r>
                  <a:rPr lang="en-GB" dirty="0"/>
                  <a:t>Obtain a set of </a:t>
                </a:r>
                <a:r>
                  <a:rPr lang="en-GB" i="1" dirty="0"/>
                  <a:t>episodes </a:t>
                </a:r>
                <a:r>
                  <a:rPr lang="en-GB" dirty="0"/>
                  <a:t>by following policy , </a:t>
                </a:r>
                <a:r>
                  <a:rPr lang="el-G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π</a:t>
                </a:r>
                <a:endParaRPr lang="en-GB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dirty="0"/>
                  <a:t>Use average discounted reward as an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e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25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TD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Use a running average</a:t>
                </a:r>
              </a:p>
              <a:p>
                <a:endParaRPr lang="en-GB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Wait for one step to update value function</a:t>
                </a:r>
              </a:p>
              <a:p>
                <a:pPr lvl="1"/>
                <a:endParaRPr lang="en-GB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89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greedy approach</a:t>
                </a:r>
              </a:p>
              <a:p>
                <a:pPr lvl="1"/>
                <a:r>
                  <a:rPr lang="en-GB" dirty="0"/>
                  <a:t>Approximates the optimal policy </a:t>
                </a:r>
                <a:r>
                  <a:rPr lang="en-GB" i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Q*</a:t>
                </a:r>
                <a:endParaRPr lang="en-GB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GB" i="1" dirty="0"/>
                  <a:t>Independent</a:t>
                </a:r>
                <a:r>
                  <a:rPr lang="en-GB" dirty="0"/>
                  <a:t> of the policy being followed (off policy)</a:t>
                </a:r>
              </a:p>
              <a:p>
                <a:r>
                  <a:rPr lang="en-GB" dirty="0"/>
                  <a:t>Requires continuous updates of all state-action pairs</a:t>
                </a:r>
              </a:p>
              <a:p>
                <a:pPr lvl="1"/>
                <a:r>
                  <a:rPr lang="en-GB" sz="2800" dirty="0"/>
                  <a:t>ε-greedy</a:t>
                </a:r>
              </a:p>
              <a:p>
                <a:pPr lvl="1"/>
                <a:endParaRPr lang="en-GB" sz="2800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21" t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3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Eligibility 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record of the most recently experienced states, actions and rewards</a:t>
            </a:r>
          </a:p>
          <a:p>
            <a:pPr lvl="1"/>
            <a:r>
              <a:rPr lang="en-GB" dirty="0"/>
              <a:t>A sequence of tuples &lt;s, a, r&gt; in chronological order</a:t>
            </a:r>
          </a:p>
          <a:p>
            <a:pPr lvl="1"/>
            <a:r>
              <a:rPr lang="en-GB" dirty="0"/>
              <a:t>Updated on each step if the algorithm</a:t>
            </a:r>
          </a:p>
          <a:p>
            <a:r>
              <a:rPr lang="en-GB" dirty="0"/>
              <a:t>Our basic mechanism for </a:t>
            </a:r>
            <a:r>
              <a:rPr lang="en-GB" i="1" dirty="0"/>
              <a:t>temporal credit assignment</a:t>
            </a:r>
          </a:p>
          <a:p>
            <a:pPr lvl="1"/>
            <a:r>
              <a:rPr lang="en-GB" dirty="0"/>
              <a:t>Spreading new information about state-action values through the value function</a:t>
            </a:r>
          </a:p>
          <a:p>
            <a:r>
              <a:rPr lang="en-GB" dirty="0"/>
              <a:t>A bridge between MC and TD</a:t>
            </a:r>
          </a:p>
        </p:txBody>
      </p:sp>
    </p:spTree>
    <p:extLst>
      <p:ext uri="{BB962C8B-B14F-4D97-AF65-F5344CB8AC3E}">
        <p14:creationId xmlns:p14="http://schemas.microsoft.com/office/powerpoint/2010/main" val="227700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577</Words>
  <Application>Microsoft Office PowerPoint</Application>
  <PresentationFormat>Custom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Euphemia</vt:lpstr>
      <vt:lpstr>Office Theme</vt:lpstr>
      <vt:lpstr>Learning, Planning &amp; Dyna-Q</vt:lpstr>
      <vt:lpstr>The Story So Far</vt:lpstr>
      <vt:lpstr>The Remaining Weeks</vt:lpstr>
      <vt:lpstr>Methods for known Transition Functions</vt:lpstr>
      <vt:lpstr>Model Free Methods</vt:lpstr>
      <vt:lpstr>Monte-Carlo Methods</vt:lpstr>
      <vt:lpstr>TD Prediction</vt:lpstr>
      <vt:lpstr>Q-Learning</vt:lpstr>
      <vt:lpstr>Eligibility Traces</vt:lpstr>
      <vt:lpstr>Forward View</vt:lpstr>
      <vt:lpstr>Backward View</vt:lpstr>
      <vt:lpstr>Mixed Updates</vt:lpstr>
      <vt:lpstr>Models</vt:lpstr>
      <vt:lpstr>Planning</vt:lpstr>
      <vt:lpstr>Integrating Learning, Planning and Acting</vt:lpstr>
      <vt:lpstr>The Dyna-Q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2015-09-27T19:36:14Z</dcterms:created>
  <dcterms:modified xsi:type="dcterms:W3CDTF">2016-10-31T14:40:28Z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