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388D58-88E9-4EA0-B7BB-CF597DCFBD9A}">
          <p14:sldIdLst>
            <p14:sldId id="256"/>
            <p14:sldId id="280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Assessment\Class%20Test\Practice%20Class%20Test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'SOFT354-16_AU_SB_M-classlist'!$X$2:$X$11</c:f>
              <c:strCache>
                <c:ptCount val="10"/>
                <c:pt idx="0">
                  <c:v>0-9%</c:v>
                </c:pt>
                <c:pt idx="1">
                  <c:v>10-19%</c:v>
                </c:pt>
                <c:pt idx="2">
                  <c:v>20-29%</c:v>
                </c:pt>
                <c:pt idx="3">
                  <c:v>30-39%</c:v>
                </c:pt>
                <c:pt idx="4">
                  <c:v>40-49%</c:v>
                </c:pt>
                <c:pt idx="5">
                  <c:v>50-59%</c:v>
                </c:pt>
                <c:pt idx="6">
                  <c:v>60-69%</c:v>
                </c:pt>
                <c:pt idx="7">
                  <c:v>70-79%</c:v>
                </c:pt>
                <c:pt idx="8">
                  <c:v>80-89%</c:v>
                </c:pt>
                <c:pt idx="9">
                  <c:v>90-100%</c:v>
                </c:pt>
              </c:strCache>
            </c:strRef>
          </c:cat>
          <c:val>
            <c:numRef>
              <c:f>'SOFT354-16_AU_SB_M-classlist'!$Z$2:$Z$11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9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C-4CF1-9CFE-190122517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8579152"/>
        <c:axId val="358579480"/>
      </c:barChart>
      <c:catAx>
        <c:axId val="35857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Grade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79480"/>
        <c:crosses val="autoZero"/>
        <c:auto val="1"/>
        <c:lblAlgn val="ctr"/>
        <c:lblOffset val="100"/>
        <c:noMultiLvlLbl val="0"/>
      </c:catAx>
      <c:valAx>
        <c:axId val="35857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Students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7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FEA3-0C26-4882-BFA9-90838206B108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20A-F12D-4B58-8586-A7C5B51A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3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719-3253-4C6D-8A06-B5EBC3C98B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cs.anl.gov/~itf/dbpp/text/boo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SOFT354: Parallel Computation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 10</a:t>
            </a:r>
          </a:p>
          <a:p>
            <a:r>
              <a:rPr lang="en-GB" dirty="0"/>
              <a:t>Dr Robert Merrison-</a:t>
            </a:r>
            <a:r>
              <a:rPr lang="en-GB" dirty="0" err="1"/>
              <a:t>Hort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95823"/>
            <a:ext cx="1512168" cy="9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94519"/>
            <a:ext cx="7955280" cy="1882512"/>
          </a:xfrm>
        </p:spPr>
        <p:txBody>
          <a:bodyPr>
            <a:normAutofit/>
          </a:bodyPr>
          <a:lstStyle/>
          <a:p>
            <a:r>
              <a:rPr lang="en-GB" dirty="0" smtClean="0"/>
              <a:t>Determine which tasks need to communicate.</a:t>
            </a:r>
          </a:p>
          <a:p>
            <a:r>
              <a:rPr lang="en-GB" dirty="0" smtClean="0"/>
              <a:t>For our example this</a:t>
            </a:r>
            <a:r>
              <a:rPr lang="en-GB" dirty="0" smtClean="0"/>
              <a:t> is </a:t>
            </a:r>
            <a:r>
              <a:rPr lang="en-GB" dirty="0"/>
              <a:t>straightforward (so far</a:t>
            </a:r>
            <a:r>
              <a:rPr lang="en-GB" dirty="0" smtClean="0"/>
              <a:t>):</a:t>
            </a:r>
            <a:endParaRPr lang="en-GB" dirty="0"/>
          </a:p>
          <a:p>
            <a:pPr lvl="1"/>
            <a:r>
              <a:rPr lang="en-GB" dirty="0"/>
              <a:t>Each </a:t>
            </a:r>
            <a:r>
              <a:rPr lang="en-GB" dirty="0">
                <a:solidFill>
                  <a:schemeClr val="accent1"/>
                </a:solidFill>
              </a:rPr>
              <a:t>Find Bin </a:t>
            </a:r>
            <a:r>
              <a:rPr lang="en-GB" dirty="0"/>
              <a:t>task just has to communicate </a:t>
            </a:r>
            <a:r>
              <a:rPr lang="en-GB" dirty="0" smtClean="0"/>
              <a:t>the found </a:t>
            </a:r>
            <a:r>
              <a:rPr lang="en-GB" dirty="0"/>
              <a:t>bin index to the corresponding </a:t>
            </a:r>
            <a:r>
              <a:rPr lang="en-GB" dirty="0">
                <a:solidFill>
                  <a:schemeClr val="accent5"/>
                </a:solidFill>
              </a:rPr>
              <a:t>Increment Bin </a:t>
            </a:r>
            <a:r>
              <a:rPr lang="en-GB" dirty="0"/>
              <a:t>task.</a:t>
            </a:r>
          </a:p>
        </p:txBody>
      </p:sp>
      <p:cxnSp>
        <p:nvCxnSpPr>
          <p:cNvPr id="15" name="Straight Arrow Connector 14"/>
          <p:cNvCxnSpPr>
            <a:stCxn id="4" idx="4"/>
            <a:endCxn id="24" idx="1"/>
          </p:cNvCxnSpPr>
          <p:nvPr/>
        </p:nvCxnSpPr>
        <p:spPr>
          <a:xfrm>
            <a:off x="1187624" y="4358247"/>
            <a:ext cx="3175129" cy="688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76056" y="4358247"/>
            <a:ext cx="1368152" cy="654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4" idx="7"/>
          </p:cNvCxnSpPr>
          <p:nvPr/>
        </p:nvCxnSpPr>
        <p:spPr>
          <a:xfrm flipH="1">
            <a:off x="5686603" y="4358247"/>
            <a:ext cx="1333669" cy="688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91880" y="4358247"/>
            <a:ext cx="5472608" cy="582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51520" y="3638167"/>
            <a:ext cx="9552928" cy="2023081"/>
            <a:chOff x="251520" y="3638167"/>
            <a:chExt cx="9552928" cy="2023081"/>
          </a:xfrm>
        </p:grpSpPr>
        <p:sp>
          <p:nvSpPr>
            <p:cNvPr id="4" name="Oval 3"/>
            <p:cNvSpPr/>
            <p:nvPr/>
          </p:nvSpPr>
          <p:spPr>
            <a:xfrm>
              <a:off x="251520" y="3638167"/>
              <a:ext cx="1872208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Find bin for value 70%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171700" y="3638167"/>
              <a:ext cx="1872208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Find bin for value 63%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091880" y="3638167"/>
              <a:ext cx="1872208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Find bin for value 60%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012060" y="3638167"/>
              <a:ext cx="1872208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Find bin for value 70%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932240" y="3638167"/>
              <a:ext cx="1872208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Find bin for value 83%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51520" y="4941168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/>
                <a:t>Increment 90-100% bin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170047" y="4941168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Increment 80-89% bin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088574" y="4941168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Increment 70-79% bin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007101" y="4941168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Increment 60-69% bin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7925628" y="4941168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Increment 50-59% bin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131840" y="4358247"/>
            <a:ext cx="3672408" cy="582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 all tasks perform </a:t>
            </a:r>
            <a:r>
              <a:rPr lang="en-GB" b="1" dirty="0"/>
              <a:t>about</a:t>
            </a:r>
            <a:r>
              <a:rPr lang="en-GB" dirty="0"/>
              <a:t> the same number of communication operations?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Does each task communicate only with a small number of neighbours?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Are communication operations able to proceed concurrently?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Is the computation associated with different tasks able to proceed concurrently?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116580" y="2492896"/>
            <a:ext cx="3591960" cy="646331"/>
            <a:chOff x="5116580" y="2492896"/>
            <a:chExt cx="3591960" cy="646331"/>
          </a:xfrm>
        </p:grpSpPr>
        <p:pic>
          <p:nvPicPr>
            <p:cNvPr id="4" name="Picture 3" descr="tick.gi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580" y="2495922"/>
              <a:ext cx="510205" cy="52121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652120" y="2492896"/>
              <a:ext cx="3056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Each “Find” task sends one value.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16897" y="3549570"/>
            <a:ext cx="4366308" cy="671483"/>
            <a:chOff x="4316897" y="3549570"/>
            <a:chExt cx="4366308" cy="671483"/>
          </a:xfrm>
        </p:grpSpPr>
        <p:pic>
          <p:nvPicPr>
            <p:cNvPr id="6" name="Picture 5" descr="tick.gi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897" y="3549570"/>
              <a:ext cx="510205" cy="5212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32040" y="3574722"/>
              <a:ext cx="3751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Each “Find” task communicates with one “Increment” task.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31840" y="4596015"/>
            <a:ext cx="4439161" cy="646331"/>
            <a:chOff x="3131840" y="4596015"/>
            <a:chExt cx="4439161" cy="646331"/>
          </a:xfrm>
        </p:grpSpPr>
        <p:pic>
          <p:nvPicPr>
            <p:cNvPr id="8" name="Picture 7" descr="File:Red x.svg - Wikipedia, the free encyclopedia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4656548"/>
              <a:ext cx="530932" cy="5309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82569" y="4596015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Can’t increment the same bin in parallel.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11959" y="5961250"/>
            <a:ext cx="4366308" cy="671483"/>
            <a:chOff x="4211959" y="5961250"/>
            <a:chExt cx="4366308" cy="671483"/>
          </a:xfrm>
        </p:grpSpPr>
        <p:pic>
          <p:nvPicPr>
            <p:cNvPr id="10" name="Picture 9" descr="tick.gi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59" y="5961250"/>
              <a:ext cx="510205" cy="52121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27102" y="5986402"/>
              <a:ext cx="3751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All tasks of the same type run independently.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17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Agglomeration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start to consider the actual hardware architecture that the algorithm will run on.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Combine tasks </a:t>
            </a:r>
            <a:r>
              <a:rPr lang="en-GB" dirty="0"/>
              <a:t>so that the problem has fewer, more complex, tasks. </a:t>
            </a:r>
            <a:r>
              <a:rPr lang="en-GB" dirty="0">
                <a:solidFill>
                  <a:schemeClr val="accent6"/>
                </a:solidFill>
              </a:rPr>
              <a:t>Why?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In multiprocessing </a:t>
            </a:r>
            <a:r>
              <a:rPr lang="en-GB" dirty="0"/>
              <a:t>(e.g. MPI) each process has quite a high overhead – one process per task would be bad!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In CUDA </a:t>
            </a:r>
            <a:r>
              <a:rPr lang="en-GB" dirty="0"/>
              <a:t>threads are more lightweight, but still some overhead and maximum count is limited.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Agglomeration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504" y="3117923"/>
            <a:ext cx="3956496" cy="1535213"/>
            <a:chOff x="107504" y="3117923"/>
            <a:chExt cx="3956496" cy="1535213"/>
          </a:xfrm>
        </p:grpSpPr>
        <p:sp>
          <p:nvSpPr>
            <p:cNvPr id="14" name="Rectangle 13"/>
            <p:cNvSpPr/>
            <p:nvPr/>
          </p:nvSpPr>
          <p:spPr>
            <a:xfrm>
              <a:off x="107504" y="3501008"/>
              <a:ext cx="3956496" cy="115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7504" y="3117923"/>
              <a:ext cx="192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3"/>
                  </a:solidFill>
                </a:rPr>
                <a:t>Find Task 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68718" y="3124819"/>
            <a:ext cx="3958137" cy="1528317"/>
            <a:chOff x="4068718" y="3124819"/>
            <a:chExt cx="3958137" cy="1528317"/>
          </a:xfrm>
        </p:grpSpPr>
        <p:sp>
          <p:nvSpPr>
            <p:cNvPr id="20" name="Rectangle 19"/>
            <p:cNvSpPr/>
            <p:nvPr/>
          </p:nvSpPr>
          <p:spPr>
            <a:xfrm>
              <a:off x="4070359" y="3501008"/>
              <a:ext cx="3956496" cy="115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68718" y="3124819"/>
              <a:ext cx="1779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3"/>
                  </a:solidFill>
                </a:rPr>
                <a:t>Find Task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786343" y="3117923"/>
            <a:ext cx="4076367" cy="1535213"/>
            <a:chOff x="7786343" y="3117923"/>
            <a:chExt cx="4076367" cy="1535213"/>
          </a:xfrm>
        </p:grpSpPr>
        <p:sp>
          <p:nvSpPr>
            <p:cNvPr id="21" name="Rectangle 20"/>
            <p:cNvSpPr/>
            <p:nvPr/>
          </p:nvSpPr>
          <p:spPr>
            <a:xfrm>
              <a:off x="7906214" y="3501008"/>
              <a:ext cx="3956496" cy="115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86343" y="3117923"/>
              <a:ext cx="152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3"/>
                  </a:solidFill>
                </a:rPr>
                <a:t>Find Task 3</a:t>
              </a:r>
            </a:p>
          </p:txBody>
        </p:sp>
      </p:grpSp>
      <p:sp>
        <p:nvSpPr>
          <p:cNvPr id="25" name="Oval 24"/>
          <p:cNvSpPr/>
          <p:nvPr/>
        </p:nvSpPr>
        <p:spPr>
          <a:xfrm>
            <a:off x="25152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6" name="Oval 25"/>
          <p:cNvSpPr/>
          <p:nvPr/>
        </p:nvSpPr>
        <p:spPr>
          <a:xfrm>
            <a:off x="217170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63%</a:t>
            </a:r>
          </a:p>
        </p:txBody>
      </p:sp>
      <p:sp>
        <p:nvSpPr>
          <p:cNvPr id="27" name="Oval 26"/>
          <p:cNvSpPr/>
          <p:nvPr/>
        </p:nvSpPr>
        <p:spPr>
          <a:xfrm>
            <a:off x="409188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60%</a:t>
            </a:r>
          </a:p>
        </p:txBody>
      </p:sp>
      <p:sp>
        <p:nvSpPr>
          <p:cNvPr id="28" name="Oval 27"/>
          <p:cNvSpPr/>
          <p:nvPr/>
        </p:nvSpPr>
        <p:spPr>
          <a:xfrm>
            <a:off x="601206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9" name="Oval 28"/>
          <p:cNvSpPr/>
          <p:nvPr/>
        </p:nvSpPr>
        <p:spPr>
          <a:xfrm>
            <a:off x="793224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83%</a:t>
            </a:r>
          </a:p>
        </p:txBody>
      </p:sp>
      <p:sp>
        <p:nvSpPr>
          <p:cNvPr id="34" name="Oval 33"/>
          <p:cNvSpPr/>
          <p:nvPr/>
        </p:nvSpPr>
        <p:spPr>
          <a:xfrm>
            <a:off x="258132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Increment 90-100% bin</a:t>
            </a:r>
          </a:p>
        </p:txBody>
      </p:sp>
      <p:sp>
        <p:nvSpPr>
          <p:cNvPr id="35" name="Oval 34"/>
          <p:cNvSpPr/>
          <p:nvPr/>
        </p:nvSpPr>
        <p:spPr>
          <a:xfrm>
            <a:off x="2176659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Increment 80-89% bin</a:t>
            </a:r>
          </a:p>
        </p:txBody>
      </p:sp>
      <p:sp>
        <p:nvSpPr>
          <p:cNvPr id="36" name="Oval 35"/>
          <p:cNvSpPr/>
          <p:nvPr/>
        </p:nvSpPr>
        <p:spPr>
          <a:xfrm>
            <a:off x="4095186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Increment 70-79% bin</a:t>
            </a:r>
          </a:p>
        </p:txBody>
      </p:sp>
      <p:sp>
        <p:nvSpPr>
          <p:cNvPr id="37" name="Oval 36"/>
          <p:cNvSpPr/>
          <p:nvPr/>
        </p:nvSpPr>
        <p:spPr>
          <a:xfrm>
            <a:off x="6013713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Increment 60-69% bin</a:t>
            </a:r>
          </a:p>
        </p:txBody>
      </p:sp>
      <p:sp>
        <p:nvSpPr>
          <p:cNvPr id="38" name="Oval 37"/>
          <p:cNvSpPr/>
          <p:nvPr/>
        </p:nvSpPr>
        <p:spPr>
          <a:xfrm>
            <a:off x="7932240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Increment 50-59% bin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594359" y="1730951"/>
            <a:ext cx="7955280" cy="13064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Combine tasks for multiple values into bigger tasks.</a:t>
            </a:r>
          </a:p>
          <a:p>
            <a:pPr lvl="1"/>
            <a:r>
              <a:rPr lang="en-GB" dirty="0"/>
              <a:t>E.g. in MPI might arrange it so that the number of tasks is the number of processors (P).</a:t>
            </a:r>
          </a:p>
          <a:p>
            <a:pPr lvl="1"/>
            <a:r>
              <a:rPr lang="en-GB" b="1" dirty="0"/>
              <a:t>So N/(P-1) “Find” tasks:</a:t>
            </a:r>
          </a:p>
        </p:txBody>
      </p:sp>
    </p:spTree>
    <p:extLst>
      <p:ext uri="{BB962C8B-B14F-4D97-AF65-F5344CB8AC3E}">
        <p14:creationId xmlns:p14="http://schemas.microsoft.com/office/powerpoint/2010/main" val="279979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7392" y="5313580"/>
            <a:ext cx="10049224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070359" y="3501008"/>
            <a:ext cx="3956496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06214" y="3501008"/>
            <a:ext cx="3956496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504" y="3501008"/>
            <a:ext cx="3956496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Agglomeration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" y="1730951"/>
            <a:ext cx="7955280" cy="13064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Combine tasks for multiple values into bigger tasks.</a:t>
            </a:r>
          </a:p>
          <a:p>
            <a:pPr lvl="1"/>
            <a:r>
              <a:rPr lang="en-GB" dirty="0"/>
              <a:t>E.g. in MPI might arrange it so that the number of tasks is the number of processors (P).</a:t>
            </a:r>
          </a:p>
          <a:p>
            <a:pPr lvl="1"/>
            <a:r>
              <a:rPr lang="en-GB" b="1" dirty="0"/>
              <a:t>1 “Increment Bins” task: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3117923"/>
            <a:ext cx="19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Task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8718" y="3124819"/>
            <a:ext cx="17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Task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86343" y="3117923"/>
            <a:ext cx="152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Task 3</a:t>
            </a:r>
          </a:p>
        </p:txBody>
      </p:sp>
      <p:sp>
        <p:nvSpPr>
          <p:cNvPr id="25" name="Oval 24"/>
          <p:cNvSpPr/>
          <p:nvPr/>
        </p:nvSpPr>
        <p:spPr>
          <a:xfrm>
            <a:off x="25152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6" name="Oval 25"/>
          <p:cNvSpPr/>
          <p:nvPr/>
        </p:nvSpPr>
        <p:spPr>
          <a:xfrm>
            <a:off x="217170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63%</a:t>
            </a:r>
          </a:p>
        </p:txBody>
      </p:sp>
      <p:sp>
        <p:nvSpPr>
          <p:cNvPr id="27" name="Oval 26"/>
          <p:cNvSpPr/>
          <p:nvPr/>
        </p:nvSpPr>
        <p:spPr>
          <a:xfrm>
            <a:off x="409188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60%</a:t>
            </a:r>
          </a:p>
        </p:txBody>
      </p:sp>
      <p:sp>
        <p:nvSpPr>
          <p:cNvPr id="28" name="Oval 27"/>
          <p:cNvSpPr/>
          <p:nvPr/>
        </p:nvSpPr>
        <p:spPr>
          <a:xfrm>
            <a:off x="601206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9" name="Oval 28"/>
          <p:cNvSpPr/>
          <p:nvPr/>
        </p:nvSpPr>
        <p:spPr>
          <a:xfrm>
            <a:off x="7932240" y="3638167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83%</a:t>
            </a:r>
          </a:p>
        </p:txBody>
      </p:sp>
      <p:sp>
        <p:nvSpPr>
          <p:cNvPr id="34" name="Oval 33"/>
          <p:cNvSpPr/>
          <p:nvPr/>
        </p:nvSpPr>
        <p:spPr>
          <a:xfrm>
            <a:off x="258132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Increment 90-100% bin</a:t>
            </a:r>
          </a:p>
        </p:txBody>
      </p:sp>
      <p:sp>
        <p:nvSpPr>
          <p:cNvPr id="35" name="Oval 34"/>
          <p:cNvSpPr/>
          <p:nvPr/>
        </p:nvSpPr>
        <p:spPr>
          <a:xfrm>
            <a:off x="2176659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Increment 80-89% bin</a:t>
            </a:r>
          </a:p>
        </p:txBody>
      </p:sp>
      <p:sp>
        <p:nvSpPr>
          <p:cNvPr id="36" name="Oval 35"/>
          <p:cNvSpPr/>
          <p:nvPr/>
        </p:nvSpPr>
        <p:spPr>
          <a:xfrm>
            <a:off x="4095186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Increment 70-79% bin</a:t>
            </a:r>
          </a:p>
        </p:txBody>
      </p:sp>
      <p:sp>
        <p:nvSpPr>
          <p:cNvPr id="37" name="Oval 36"/>
          <p:cNvSpPr/>
          <p:nvPr/>
        </p:nvSpPr>
        <p:spPr>
          <a:xfrm>
            <a:off x="6013713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Increment 60-69% bin</a:t>
            </a:r>
          </a:p>
        </p:txBody>
      </p:sp>
      <p:sp>
        <p:nvSpPr>
          <p:cNvPr id="38" name="Oval 37"/>
          <p:cNvSpPr/>
          <p:nvPr/>
        </p:nvSpPr>
        <p:spPr>
          <a:xfrm>
            <a:off x="7932240" y="5529604"/>
            <a:ext cx="187220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Increment 50-59% bin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335" y="6454742"/>
            <a:ext cx="306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Increment Bins Task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2479" y="4639344"/>
            <a:ext cx="9315415" cy="681132"/>
            <a:chOff x="-2479" y="4639344"/>
            <a:chExt cx="9315415" cy="6811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1907704" y="4646240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67744" y="4653136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724128" y="4646240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084168" y="4653136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952896" y="4639344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312936" y="4646240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-2479" y="4659993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N/(P-1) Bin Indices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02352" y="4659993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N/(P-1) Bin Indices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54261" y="4640104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N/(P-1) Bin Indices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agglomeration?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Has agglomeration reduced communication costs by increasing locality?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Has agglomeration yielded tasks with similar computation and communication costs?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Does the number of tasks still scale with problem size?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400799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</a:rPr>
              <a:t>More at: http://www.mcs.anl.gov/~itf/dbpp/text/node18.html#SECTION02340000000000000000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79912" y="2574201"/>
            <a:ext cx="4769728" cy="530932"/>
            <a:chOff x="3779912" y="2574201"/>
            <a:chExt cx="4769728" cy="530932"/>
          </a:xfrm>
        </p:grpSpPr>
        <p:pic>
          <p:nvPicPr>
            <p:cNvPr id="5" name="Picture 4" descr="File:Red x.svg - Wikipedia, the free encyclo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2574201"/>
              <a:ext cx="530932" cy="53093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55976" y="2574201"/>
              <a:ext cx="4193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Not really, similar communication.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3923530"/>
            <a:ext cx="4676826" cy="646331"/>
            <a:chOff x="4355976" y="3923530"/>
            <a:chExt cx="4676826" cy="646331"/>
          </a:xfrm>
        </p:grpSpPr>
        <p:pic>
          <p:nvPicPr>
            <p:cNvPr id="7" name="Picture 6" descr="tick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4000585"/>
              <a:ext cx="396270" cy="40482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752246" y="3923530"/>
              <a:ext cx="4280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Each “Find” task finds the bin for the same number of values.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55976" y="4894614"/>
            <a:ext cx="4676826" cy="923330"/>
            <a:chOff x="4355976" y="4894614"/>
            <a:chExt cx="4676826" cy="923330"/>
          </a:xfrm>
        </p:grpSpPr>
        <p:pic>
          <p:nvPicPr>
            <p:cNvPr id="9" name="Picture 8" descr="tick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4971669"/>
              <a:ext cx="396270" cy="40482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752246" y="4894614"/>
              <a:ext cx="42805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Yes, assuming the number of processors also scales with the problem size.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3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746608"/>
          </a:xfrm>
        </p:spPr>
        <p:txBody>
          <a:bodyPr/>
          <a:lstStyle/>
          <a:p>
            <a:r>
              <a:rPr lang="en-GB" dirty="0"/>
              <a:t>Decide how the different tasks will be divided up amongst the available hardware.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E.g. in MPI </a:t>
            </a:r>
            <a:r>
              <a:rPr lang="en-GB" dirty="0"/>
              <a:t>how will processes be distributed across different cores / CPUs / machines?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E.g. in CUDA </a:t>
            </a:r>
            <a:r>
              <a:rPr lang="en-GB" dirty="0"/>
              <a:t>how will threads be organised into blocks, or distributed across multiple GPUs?</a:t>
            </a:r>
          </a:p>
          <a:p>
            <a:r>
              <a:rPr lang="en-GB" dirty="0">
                <a:solidFill>
                  <a:schemeClr val="accent2"/>
                </a:solidFill>
              </a:rPr>
              <a:t>In general: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" y="4572059"/>
            <a:ext cx="9144000" cy="51161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5229200"/>
            <a:ext cx="7955280" cy="274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we run each </a:t>
            </a:r>
            <a:r>
              <a:rPr lang="en-GB" dirty="0">
                <a:solidFill>
                  <a:schemeClr val="accent1"/>
                </a:solidFill>
              </a:rPr>
              <a:t>Find</a:t>
            </a:r>
            <a:r>
              <a:rPr lang="en-GB" dirty="0"/>
              <a:t> Task on a different processor, which processor should the </a:t>
            </a:r>
            <a:r>
              <a:rPr lang="en-GB" dirty="0">
                <a:solidFill>
                  <a:schemeClr val="accent5"/>
                </a:solidFill>
              </a:rPr>
              <a:t>Increment Bins </a:t>
            </a:r>
            <a:r>
              <a:rPr lang="en-GB" dirty="0"/>
              <a:t>Task run on?</a:t>
            </a:r>
          </a:p>
          <a:p>
            <a:r>
              <a:rPr lang="en-GB" dirty="0"/>
              <a:t>It will be a different processor to all (except one?) the </a:t>
            </a:r>
            <a:r>
              <a:rPr lang="en-GB" dirty="0">
                <a:solidFill>
                  <a:schemeClr val="accent1"/>
                </a:solidFill>
              </a:rPr>
              <a:t>Find</a:t>
            </a:r>
            <a:r>
              <a:rPr lang="en-GB" dirty="0"/>
              <a:t> tasks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lots of inter-processor communication 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0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1147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Considering </a:t>
            </a:r>
            <a:r>
              <a:rPr lang="en-GB" b="1" dirty="0"/>
              <a:t>mapping</a:t>
            </a:r>
            <a:r>
              <a:rPr lang="en-GB" dirty="0"/>
              <a:t> has shown a problem:</a:t>
            </a:r>
          </a:p>
          <a:p>
            <a:pPr lvl="1"/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/>
              <a:t>Each of the P-1 </a:t>
            </a:r>
            <a:r>
              <a:rPr lang="en-GB" dirty="0">
                <a:solidFill>
                  <a:schemeClr val="accent1"/>
                </a:solidFill>
              </a:rPr>
              <a:t>Find</a:t>
            </a:r>
            <a:r>
              <a:rPr lang="en-GB" dirty="0"/>
              <a:t> tasks should run on a different processor, to maximize concurrency.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They each have to send N/(P-1) values (bin indices) to the </a:t>
            </a:r>
            <a:r>
              <a:rPr lang="en-GB" dirty="0">
                <a:solidFill>
                  <a:schemeClr val="accent5"/>
                </a:solidFill>
              </a:rPr>
              <a:t>Increment</a:t>
            </a:r>
            <a:r>
              <a:rPr lang="en-GB" dirty="0"/>
              <a:t> task, which will probably be on a different processor (or PC!)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 lots of values will have to be sent across processors – might be a communications bottleneck.</a:t>
            </a:r>
          </a:p>
          <a:p>
            <a:endParaRPr lang="en-GB" dirty="0"/>
          </a:p>
          <a:p>
            <a:r>
              <a:rPr lang="en-GB" dirty="0"/>
              <a:t>Back to the drawing board…</a:t>
            </a:r>
          </a:p>
        </p:txBody>
      </p:sp>
    </p:spTree>
    <p:extLst>
      <p:ext uri="{BB962C8B-B14F-4D97-AF65-F5344CB8AC3E}">
        <p14:creationId xmlns:p14="http://schemas.microsoft.com/office/powerpoint/2010/main" val="32585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055" y="4894992"/>
            <a:ext cx="10143856" cy="667340"/>
            <a:chOff x="15055" y="4894992"/>
            <a:chExt cx="10143856" cy="66734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292761" y="4894992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89366" y="4894992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5055" y="4936274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N/(P-1) Bin </a:t>
              </a:r>
              <a:r>
                <a:rPr lang="en-GB" sz="1600" dirty="0" err="1"/>
                <a:t>Indicies</a:t>
              </a:r>
              <a:endParaRPr lang="en-GB" sz="16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6225836" y="4894992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822441" y="4894992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948130" y="4936274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N/(P-1) Bin </a:t>
              </a:r>
              <a:r>
                <a:rPr lang="en-GB" sz="1600" dirty="0" err="1"/>
                <a:t>Indicies</a:t>
              </a:r>
              <a:endParaRPr lang="en-GB" sz="1600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10158911" y="4894992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8966591" y="4894992"/>
              <a:ext cx="0" cy="6673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092280" y="4936274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N/(P-1) Bin </a:t>
              </a:r>
              <a:r>
                <a:rPr lang="en-GB" sz="1600" dirty="0" err="1"/>
                <a:t>Indicies</a:t>
              </a:r>
              <a:endParaRPr lang="en-GB" sz="16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070359" y="3980303"/>
            <a:ext cx="3956496" cy="9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06214" y="3980302"/>
            <a:ext cx="3956496" cy="9498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504" y="3980302"/>
            <a:ext cx="3956496" cy="9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" y="1730950"/>
            <a:ext cx="7955280" cy="1849357"/>
          </a:xfrm>
        </p:spPr>
        <p:txBody>
          <a:bodyPr>
            <a:normAutofit/>
          </a:bodyPr>
          <a:lstStyle/>
          <a:p>
            <a:r>
              <a:rPr lang="en-GB" dirty="0"/>
              <a:t>One </a:t>
            </a:r>
            <a:r>
              <a:rPr lang="en-GB" dirty="0">
                <a:solidFill>
                  <a:schemeClr val="accent5"/>
                </a:solidFill>
              </a:rPr>
              <a:t>Increment</a:t>
            </a:r>
            <a:r>
              <a:rPr lang="en-GB" dirty="0"/>
              <a:t> task for each </a:t>
            </a:r>
            <a:r>
              <a:rPr lang="en-GB" dirty="0">
                <a:solidFill>
                  <a:schemeClr val="accent1"/>
                </a:solidFill>
              </a:rPr>
              <a:t>Find</a:t>
            </a:r>
            <a:r>
              <a:rPr lang="en-GB" dirty="0"/>
              <a:t> task…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5"/>
                </a:solidFill>
              </a:rPr>
              <a:t>Increment</a:t>
            </a:r>
            <a:r>
              <a:rPr lang="en-GB" dirty="0"/>
              <a:t> task can be on the same processor as its corresponding </a:t>
            </a:r>
            <a:r>
              <a:rPr lang="en-GB" dirty="0">
                <a:solidFill>
                  <a:schemeClr val="accent1"/>
                </a:solidFill>
              </a:rPr>
              <a:t>Find</a:t>
            </a:r>
            <a:r>
              <a:rPr lang="en-GB" dirty="0"/>
              <a:t> task, to reduce communications.</a:t>
            </a:r>
          </a:p>
          <a:p>
            <a:r>
              <a:rPr lang="en-GB" dirty="0"/>
              <a:t>Even better, </a:t>
            </a:r>
            <a:r>
              <a:rPr lang="en-GB" b="1" dirty="0"/>
              <a:t>agglomerate</a:t>
            </a:r>
            <a:r>
              <a:rPr lang="en-GB" dirty="0"/>
              <a:t> them into one task…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3597217"/>
            <a:ext cx="19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Task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8718" y="3604113"/>
            <a:ext cx="17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Task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86343" y="3597217"/>
            <a:ext cx="152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Task 3</a:t>
            </a:r>
          </a:p>
        </p:txBody>
      </p:sp>
      <p:sp>
        <p:nvSpPr>
          <p:cNvPr id="25" name="Oval 24"/>
          <p:cNvSpPr/>
          <p:nvPr/>
        </p:nvSpPr>
        <p:spPr>
          <a:xfrm>
            <a:off x="25152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6" name="Oval 25"/>
          <p:cNvSpPr/>
          <p:nvPr/>
        </p:nvSpPr>
        <p:spPr>
          <a:xfrm>
            <a:off x="217170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63%</a:t>
            </a:r>
          </a:p>
        </p:txBody>
      </p:sp>
      <p:sp>
        <p:nvSpPr>
          <p:cNvPr id="27" name="Oval 26"/>
          <p:cNvSpPr/>
          <p:nvPr/>
        </p:nvSpPr>
        <p:spPr>
          <a:xfrm>
            <a:off x="409188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60%</a:t>
            </a:r>
          </a:p>
        </p:txBody>
      </p:sp>
      <p:sp>
        <p:nvSpPr>
          <p:cNvPr id="28" name="Oval 27"/>
          <p:cNvSpPr/>
          <p:nvPr/>
        </p:nvSpPr>
        <p:spPr>
          <a:xfrm>
            <a:off x="601206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9" name="Oval 28"/>
          <p:cNvSpPr/>
          <p:nvPr/>
        </p:nvSpPr>
        <p:spPr>
          <a:xfrm>
            <a:off x="793224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83%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412" y="5579241"/>
            <a:ext cx="11822646" cy="946103"/>
            <a:chOff x="87412" y="5579241"/>
            <a:chExt cx="11822646" cy="946103"/>
          </a:xfrm>
        </p:grpSpPr>
        <p:grpSp>
          <p:nvGrpSpPr>
            <p:cNvPr id="12" name="Group 11"/>
            <p:cNvGrpSpPr/>
            <p:nvPr/>
          </p:nvGrpSpPr>
          <p:grpSpPr>
            <a:xfrm>
              <a:off x="87412" y="5579241"/>
              <a:ext cx="3956496" cy="304736"/>
              <a:chOff x="107570" y="4514595"/>
              <a:chExt cx="3956496" cy="30473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07570" y="4514595"/>
                <a:ext cx="3956496" cy="3047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05860" y="4576081"/>
                <a:ext cx="3359917" cy="181764"/>
                <a:chOff x="179144" y="4529535"/>
                <a:chExt cx="3359917" cy="181764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79144" y="4545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72764" y="4535053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961512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336409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711306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086203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461100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835997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210894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87412" y="5889495"/>
              <a:ext cx="2084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3"/>
                  </a:solidFill>
                </a:rPr>
                <a:t>Increment Task 1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4020487" y="5579241"/>
              <a:ext cx="3956496" cy="304736"/>
              <a:chOff x="107570" y="4514595"/>
              <a:chExt cx="3956496" cy="30473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07570" y="4514595"/>
                <a:ext cx="3956496" cy="3047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405860" y="4576081"/>
                <a:ext cx="3359917" cy="181764"/>
                <a:chOff x="179144" y="4529535"/>
                <a:chExt cx="3359917" cy="181764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79144" y="4545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572764" y="4535053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961512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1336409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1711306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086203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461100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835997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3210894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</p:grpSp>
        </p:grpSp>
        <p:sp>
          <p:nvSpPr>
            <p:cNvPr id="89" name="TextBox 88"/>
            <p:cNvSpPr txBox="1"/>
            <p:nvPr/>
          </p:nvSpPr>
          <p:spPr>
            <a:xfrm>
              <a:off x="4020487" y="5889495"/>
              <a:ext cx="2084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3"/>
                  </a:solidFill>
                </a:rPr>
                <a:t>Increment Task 2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7953562" y="5579241"/>
              <a:ext cx="3956496" cy="304736"/>
              <a:chOff x="107570" y="4514595"/>
              <a:chExt cx="3956496" cy="304736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07570" y="4514595"/>
                <a:ext cx="3956496" cy="3047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405860" y="4576081"/>
                <a:ext cx="3359917" cy="181764"/>
                <a:chOff x="179144" y="4529535"/>
                <a:chExt cx="3359917" cy="181764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179144" y="4545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72764" y="4535053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961512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1336409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1711306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086203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461100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835997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3210894" y="4529535"/>
                  <a:ext cx="328167" cy="165764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500" dirty="0"/>
                </a:p>
              </p:txBody>
            </p:sp>
          </p:grpSp>
        </p:grpSp>
        <p:sp>
          <p:nvSpPr>
            <p:cNvPr id="105" name="TextBox 104"/>
            <p:cNvSpPr txBox="1"/>
            <p:nvPr/>
          </p:nvSpPr>
          <p:spPr>
            <a:xfrm>
              <a:off x="7749327" y="5879013"/>
              <a:ext cx="1359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>
                  <a:solidFill>
                    <a:schemeClr val="accent3"/>
                  </a:solidFill>
                </a:rPr>
                <a:t>Increment Task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14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070359" y="3980302"/>
            <a:ext cx="3956496" cy="1248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06214" y="3980302"/>
            <a:ext cx="3956496" cy="1248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504" y="3980302"/>
            <a:ext cx="3956496" cy="12488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" y="1730950"/>
            <a:ext cx="7955280" cy="1849357"/>
          </a:xfrm>
        </p:spPr>
        <p:txBody>
          <a:bodyPr>
            <a:normAutofit/>
          </a:bodyPr>
          <a:lstStyle/>
          <a:p>
            <a:r>
              <a:rPr lang="en-GB" dirty="0"/>
              <a:t>One </a:t>
            </a:r>
            <a:r>
              <a:rPr lang="en-GB" dirty="0">
                <a:solidFill>
                  <a:schemeClr val="accent5"/>
                </a:solidFill>
              </a:rPr>
              <a:t>Increment</a:t>
            </a:r>
            <a:r>
              <a:rPr lang="en-GB" dirty="0"/>
              <a:t> task for each </a:t>
            </a:r>
            <a:r>
              <a:rPr lang="en-GB" dirty="0">
                <a:solidFill>
                  <a:schemeClr val="accent1"/>
                </a:solidFill>
              </a:rPr>
              <a:t>Find</a:t>
            </a:r>
            <a:r>
              <a:rPr lang="en-GB" dirty="0"/>
              <a:t> task…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5"/>
                </a:solidFill>
              </a:rPr>
              <a:t>Increment</a:t>
            </a:r>
            <a:r>
              <a:rPr lang="en-GB" dirty="0"/>
              <a:t> task can be on the same processor as its corresponding </a:t>
            </a:r>
            <a:r>
              <a:rPr lang="en-GB" dirty="0">
                <a:solidFill>
                  <a:schemeClr val="accent1"/>
                </a:solidFill>
              </a:rPr>
              <a:t>Find</a:t>
            </a:r>
            <a:r>
              <a:rPr lang="en-GB" dirty="0"/>
              <a:t> task, to reduce communications.</a:t>
            </a:r>
          </a:p>
          <a:p>
            <a:r>
              <a:rPr lang="en-GB" dirty="0"/>
              <a:t>Even better, </a:t>
            </a:r>
            <a:r>
              <a:rPr lang="en-GB" b="1" dirty="0"/>
              <a:t>agglomerate</a:t>
            </a:r>
            <a:r>
              <a:rPr lang="en-GB" dirty="0"/>
              <a:t> them into one task…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359721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&amp; Increment Task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8718" y="3604113"/>
            <a:ext cx="30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&amp; Increment Task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86343" y="3597217"/>
            <a:ext cx="38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&amp; Increment Task 3</a:t>
            </a:r>
          </a:p>
        </p:txBody>
      </p:sp>
      <p:sp>
        <p:nvSpPr>
          <p:cNvPr id="25" name="Oval 24"/>
          <p:cNvSpPr/>
          <p:nvPr/>
        </p:nvSpPr>
        <p:spPr>
          <a:xfrm>
            <a:off x="25152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6" name="Oval 25"/>
          <p:cNvSpPr/>
          <p:nvPr/>
        </p:nvSpPr>
        <p:spPr>
          <a:xfrm>
            <a:off x="217170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63%</a:t>
            </a:r>
          </a:p>
        </p:txBody>
      </p:sp>
      <p:sp>
        <p:nvSpPr>
          <p:cNvPr id="27" name="Oval 26"/>
          <p:cNvSpPr/>
          <p:nvPr/>
        </p:nvSpPr>
        <p:spPr>
          <a:xfrm>
            <a:off x="409188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60%</a:t>
            </a:r>
          </a:p>
        </p:txBody>
      </p:sp>
      <p:sp>
        <p:nvSpPr>
          <p:cNvPr id="28" name="Oval 27"/>
          <p:cNvSpPr/>
          <p:nvPr/>
        </p:nvSpPr>
        <p:spPr>
          <a:xfrm>
            <a:off x="601206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9" name="Oval 28"/>
          <p:cNvSpPr/>
          <p:nvPr/>
        </p:nvSpPr>
        <p:spPr>
          <a:xfrm>
            <a:off x="7932240" y="4117461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83%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1741" y="4940751"/>
            <a:ext cx="3359917" cy="181764"/>
            <a:chOff x="179144" y="4529535"/>
            <a:chExt cx="3359917" cy="181764"/>
          </a:xfrm>
        </p:grpSpPr>
        <p:sp>
          <p:nvSpPr>
            <p:cNvPr id="39" name="Oval 38"/>
            <p:cNvSpPr/>
            <p:nvPr/>
          </p:nvSpPr>
          <p:spPr>
            <a:xfrm>
              <a:off x="179144" y="4545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72764" y="4535053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961512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336409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11306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2086203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2461100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835997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210894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278620" y="4940751"/>
            <a:ext cx="3359917" cy="181764"/>
            <a:chOff x="179144" y="4529535"/>
            <a:chExt cx="3359917" cy="181764"/>
          </a:xfrm>
        </p:grpSpPr>
        <p:sp>
          <p:nvSpPr>
            <p:cNvPr id="65" name="Oval 64"/>
            <p:cNvSpPr/>
            <p:nvPr/>
          </p:nvSpPr>
          <p:spPr>
            <a:xfrm>
              <a:off x="179144" y="4545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2764" y="4535053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961512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36409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11306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6203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2461100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2835997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3210894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065499" y="4940751"/>
            <a:ext cx="3359917" cy="181764"/>
            <a:chOff x="179144" y="4529535"/>
            <a:chExt cx="3359917" cy="181764"/>
          </a:xfrm>
        </p:grpSpPr>
        <p:sp>
          <p:nvSpPr>
            <p:cNvPr id="115" name="Oval 114"/>
            <p:cNvSpPr/>
            <p:nvPr/>
          </p:nvSpPr>
          <p:spPr>
            <a:xfrm>
              <a:off x="179144" y="4545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72764" y="4535053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961512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1336409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11306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086203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461100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2835997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210894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Designing parallel algorithms: </a:t>
            </a:r>
            <a:r>
              <a:rPr lang="en-GB" dirty="0" smtClean="0"/>
              <a:t>Foster’s Methodology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 smtClean="0">
                <a:solidFill>
                  <a:schemeClr val="accent6"/>
                </a:solidFill>
              </a:rPr>
              <a:t>Further CUDA optimisation: </a:t>
            </a:r>
            <a:r>
              <a:rPr lang="en-GB" dirty="0" smtClean="0"/>
              <a:t>Streams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Guest Lecture: </a:t>
            </a:r>
            <a:r>
              <a:rPr lang="en-GB" dirty="0"/>
              <a:t>Samantha Adams, “HPC at the Met Office - creating scalable weather and climate </a:t>
            </a:r>
            <a:r>
              <a:rPr lang="en-GB" dirty="0" smtClean="0"/>
              <a:t>models”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20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070359" y="3308029"/>
            <a:ext cx="3956496" cy="1248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06214" y="3308029"/>
            <a:ext cx="3956496" cy="1248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504" y="3308029"/>
            <a:ext cx="3956496" cy="12488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" y="1730951"/>
            <a:ext cx="7955280" cy="1193994"/>
          </a:xfrm>
        </p:spPr>
        <p:txBody>
          <a:bodyPr>
            <a:normAutofit/>
          </a:bodyPr>
          <a:lstStyle/>
          <a:p>
            <a:r>
              <a:rPr lang="en-GB" dirty="0"/>
              <a:t>Need a new task to </a:t>
            </a:r>
            <a:r>
              <a:rPr lang="en-GB" b="1" dirty="0">
                <a:solidFill>
                  <a:schemeClr val="accent4"/>
                </a:solidFill>
              </a:rPr>
              <a:t>Sum</a:t>
            </a:r>
            <a:r>
              <a:rPr lang="en-GB" dirty="0"/>
              <a:t> the bin counts from all of the Find &amp; Increment tasks.</a:t>
            </a:r>
          </a:p>
          <a:p>
            <a:r>
              <a:rPr lang="en-GB" dirty="0" smtClean="0"/>
              <a:t>Each F&amp;I </a:t>
            </a:r>
            <a:r>
              <a:rPr lang="en-GB" dirty="0"/>
              <a:t>task just needs to send B values now.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92494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&amp; Increment Task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8718" y="2931840"/>
            <a:ext cx="30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&amp; Increment Task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86343" y="2924944"/>
            <a:ext cx="38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Find &amp; Increment Task 3</a:t>
            </a:r>
          </a:p>
        </p:txBody>
      </p:sp>
      <p:sp>
        <p:nvSpPr>
          <p:cNvPr id="25" name="Oval 24"/>
          <p:cNvSpPr/>
          <p:nvPr/>
        </p:nvSpPr>
        <p:spPr>
          <a:xfrm>
            <a:off x="251520" y="3445188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6" name="Oval 25"/>
          <p:cNvSpPr/>
          <p:nvPr/>
        </p:nvSpPr>
        <p:spPr>
          <a:xfrm>
            <a:off x="2171700" y="3445188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63%</a:t>
            </a:r>
          </a:p>
        </p:txBody>
      </p:sp>
      <p:sp>
        <p:nvSpPr>
          <p:cNvPr id="27" name="Oval 26"/>
          <p:cNvSpPr/>
          <p:nvPr/>
        </p:nvSpPr>
        <p:spPr>
          <a:xfrm>
            <a:off x="4091880" y="3445188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60%</a:t>
            </a:r>
          </a:p>
        </p:txBody>
      </p:sp>
      <p:sp>
        <p:nvSpPr>
          <p:cNvPr id="28" name="Oval 27"/>
          <p:cNvSpPr/>
          <p:nvPr/>
        </p:nvSpPr>
        <p:spPr>
          <a:xfrm>
            <a:off x="6012060" y="3445188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29" name="Oval 28"/>
          <p:cNvSpPr/>
          <p:nvPr/>
        </p:nvSpPr>
        <p:spPr>
          <a:xfrm>
            <a:off x="7932240" y="3445188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83%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1741" y="4268478"/>
            <a:ext cx="3359917" cy="181764"/>
            <a:chOff x="179144" y="4529535"/>
            <a:chExt cx="3359917" cy="181764"/>
          </a:xfrm>
        </p:grpSpPr>
        <p:sp>
          <p:nvSpPr>
            <p:cNvPr id="39" name="Oval 38"/>
            <p:cNvSpPr/>
            <p:nvPr/>
          </p:nvSpPr>
          <p:spPr>
            <a:xfrm>
              <a:off x="179144" y="4545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72764" y="4535053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961512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336409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11306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2086203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2461100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835997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210894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278620" y="4268478"/>
            <a:ext cx="3359917" cy="181764"/>
            <a:chOff x="179144" y="4529535"/>
            <a:chExt cx="3359917" cy="181764"/>
          </a:xfrm>
        </p:grpSpPr>
        <p:sp>
          <p:nvSpPr>
            <p:cNvPr id="65" name="Oval 64"/>
            <p:cNvSpPr/>
            <p:nvPr/>
          </p:nvSpPr>
          <p:spPr>
            <a:xfrm>
              <a:off x="179144" y="4545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2764" y="4535053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961512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36409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11306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6203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2461100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2835997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3210894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065499" y="4268478"/>
            <a:ext cx="3359917" cy="181764"/>
            <a:chOff x="179144" y="4529535"/>
            <a:chExt cx="3359917" cy="181764"/>
          </a:xfrm>
        </p:grpSpPr>
        <p:sp>
          <p:nvSpPr>
            <p:cNvPr id="115" name="Oval 114"/>
            <p:cNvSpPr/>
            <p:nvPr/>
          </p:nvSpPr>
          <p:spPr>
            <a:xfrm>
              <a:off x="179144" y="4545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72764" y="4535053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961512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1336409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11306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086203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461100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2835997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210894" y="4529535"/>
              <a:ext cx="328167" cy="1657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2642503" y="5157335"/>
            <a:ext cx="3600400" cy="720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Sum Task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41935" y="4556926"/>
            <a:ext cx="7551731" cy="769685"/>
            <a:chOff x="841935" y="4556926"/>
            <a:chExt cx="7551731" cy="769685"/>
          </a:xfrm>
        </p:grpSpPr>
        <p:cxnSp>
          <p:nvCxnSpPr>
            <p:cNvPr id="46" name="Straight Arrow Connector 45"/>
            <p:cNvCxnSpPr>
              <a:stCxn id="14" idx="2"/>
              <a:endCxn id="4" idx="1"/>
            </p:cNvCxnSpPr>
            <p:nvPr/>
          </p:nvCxnSpPr>
          <p:spPr>
            <a:xfrm>
              <a:off x="2085752" y="4556927"/>
              <a:ext cx="1084017" cy="7058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88024" y="4556926"/>
              <a:ext cx="0" cy="6004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" idx="7"/>
            </p:cNvCxnSpPr>
            <p:nvPr/>
          </p:nvCxnSpPr>
          <p:spPr>
            <a:xfrm flipH="1">
              <a:off x="5715637" y="4556926"/>
              <a:ext cx="2678029" cy="7058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41935" y="4909857"/>
              <a:ext cx="187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B bin counts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41366" y="4611831"/>
              <a:ext cx="187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B bin counts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28184" y="4988057"/>
              <a:ext cx="187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B bin counts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55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agglomeration?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Has agglomeration reduced communication costs by increasing locality?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Has agglomeration yielded tasks with similar computation and communication costs?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Does the number of tasks still scale with problem size?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400799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</a:rPr>
              <a:t>More at: http://www.mcs.anl.gov/~itf/dbpp/text/node18.html#SECTION02340000000000000000</a:t>
            </a:r>
          </a:p>
        </p:txBody>
      </p:sp>
      <p:pic>
        <p:nvPicPr>
          <p:cNvPr id="7" name="Picture 6" descr="tick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000585"/>
            <a:ext cx="396270" cy="404823"/>
          </a:xfrm>
          <a:prstGeom prst="rect">
            <a:avLst/>
          </a:prstGeom>
        </p:spPr>
      </p:pic>
      <p:pic>
        <p:nvPicPr>
          <p:cNvPr id="9" name="Picture 8" descr="tick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971669"/>
            <a:ext cx="396270" cy="404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959706" y="2517419"/>
            <a:ext cx="4589934" cy="703113"/>
            <a:chOff x="3959706" y="2517419"/>
            <a:chExt cx="4589934" cy="703113"/>
          </a:xfrm>
        </p:grpSpPr>
        <p:sp>
          <p:nvSpPr>
            <p:cNvPr id="6" name="TextBox 5"/>
            <p:cNvSpPr txBox="1"/>
            <p:nvPr/>
          </p:nvSpPr>
          <p:spPr>
            <a:xfrm>
              <a:off x="4355976" y="2574201"/>
              <a:ext cx="4193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Communication between different tasks is now much reduced.</a:t>
              </a:r>
            </a:p>
          </p:txBody>
        </p:sp>
        <p:pic>
          <p:nvPicPr>
            <p:cNvPr id="11" name="Picture 10" descr="tick.gi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706" y="2517419"/>
              <a:ext cx="396270" cy="404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7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 all tasks perform about the same number of communication operations?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Does each task communicate only with a small number of neighbours?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Are communication operations able to proceed concurrently?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Is the computation associated with different tasks able to proceed concurrently?</a:t>
            </a:r>
          </a:p>
        </p:txBody>
      </p:sp>
      <p:pic>
        <p:nvPicPr>
          <p:cNvPr id="4" name="Picture 3" descr="tick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80" y="2495922"/>
            <a:ext cx="510205" cy="521217"/>
          </a:xfrm>
          <a:prstGeom prst="rect">
            <a:avLst/>
          </a:prstGeom>
        </p:spPr>
      </p:pic>
      <p:pic>
        <p:nvPicPr>
          <p:cNvPr id="6" name="Picture 5" descr="tick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97" y="3549570"/>
            <a:ext cx="510205" cy="52121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131840" y="4596015"/>
            <a:ext cx="5256583" cy="591465"/>
            <a:chOff x="3131840" y="4596015"/>
            <a:chExt cx="5256583" cy="591465"/>
          </a:xfrm>
        </p:grpSpPr>
        <p:pic>
          <p:nvPicPr>
            <p:cNvPr id="8" name="Picture 7" descr="File:Red x.svg - Wikipedia, the free encyclopedia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4656548"/>
              <a:ext cx="530932" cy="5309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82568" y="4596015"/>
              <a:ext cx="4705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Can’t sum all the bin counts in parallel.</a:t>
              </a:r>
            </a:p>
          </p:txBody>
        </p:sp>
      </p:grpSp>
      <p:pic>
        <p:nvPicPr>
          <p:cNvPr id="10" name="Picture 9" descr="tick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5961250"/>
            <a:ext cx="510205" cy="5212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24128" y="6115260"/>
            <a:ext cx="333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Solution:</a:t>
            </a:r>
            <a:r>
              <a:rPr lang="en-GB" dirty="0">
                <a:solidFill>
                  <a:schemeClr val="accent6"/>
                </a:solidFill>
              </a:rPr>
              <a:t> use a binary tree for the sum (or </a:t>
            </a:r>
            <a:r>
              <a:rPr lang="en-GB" dirty="0" err="1">
                <a:solidFill>
                  <a:schemeClr val="accent6"/>
                </a:solidFill>
              </a:rPr>
              <a:t>MPI_Reduce</a:t>
            </a:r>
            <a:r>
              <a:rPr lang="en-GB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2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Foster’s methodology: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you’re not sure where to start with parallelising a program, </a:t>
            </a:r>
            <a:r>
              <a:rPr lang="en-GB" dirty="0">
                <a:solidFill>
                  <a:schemeClr val="accent2"/>
                </a:solidFill>
              </a:rPr>
              <a:t>Foster’s Methodology </a:t>
            </a:r>
            <a:r>
              <a:rPr lang="en-GB" dirty="0"/>
              <a:t>can help you think through your design.</a:t>
            </a:r>
          </a:p>
          <a:p>
            <a:endParaRPr lang="en-GB" dirty="0"/>
          </a:p>
          <a:p>
            <a:r>
              <a:rPr lang="en-GB" dirty="0"/>
              <a:t>It’s not a linear process – at any stage you might find you need to go back a few steps.</a:t>
            </a:r>
          </a:p>
          <a:p>
            <a:pPr lvl="1"/>
            <a:r>
              <a:rPr lang="en-GB" dirty="0"/>
              <a:t>E.g. when </a:t>
            </a:r>
            <a:r>
              <a:rPr lang="en-GB" dirty="0">
                <a:solidFill>
                  <a:schemeClr val="accent6"/>
                </a:solidFill>
              </a:rPr>
              <a:t>mapping</a:t>
            </a:r>
            <a:r>
              <a:rPr lang="en-GB" dirty="0"/>
              <a:t> to hardware you might need to change the </a:t>
            </a:r>
            <a:r>
              <a:rPr lang="en-GB" dirty="0">
                <a:solidFill>
                  <a:schemeClr val="accent6"/>
                </a:solidFill>
              </a:rPr>
              <a:t>partitioning</a:t>
            </a:r>
            <a:r>
              <a:rPr lang="en-GB" dirty="0"/>
              <a:t> and/or </a:t>
            </a:r>
            <a:r>
              <a:rPr lang="en-GB" dirty="0">
                <a:solidFill>
                  <a:schemeClr val="accent6"/>
                </a:solidFill>
              </a:rPr>
              <a:t>agglomeration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Look at the online book (or Google “Foster’s Methodology”) for more examples.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07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Foster’s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" y="2194560"/>
            <a:ext cx="6885115" cy="40690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First described in “Designing and Building Parallel Programs” by Ian Foster (1995)</a:t>
            </a:r>
          </a:p>
          <a:p>
            <a:pPr lvl="1"/>
            <a:r>
              <a:rPr lang="en-GB" sz="1600" dirty="0"/>
              <a:t>Available online (legally!): </a:t>
            </a:r>
            <a:r>
              <a:rPr lang="en-GB" sz="1600" dirty="0">
                <a:hlinkClick r:id="rId2"/>
              </a:rPr>
              <a:t>http://www.mcs.anl.gov/~itf/dbpp/text/book.html</a:t>
            </a:r>
            <a:r>
              <a:rPr lang="en-GB" sz="1600" dirty="0"/>
              <a:t>  </a:t>
            </a:r>
          </a:p>
          <a:p>
            <a:pPr lvl="1"/>
            <a:endParaRPr lang="en-GB" sz="1600" dirty="0"/>
          </a:p>
          <a:p>
            <a:r>
              <a:rPr lang="en-GB" dirty="0"/>
              <a:t>A general approach for converting a serial algorithm to a parallel one.</a:t>
            </a:r>
          </a:p>
          <a:p>
            <a:endParaRPr lang="en-GB" dirty="0"/>
          </a:p>
          <a:p>
            <a:r>
              <a:rPr lang="en-GB" b="1" dirty="0"/>
              <a:t>Not</a:t>
            </a:r>
            <a:r>
              <a:rPr lang="en-GB" dirty="0"/>
              <a:t> a detailed procedure you can follow brainlessly, otherwise a tool could do it!</a:t>
            </a:r>
          </a:p>
          <a:p>
            <a:endParaRPr lang="en-GB" dirty="0"/>
          </a:p>
          <a:p>
            <a:r>
              <a:rPr lang="en-GB" dirty="0"/>
              <a:t>May be useful for the coursework, though you don’t necessarily have to devise your own algorithm.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75" y="2085837"/>
            <a:ext cx="1476602" cy="21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Foster’s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87" y="2204864"/>
            <a:ext cx="6497920" cy="4069080"/>
          </a:xfrm>
        </p:spPr>
        <p:txBody>
          <a:bodyPr/>
          <a:lstStyle/>
          <a:p>
            <a:r>
              <a:rPr lang="en-GB" dirty="0"/>
              <a:t>Four steps:</a:t>
            </a:r>
          </a:p>
          <a:p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Partitioning: </a:t>
            </a:r>
            <a:r>
              <a:rPr lang="en-GB" dirty="0"/>
              <a:t>Split the problem up into many small tasks.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Communication: </a:t>
            </a:r>
            <a:r>
              <a:rPr lang="en-GB" dirty="0"/>
              <a:t>Determining how the tasks interact with each other.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Agglomeration: </a:t>
            </a:r>
            <a:r>
              <a:rPr lang="en-GB" dirty="0"/>
              <a:t>Combine tasks together.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Mapping: </a:t>
            </a:r>
            <a:r>
              <a:rPr lang="en-GB" dirty="0"/>
              <a:t>Determine which tasks should run on which processor.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6644857" y="2924944"/>
            <a:ext cx="2391639" cy="1728192"/>
            <a:chOff x="6644857" y="2924944"/>
            <a:chExt cx="2391639" cy="1728192"/>
          </a:xfrm>
        </p:grpSpPr>
        <p:sp>
          <p:nvSpPr>
            <p:cNvPr id="4" name="Right Brace 3"/>
            <p:cNvSpPr/>
            <p:nvPr/>
          </p:nvSpPr>
          <p:spPr>
            <a:xfrm>
              <a:off x="6644857" y="2924944"/>
              <a:ext cx="432048" cy="1728192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76905" y="2924944"/>
              <a:ext cx="19595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1"/>
                  </a:solidFill>
                </a:rPr>
                <a:t>Don’t consider details of implementation (shared memory, MPI or CUDA, </a:t>
              </a:r>
              <a:r>
                <a:rPr lang="en-GB" sz="1600" dirty="0" err="1">
                  <a:solidFill>
                    <a:schemeClr val="accent1"/>
                  </a:solidFill>
                </a:rPr>
                <a:t>etc</a:t>
              </a:r>
              <a:r>
                <a:rPr lang="en-GB" sz="1600" dirty="0">
                  <a:solidFill>
                    <a:schemeClr val="accent1"/>
                  </a:solidFill>
                </a:rPr>
                <a:t>).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44857" y="4797152"/>
            <a:ext cx="2391638" cy="1476792"/>
            <a:chOff x="6644857" y="4797152"/>
            <a:chExt cx="2391638" cy="1476792"/>
          </a:xfrm>
        </p:grpSpPr>
        <p:sp>
          <p:nvSpPr>
            <p:cNvPr id="6" name="Right Brace 5"/>
            <p:cNvSpPr/>
            <p:nvPr/>
          </p:nvSpPr>
          <p:spPr>
            <a:xfrm>
              <a:off x="6644857" y="4797152"/>
              <a:ext cx="432048" cy="1476792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6904" y="5243160"/>
              <a:ext cx="19595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1"/>
                  </a:solidFill>
                </a:rPr>
                <a:t>Implementation specific.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1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05920"/>
            <a:ext cx="7955280" cy="1306448"/>
          </a:xfrm>
        </p:spPr>
        <p:txBody>
          <a:bodyPr/>
          <a:lstStyle/>
          <a:p>
            <a:r>
              <a:rPr lang="en-GB" dirty="0"/>
              <a:t>Calculate a histogram of a bunch of values.</a:t>
            </a:r>
          </a:p>
          <a:p>
            <a:r>
              <a:rPr lang="en-GB" dirty="0"/>
              <a:t>E.g. marks for the </a:t>
            </a:r>
            <a:r>
              <a:rPr lang="en-GB" b="1" dirty="0"/>
              <a:t>practice</a:t>
            </a:r>
            <a:r>
              <a:rPr lang="en-GB" dirty="0"/>
              <a:t> class test:</a:t>
            </a:r>
          </a:p>
          <a:p>
            <a:pPr lvl="1"/>
            <a:r>
              <a:rPr lang="en-GB" dirty="0"/>
              <a:t>70%, 63%, 60%, 70%, 83%, 77%, 43%, 53%,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719584"/>
              </p:ext>
            </p:extLst>
          </p:nvPr>
        </p:nvGraphicFramePr>
        <p:xfrm>
          <a:off x="2051720" y="3429559"/>
          <a:ext cx="4824536" cy="211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own Arrow 4"/>
          <p:cNvSpPr/>
          <p:nvPr/>
        </p:nvSpPr>
        <p:spPr>
          <a:xfrm>
            <a:off x="4391980" y="3213535"/>
            <a:ext cx="360040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472608"/>
            <a:ext cx="7955280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general, divide </a:t>
            </a:r>
            <a:r>
              <a:rPr lang="en-GB" b="1" dirty="0"/>
              <a:t>N</a:t>
            </a:r>
            <a:r>
              <a:rPr lang="en-GB" dirty="0"/>
              <a:t> values (marks in this case) into </a:t>
            </a:r>
            <a:r>
              <a:rPr lang="en-GB" b="1" dirty="0"/>
              <a:t>B</a:t>
            </a:r>
            <a:r>
              <a:rPr lang="en-GB" dirty="0"/>
              <a:t> bins (here </a:t>
            </a:r>
            <a:r>
              <a:rPr lang="en-GB" b="1" dirty="0"/>
              <a:t>B</a:t>
            </a:r>
            <a:r>
              <a:rPr lang="en-GB" dirty="0"/>
              <a:t>=10: 0-9%, 10-19%, … 90-100%)</a:t>
            </a:r>
          </a:p>
          <a:p>
            <a:r>
              <a:rPr lang="en-GB" b="1" dirty="0"/>
              <a:t>N</a:t>
            </a:r>
            <a:r>
              <a:rPr lang="en-GB" dirty="0"/>
              <a:t> is the problem size (can be huge), </a:t>
            </a:r>
            <a:r>
              <a:rPr lang="en-GB" b="1" dirty="0"/>
              <a:t>B</a:t>
            </a:r>
            <a:r>
              <a:rPr lang="en-GB" dirty="0"/>
              <a:t> is relatively small.</a:t>
            </a:r>
          </a:p>
        </p:txBody>
      </p:sp>
    </p:spTree>
    <p:extLst>
      <p:ext uri="{BB962C8B-B14F-4D97-AF65-F5344CB8AC3E}">
        <p14:creationId xmlns:p14="http://schemas.microsoft.com/office/powerpoint/2010/main" val="282187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 the problem up into lots of small tasks.</a:t>
            </a:r>
          </a:p>
          <a:p>
            <a:pPr lvl="1"/>
            <a:r>
              <a:rPr lang="en-GB" dirty="0" smtClean="0"/>
              <a:t>There </a:t>
            </a:r>
            <a:r>
              <a:rPr lang="en-GB" dirty="0"/>
              <a:t>are </a:t>
            </a:r>
            <a:r>
              <a:rPr lang="en-GB" dirty="0" smtClean="0"/>
              <a:t>usually </a:t>
            </a:r>
            <a:r>
              <a:rPr lang="en-GB" dirty="0"/>
              <a:t>multiple ways to </a:t>
            </a:r>
            <a:r>
              <a:rPr lang="en-GB" dirty="0" smtClean="0"/>
              <a:t>do this!</a:t>
            </a:r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chemeClr val="accent6"/>
                </a:solidFill>
              </a:rPr>
              <a:t>Idea: </a:t>
            </a:r>
            <a:r>
              <a:rPr lang="en-GB" dirty="0"/>
              <a:t>each task corresponds to one bin; counts how many values are within that bin.</a:t>
            </a:r>
          </a:p>
          <a:p>
            <a:pPr lvl="1"/>
            <a:r>
              <a:rPr lang="en-GB" dirty="0"/>
              <a:t>Number of tasks = </a:t>
            </a:r>
            <a:r>
              <a:rPr lang="en-GB" b="1" dirty="0"/>
              <a:t>B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Foster suggests some criteria to check if a partition is good…</a:t>
            </a:r>
          </a:p>
        </p:txBody>
      </p:sp>
    </p:spTree>
    <p:extLst>
      <p:ext uri="{BB962C8B-B14F-4D97-AF65-F5344CB8AC3E}">
        <p14:creationId xmlns:p14="http://schemas.microsoft.com/office/powerpoint/2010/main" val="6359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partition?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Does your partition define at least an order of magnitude more tasks than there are processors in your target computer?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Does your partition avoid redundant computation and storage requirements?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Are tasks of comparable size?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Does the number of tasks scale with problem size?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283968" y="2852936"/>
            <a:ext cx="4464496" cy="646331"/>
            <a:chOff x="4283968" y="2852936"/>
            <a:chExt cx="4464496" cy="646331"/>
          </a:xfrm>
        </p:grpSpPr>
        <p:pic>
          <p:nvPicPr>
            <p:cNvPr id="4" name="Picture 3" descr="File:Red x.svg - Wikipedia, the free encyclo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2852936"/>
              <a:ext cx="530932" cy="53093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60032" y="2852936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Probably not – number of bins is relatively small.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14900" y="4056379"/>
            <a:ext cx="4464496" cy="646331"/>
            <a:chOff x="4814900" y="4056379"/>
            <a:chExt cx="4464496" cy="646331"/>
          </a:xfrm>
        </p:grpSpPr>
        <p:pic>
          <p:nvPicPr>
            <p:cNvPr id="6" name="Picture 5" descr="File:Red x.svg - Wikipedia, the free encyclo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900" y="4056379"/>
              <a:ext cx="530932" cy="53093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390964" y="4056379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Each task needs to store all of the values – might be GBs.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1430" y="4836843"/>
            <a:ext cx="3591960" cy="646331"/>
            <a:chOff x="5271430" y="4836843"/>
            <a:chExt cx="3591960" cy="646331"/>
          </a:xfrm>
        </p:grpSpPr>
        <p:pic>
          <p:nvPicPr>
            <p:cNvPr id="8" name="Picture 7" descr="tick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430" y="4839869"/>
              <a:ext cx="510205" cy="5212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06970" y="4836843"/>
              <a:ext cx="3056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Each task searches through all values.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95366" y="6043312"/>
            <a:ext cx="4464496" cy="646331"/>
            <a:chOff x="4695366" y="6043312"/>
            <a:chExt cx="4464496" cy="646331"/>
          </a:xfrm>
        </p:grpSpPr>
        <p:pic>
          <p:nvPicPr>
            <p:cNvPr id="10" name="Picture 9" descr="File:Red x.svg - Wikipedia, the free encyclo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366" y="6043312"/>
              <a:ext cx="530932" cy="53093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271430" y="6043312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Scales with number of bins, not number of values.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0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1867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Idea:</a:t>
            </a:r>
          </a:p>
          <a:p>
            <a:pPr lvl="1"/>
            <a:r>
              <a:rPr lang="en-GB" dirty="0"/>
              <a:t>One task for each </a:t>
            </a:r>
            <a:r>
              <a:rPr lang="en-GB" b="1" dirty="0"/>
              <a:t>value</a:t>
            </a:r>
            <a:r>
              <a:rPr lang="en-GB" dirty="0"/>
              <a:t> to determines which bin its </a:t>
            </a:r>
            <a:r>
              <a:rPr lang="en-GB" dirty="0" smtClean="0"/>
              <a:t>in: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One task for each </a:t>
            </a:r>
            <a:r>
              <a:rPr lang="en-GB" b="1" dirty="0" smtClean="0"/>
              <a:t>bin</a:t>
            </a:r>
            <a:r>
              <a:rPr lang="en-GB" dirty="0" smtClean="0"/>
              <a:t> </a:t>
            </a:r>
            <a:r>
              <a:rPr lang="en-GB" dirty="0"/>
              <a:t>that increments its </a:t>
            </a:r>
            <a:r>
              <a:rPr lang="en-GB" dirty="0" smtClean="0"/>
              <a:t>count: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19672" y="2996952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5" name="Oval 4"/>
          <p:cNvSpPr/>
          <p:nvPr/>
        </p:nvSpPr>
        <p:spPr>
          <a:xfrm>
            <a:off x="2339852" y="2996952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63%</a:t>
            </a:r>
          </a:p>
        </p:txBody>
      </p:sp>
      <p:sp>
        <p:nvSpPr>
          <p:cNvPr id="6" name="Oval 5"/>
          <p:cNvSpPr/>
          <p:nvPr/>
        </p:nvSpPr>
        <p:spPr>
          <a:xfrm>
            <a:off x="4260032" y="2996952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60%</a:t>
            </a:r>
          </a:p>
        </p:txBody>
      </p:sp>
      <p:sp>
        <p:nvSpPr>
          <p:cNvPr id="7" name="Oval 6"/>
          <p:cNvSpPr/>
          <p:nvPr/>
        </p:nvSpPr>
        <p:spPr>
          <a:xfrm>
            <a:off x="6180212" y="2996952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70%</a:t>
            </a:r>
          </a:p>
        </p:txBody>
      </p:sp>
      <p:sp>
        <p:nvSpPr>
          <p:cNvPr id="8" name="Oval 7"/>
          <p:cNvSpPr/>
          <p:nvPr/>
        </p:nvSpPr>
        <p:spPr>
          <a:xfrm>
            <a:off x="8100392" y="2996952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Find bin for value 83%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9042" y="4699701"/>
            <a:ext cx="9546316" cy="720080"/>
            <a:chOff x="389042" y="4699701"/>
            <a:chExt cx="9546316" cy="720080"/>
          </a:xfrm>
        </p:grpSpPr>
        <p:sp>
          <p:nvSpPr>
            <p:cNvPr id="9" name="Oval 8"/>
            <p:cNvSpPr/>
            <p:nvPr/>
          </p:nvSpPr>
          <p:spPr>
            <a:xfrm>
              <a:off x="389042" y="4699701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/>
                <a:t>Increment 90-100% bin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07569" y="4699701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Increment 80-89% bin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226096" y="4699701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Increment 70-79% bin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144623" y="4699701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Increment 60-69% bin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063150" y="4699701"/>
              <a:ext cx="1872208" cy="7200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Increment 50-59% bin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7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partition?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Does your partition define at least an order of magnitude more tasks than there are processors in your target computer?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Does your partition avoid redundant computation and storage requirements?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Are tasks of comparable size?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Does the number of tasks scale with problem size?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68508" y="2852936"/>
            <a:ext cx="3591960" cy="646331"/>
            <a:chOff x="4468508" y="2852936"/>
            <a:chExt cx="3591960" cy="646331"/>
          </a:xfrm>
        </p:grpSpPr>
        <p:pic>
          <p:nvPicPr>
            <p:cNvPr id="8" name="Picture 7" descr="tick.gi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508" y="2855962"/>
              <a:ext cx="510205" cy="5212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004048" y="2852936"/>
              <a:ext cx="3056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Probably have a lot more values than processors.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57680" y="4038581"/>
            <a:ext cx="3591960" cy="646331"/>
            <a:chOff x="4957680" y="4038581"/>
            <a:chExt cx="3591960" cy="646331"/>
          </a:xfrm>
        </p:grpSpPr>
        <p:pic>
          <p:nvPicPr>
            <p:cNvPr id="12" name="Picture 11" descr="tick.gi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7680" y="4041607"/>
              <a:ext cx="510205" cy="52121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493220" y="4038581"/>
              <a:ext cx="3056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Each task just stores one value or bin count.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2604" y="4888988"/>
            <a:ext cx="3591960" cy="524243"/>
            <a:chOff x="5332604" y="4888988"/>
            <a:chExt cx="3591960" cy="524243"/>
          </a:xfrm>
        </p:grpSpPr>
        <p:pic>
          <p:nvPicPr>
            <p:cNvPr id="14" name="Picture 13" descr="tick.gi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604" y="4892014"/>
              <a:ext cx="510205" cy="52121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868144" y="4888988"/>
              <a:ext cx="305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All pretty trivial…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16580" y="6057391"/>
            <a:ext cx="3591960" cy="524243"/>
            <a:chOff x="5116580" y="6057391"/>
            <a:chExt cx="3591960" cy="524243"/>
          </a:xfrm>
        </p:grpSpPr>
        <p:pic>
          <p:nvPicPr>
            <p:cNvPr id="16" name="Picture 15" descr="tick.gi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580" y="6060417"/>
              <a:ext cx="510205" cy="52121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652120" y="6057391"/>
              <a:ext cx="305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One task per value.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32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2341</TotalTime>
  <Words>1759</Words>
  <Application>Microsoft Office PowerPoint</Application>
  <PresentationFormat>On-screen Show (4:3)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Vapor Trail</vt:lpstr>
      <vt:lpstr>SOFT354: Parallel Computation and distributed systems</vt:lpstr>
      <vt:lpstr>Today’s lecture</vt:lpstr>
      <vt:lpstr>Foster’s methodology</vt:lpstr>
      <vt:lpstr>Foster’s methodology</vt:lpstr>
      <vt:lpstr>Example problem</vt:lpstr>
      <vt:lpstr>partitioning</vt:lpstr>
      <vt:lpstr>Good partition?</vt:lpstr>
      <vt:lpstr>Another partition</vt:lpstr>
      <vt:lpstr>Good partition?</vt:lpstr>
      <vt:lpstr>Communication</vt:lpstr>
      <vt:lpstr>Good communication?</vt:lpstr>
      <vt:lpstr>Agglomeration</vt:lpstr>
      <vt:lpstr>Agglomeration</vt:lpstr>
      <vt:lpstr>Agglomeration</vt:lpstr>
      <vt:lpstr>Good agglomeration?</vt:lpstr>
      <vt:lpstr>mapping</vt:lpstr>
      <vt:lpstr>mapping</vt:lpstr>
      <vt:lpstr>A different approach</vt:lpstr>
      <vt:lpstr>A different approach</vt:lpstr>
      <vt:lpstr>A different approach</vt:lpstr>
      <vt:lpstr>Good agglomeration?</vt:lpstr>
      <vt:lpstr>Good communication?</vt:lpstr>
      <vt:lpstr>Foster’s methodology: Summary 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ELEC350: Advanced Embedded Programming</dc:title>
  <dc:creator>Bob Merrison</dc:creator>
  <cp:lastModifiedBy>Robert Merrison</cp:lastModifiedBy>
  <cp:revision>189</cp:revision>
  <dcterms:created xsi:type="dcterms:W3CDTF">2015-10-12T15:49:52Z</dcterms:created>
  <dcterms:modified xsi:type="dcterms:W3CDTF">2016-12-15T08:45:45Z</dcterms:modified>
</cp:coreProperties>
</file>