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45"/>
  </p:notesMasterIdLst>
  <p:sldIdLst>
    <p:sldId id="256" r:id="rId2"/>
    <p:sldId id="324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326" r:id="rId16"/>
    <p:sldId id="325" r:id="rId17"/>
    <p:sldId id="276" r:id="rId18"/>
    <p:sldId id="277" r:id="rId19"/>
    <p:sldId id="26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89" r:id="rId32"/>
    <p:sldId id="291" r:id="rId33"/>
    <p:sldId id="292" r:id="rId34"/>
    <p:sldId id="327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324"/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326"/>
            <p14:sldId id="325"/>
            <p14:sldId id="276"/>
            <p14:sldId id="277"/>
            <p14:sldId id="26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327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96"/>
  </p:normalViewPr>
  <p:slideViewPr>
    <p:cSldViewPr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Sharing the same instruction pointer means each</a:t>
            </a:r>
            <a:r>
              <a:rPr lang="en-GB" baseline="0" dirty="0"/>
              <a:t> thread must be executing the same instruction at the same time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(Actually if you get into the detail it’s half warps that are scheduled together, but really it’s to just think about whole warps).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4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article linked</a:t>
            </a:r>
            <a:r>
              <a:rPr lang="en-GB" baseline="0" dirty="0"/>
              <a:t> here became quite popular, so probably now all comp. sci. students are trained to solve </a:t>
            </a:r>
            <a:r>
              <a:rPr lang="en-GB" baseline="0" dirty="0" err="1"/>
              <a:t>FizzBuzz</a:t>
            </a:r>
            <a:r>
              <a:rPr lang="en-GB" baseline="0" dirty="0"/>
              <a:t> and nobody uses it as a useful interview question any more!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5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6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expensiveFunction</a:t>
            </a:r>
            <a:r>
              <a:rPr lang="en-GB" dirty="0" smtClean="0"/>
              <a:t> is called once in each block (with 1 active thread).</a:t>
            </a:r>
          </a:p>
          <a:p>
            <a:r>
              <a:rPr lang="en-GB" dirty="0" err="1" smtClean="0"/>
              <a:t>anotherExpensiveFunction</a:t>
            </a:r>
            <a:r>
              <a:rPr lang="en-GB" dirty="0" smtClean="0"/>
              <a:t> is called once</a:t>
            </a:r>
            <a:r>
              <a:rPr lang="en-GB" baseline="0" dirty="0" smtClean="0"/>
              <a:t> in each block (with 31 active threads).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9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expensiveFunction</a:t>
            </a:r>
            <a:r>
              <a:rPr lang="en-GB" dirty="0" smtClean="0"/>
              <a:t> is called only in block 0 (with 32 active threads).</a:t>
            </a:r>
          </a:p>
          <a:p>
            <a:r>
              <a:rPr lang="en-GB" dirty="0" err="1" smtClean="0"/>
              <a:t>anotherExpensiveFunction</a:t>
            </a:r>
            <a:r>
              <a:rPr lang="en-GB" dirty="0" smtClean="0"/>
              <a:t> is called once</a:t>
            </a:r>
            <a:r>
              <a:rPr lang="en-GB" baseline="0" dirty="0" smtClean="0"/>
              <a:t> in each other block </a:t>
            </a:r>
            <a:r>
              <a:rPr lang="en-GB" baseline="0" dirty="0" err="1" smtClean="0"/>
              <a:t>block</a:t>
            </a:r>
            <a:r>
              <a:rPr lang="en-GB" baseline="0" dirty="0" smtClean="0"/>
              <a:t> (with 32 active threads).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5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4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3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may find that actually code like this sometimes works. That’s because actually __</a:t>
            </a:r>
            <a:r>
              <a:rPr lang="en-GB" dirty="0" err="1"/>
              <a:t>syncthreads</a:t>
            </a:r>
            <a:r>
              <a:rPr lang="en-GB" dirty="0"/>
              <a:t>() happens at the</a:t>
            </a:r>
            <a:r>
              <a:rPr lang="en-GB" baseline="0" dirty="0"/>
              <a:t> warp level, so within a block as long as at least one thread in every warp runs the __</a:t>
            </a:r>
            <a:r>
              <a:rPr lang="en-GB" baseline="0" dirty="0" err="1"/>
              <a:t>syncthread</a:t>
            </a:r>
            <a:r>
              <a:rPr lang="en-GB" baseline="0" dirty="0"/>
              <a:t> or no threads in any warps runs it there won’t be a deadlock (http://stackoverflow.com/a/30382467). Just because it can work sometimes doesn’t mean it’s right though, so avoid it!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6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9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4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9281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3610557"/>
            <a:ext cx="8370128" cy="576064"/>
          </a:xfrm>
        </p:spPr>
        <p:txBody>
          <a:bodyPr/>
          <a:lstStyle/>
          <a:p>
            <a:r>
              <a:rPr lang="en-GB" dirty="0"/>
              <a:t>Consider the first four threads in a warp running in parallel.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22990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isDivisibleBy2 = (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34275"/>
              </p:ext>
            </p:extLst>
          </p:nvPr>
        </p:nvGraphicFramePr>
        <p:xfrm>
          <a:off x="419844" y="4293096"/>
          <a:ext cx="8355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2">
                  <a:extLst>
                    <a:ext uri="{9D8B030D-6E8A-4147-A177-3AD203B41FA5}">
                      <a16:colId xmlns:a16="http://schemas.microsoft.com/office/drawing/2014/main" xmlns="" val="368962341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2161968288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219861543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308459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Thread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4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isDivisibleBy2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isDivisibleBy2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27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true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377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9281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3610557"/>
            <a:ext cx="8370128" cy="576064"/>
          </a:xfrm>
        </p:spPr>
        <p:txBody>
          <a:bodyPr/>
          <a:lstStyle/>
          <a:p>
            <a:r>
              <a:rPr lang="en-GB" dirty="0"/>
              <a:t>Consider the first four threads in a warp running in parallel.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22990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844" y="4293096"/>
          <a:ext cx="8355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2">
                  <a:extLst>
                    <a:ext uri="{9D8B030D-6E8A-4147-A177-3AD203B41FA5}">
                      <a16:colId xmlns:a16="http://schemas.microsoft.com/office/drawing/2014/main" xmlns="" val="368962341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2161968288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219861543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308459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Thread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4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isDivisibleBy2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isDivisibleBy2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27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true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377236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844" y="5877272"/>
            <a:ext cx="8355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/>
                </a:solidFill>
              </a:rPr>
              <a:t>Which instruction runs next?</a:t>
            </a:r>
          </a:p>
        </p:txBody>
      </p:sp>
    </p:spTree>
    <p:extLst>
      <p:ext uri="{BB962C8B-B14F-4D97-AF65-F5344CB8AC3E}">
        <p14:creationId xmlns:p14="http://schemas.microsoft.com/office/powerpoint/2010/main" val="29557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6377940" cy="1293028"/>
          </a:xfrm>
        </p:spPr>
        <p:txBody>
          <a:bodyPr/>
          <a:lstStyle/>
          <a:p>
            <a:r>
              <a:rPr lang="en-GB" dirty="0"/>
              <a:t>Divergence!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1"/>
            <a:ext cx="7920880" cy="2728415"/>
          </a:xfrm>
        </p:spPr>
        <p:txBody>
          <a:bodyPr/>
          <a:lstStyle/>
          <a:p>
            <a:r>
              <a:rPr lang="en-GB" dirty="0"/>
              <a:t>Thread 0 should run the “if” part, thread 1 should run the “else” part…</a:t>
            </a:r>
          </a:p>
          <a:p>
            <a:r>
              <a:rPr lang="en-GB" dirty="0"/>
              <a:t>But </a:t>
            </a:r>
            <a:r>
              <a:rPr lang="en-GB" dirty="0" smtClean="0"/>
              <a:t>the threads </a:t>
            </a:r>
            <a:r>
              <a:rPr lang="en-GB" dirty="0">
                <a:solidFill>
                  <a:schemeClr val="accent6"/>
                </a:solidFill>
              </a:rPr>
              <a:t>share an instruction pointer</a:t>
            </a:r>
            <a:r>
              <a:rPr lang="en-GB" dirty="0"/>
              <a:t>, so both </a:t>
            </a:r>
            <a:r>
              <a:rPr lang="en-GB" dirty="0" smtClean="0"/>
              <a:t>have </a:t>
            </a:r>
            <a:r>
              <a:rPr lang="en-GB" dirty="0"/>
              <a:t>to be on the same instruction.</a:t>
            </a:r>
          </a:p>
          <a:p>
            <a:endParaRPr lang="en-GB" dirty="0"/>
          </a:p>
          <a:p>
            <a:r>
              <a:rPr lang="en-GB" dirty="0"/>
              <a:t>What does the streaming multiprocessor 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126876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41658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6377940" cy="1293028"/>
          </a:xfrm>
        </p:spPr>
        <p:txBody>
          <a:bodyPr/>
          <a:lstStyle/>
          <a:p>
            <a:r>
              <a:rPr lang="en-GB" dirty="0"/>
              <a:t>Divergence!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1"/>
            <a:ext cx="7920880" cy="2728415"/>
          </a:xfrm>
        </p:spPr>
        <p:txBody>
          <a:bodyPr/>
          <a:lstStyle/>
          <a:p>
            <a:r>
              <a:rPr lang="en-GB" dirty="0"/>
              <a:t>First, it marks all threads that should take the “else” part as </a:t>
            </a:r>
            <a:r>
              <a:rPr lang="en-GB" dirty="0">
                <a:solidFill>
                  <a:schemeClr val="accent2"/>
                </a:solidFill>
              </a:rPr>
              <a:t>deactivated</a:t>
            </a:r>
            <a:r>
              <a:rPr lang="en-GB" dirty="0"/>
              <a:t> and runs the “if” block.</a:t>
            </a:r>
          </a:p>
          <a:p>
            <a:pPr lvl="1"/>
            <a:r>
              <a:rPr lang="en-GB" dirty="0"/>
              <a:t>The deactivated threads don’t do anything during this.</a:t>
            </a:r>
          </a:p>
          <a:p>
            <a:pPr lvl="1"/>
            <a:endParaRPr lang="en-GB" dirty="0"/>
          </a:p>
          <a:p>
            <a:r>
              <a:rPr lang="en-GB" dirty="0"/>
              <a:t>Then, it marks all the threads that should take the “if” part as </a:t>
            </a:r>
            <a:r>
              <a:rPr lang="en-GB" dirty="0">
                <a:solidFill>
                  <a:schemeClr val="accent2"/>
                </a:solidFill>
              </a:rPr>
              <a:t>deactivated</a:t>
            </a:r>
            <a:r>
              <a:rPr lang="en-GB" dirty="0"/>
              <a:t> and runs the “else” block.</a:t>
            </a:r>
          </a:p>
          <a:p>
            <a:pPr lvl="1"/>
            <a:r>
              <a:rPr lang="en-GB" dirty="0"/>
              <a:t>Again, deactivated threads don’t do anything now.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126876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8906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 is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different threads have to run different blocks of code, each block has to be run </a:t>
            </a:r>
            <a:r>
              <a:rPr lang="en-GB" dirty="0">
                <a:solidFill>
                  <a:schemeClr val="accent2"/>
                </a:solidFill>
              </a:rPr>
              <a:t>serially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With the </a:t>
            </a:r>
            <a:r>
              <a:rPr lang="en-GB" dirty="0" err="1"/>
              <a:t>FizzBuzz</a:t>
            </a:r>
            <a:r>
              <a:rPr lang="en-GB" dirty="0"/>
              <a:t> example it’s not so bad, since each block of code has just one statement…</a:t>
            </a:r>
          </a:p>
          <a:p>
            <a:endParaRPr lang="en-GB" dirty="0"/>
          </a:p>
          <a:p>
            <a:r>
              <a:rPr lang="en-GB" dirty="0"/>
              <a:t>… but if you had two large blocks of code they’d both have to run, one after another, </a:t>
            </a:r>
            <a:r>
              <a:rPr lang="en-GB" dirty="0">
                <a:solidFill>
                  <a:schemeClr val="accent6"/>
                </a:solidFill>
              </a:rPr>
              <a:t>even if only one thread had to run one of them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6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 is inefficient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4581128"/>
            <a:ext cx="8010088" cy="168251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We execute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n-GB" dirty="0"/>
              <a:t> on 32 blocks, 32 threads in each.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i.e.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kernel&lt;&lt;&lt;32, 32&gt;&gt;&gt;();</a:t>
            </a:r>
          </a:p>
          <a:p>
            <a:pPr lvl="1"/>
            <a:r>
              <a:rPr lang="en-GB" dirty="0"/>
              <a:t>How many </a:t>
            </a:r>
            <a:r>
              <a:rPr lang="en-GB" dirty="0" smtClean="0"/>
              <a:t>cycles </a:t>
            </a:r>
            <a:r>
              <a:rPr lang="en-GB" dirty="0"/>
              <a:t>will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dirty="0"/>
              <a:t> </a:t>
            </a:r>
            <a:r>
              <a:rPr lang="en-GB" dirty="0" smtClean="0"/>
              <a:t>use?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32*1000=32,000.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/>
              <a:t>What about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dirty="0"/>
              <a:t>?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32*1000=32,000.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164438"/>
            <a:ext cx="475252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016" y="6360681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dirty="0" smtClean="0"/>
              <a:t>64,000 </a:t>
            </a:r>
            <a:r>
              <a:rPr lang="en-GB" sz="2200" dirty="0"/>
              <a:t>total </a:t>
            </a:r>
            <a:r>
              <a:rPr lang="en-GB" sz="2200" dirty="0" smtClean="0"/>
              <a:t>cycles in function calls. </a:t>
            </a:r>
            <a:r>
              <a:rPr lang="en-GB" sz="2200" dirty="0"/>
              <a:t>What if we reorganise?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120" y="263691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sz="1600" dirty="0" smtClean="0"/>
              <a:t> and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sz="1600" dirty="0" smtClean="0"/>
              <a:t> both take 1,000 cycles to run.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142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 is inefficient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4581128"/>
            <a:ext cx="8010088" cy="168251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We execute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n-GB" dirty="0"/>
              <a:t> on 32 blocks, 32 threads in each.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i.e.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kernel&lt;&lt;&lt;32, 32&gt;&gt;&gt;();</a:t>
            </a:r>
          </a:p>
          <a:p>
            <a:pPr lvl="1"/>
            <a:r>
              <a:rPr lang="en-GB" dirty="0"/>
              <a:t>How many </a:t>
            </a:r>
            <a:r>
              <a:rPr lang="en-GB" dirty="0" smtClean="0"/>
              <a:t>cycles </a:t>
            </a:r>
            <a:r>
              <a:rPr lang="en-GB" dirty="0"/>
              <a:t>will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dirty="0"/>
              <a:t> </a:t>
            </a:r>
            <a:r>
              <a:rPr lang="en-GB" dirty="0" smtClean="0"/>
              <a:t>use?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1*1000=1,000.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/>
              <a:t>What about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dirty="0"/>
              <a:t>?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31*1000=31,000.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164438"/>
            <a:ext cx="475252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== 0)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016" y="6360681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dirty="0" smtClean="0"/>
              <a:t>32,000 </a:t>
            </a:r>
            <a:r>
              <a:rPr lang="en-GB" sz="2200" dirty="0"/>
              <a:t>total </a:t>
            </a:r>
            <a:r>
              <a:rPr lang="en-GB" sz="2200" dirty="0" smtClean="0"/>
              <a:t>cycles in function calls </a:t>
            </a:r>
            <a:r>
              <a:rPr lang="en-GB" sz="2200" dirty="0" smtClean="0">
                <a:sym typeface="Wingdings" panose="05000000000000000000" pitchFamily="2" charset="2"/>
              </a:rPr>
              <a:t></a:t>
            </a:r>
            <a:r>
              <a:rPr lang="en-GB" sz="2200" dirty="0" smtClean="0"/>
              <a:t> twice as fast!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263691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sz="1600" dirty="0" smtClean="0"/>
              <a:t> and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sz="1600" dirty="0" smtClean="0"/>
              <a:t> both take 1,000 cycles to run.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5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088" y="2194560"/>
            <a:ext cx="3185552" cy="4069080"/>
          </a:xfrm>
        </p:spPr>
        <p:txBody>
          <a:bodyPr>
            <a:normAutofit/>
          </a:bodyPr>
          <a:lstStyle/>
          <a:p>
            <a:r>
              <a:rPr lang="en-GB" dirty="0"/>
              <a:t>Here we have if statements without matching </a:t>
            </a:r>
            <a:r>
              <a:rPr lang="en-GB" dirty="0" err="1"/>
              <a:t>elses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isn’t so bad.</a:t>
            </a:r>
          </a:p>
          <a:p>
            <a:endParaRPr lang="en-GB" dirty="0"/>
          </a:p>
          <a:p>
            <a:r>
              <a:rPr lang="en-GB" dirty="0"/>
              <a:t>If there’s a single thread in a warp where the condition is true, the code in the block will run.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916832"/>
            <a:ext cx="4896544" cy="4493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3)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2;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5" y="4725143"/>
            <a:ext cx="2584731" cy="62578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5534" y="5517232"/>
            <a:ext cx="2584731" cy="62578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068960"/>
            <a:ext cx="7794064" cy="34595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every warp there’ll be at least once thread where this condition is true (it’s true for every 3</a:t>
            </a:r>
            <a:r>
              <a:rPr lang="en-GB" baseline="30000" dirty="0"/>
              <a:t>rd</a:t>
            </a:r>
            <a:r>
              <a:rPr lang="en-GB" dirty="0"/>
              <a:t> thread).</a:t>
            </a:r>
          </a:p>
          <a:p>
            <a:endParaRPr lang="en-GB" dirty="0"/>
          </a:p>
          <a:p>
            <a:r>
              <a:rPr lang="en-GB" dirty="0"/>
              <a:t>But there aren’t two pieces of code to be run, since there’s no else block, so performance hit isn’t too bad.</a:t>
            </a:r>
          </a:p>
          <a:p>
            <a:endParaRPr lang="en-GB" dirty="0"/>
          </a:p>
          <a:p>
            <a:r>
              <a:rPr lang="en-GB" dirty="0"/>
              <a:t>Would be faster if all the threads with (i%3)==0 were together in the same warps – then the other warps wouldn’t need to run the block.</a:t>
            </a:r>
          </a:p>
          <a:p>
            <a:endParaRPr lang="en-GB" dirty="0"/>
          </a:p>
          <a:p>
            <a:r>
              <a:rPr lang="en-GB" dirty="0"/>
              <a:t>But that’s not really practical…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4396" y="1916832"/>
            <a:ext cx="381642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2;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083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286" y="147421"/>
            <a:ext cx="6377940" cy="1293028"/>
          </a:xfrm>
        </p:spPr>
        <p:txBody>
          <a:bodyPr/>
          <a:lstStyle/>
          <a:p>
            <a:r>
              <a:rPr lang="en-GB" dirty="0"/>
              <a:t>divergence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4745467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885" y="3146853"/>
            <a:ext cx="2088232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8019" y="3629060"/>
            <a:ext cx="2088232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162552"/>
            <a:ext cx="4089559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3) == 0;</a:t>
            </a:r>
          </a:p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489" y="4896099"/>
            <a:ext cx="2088232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2;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5429591"/>
            <a:ext cx="2664296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 {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489" y="5963083"/>
            <a:ext cx="1928771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5392256" y="2057401"/>
            <a:ext cx="2907664" cy="288032"/>
            <a:chOff x="5392256" y="2057401"/>
            <a:chExt cx="2907664" cy="288032"/>
          </a:xfrm>
        </p:grpSpPr>
        <p:sp>
          <p:nvSpPr>
            <p:cNvPr id="3" name="Rectangle 2"/>
            <p:cNvSpPr/>
            <p:nvPr/>
          </p:nvSpPr>
          <p:spPr>
            <a:xfrm>
              <a:off x="5392256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55714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19172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2630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6088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09546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73004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36462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92256" y="3146853"/>
            <a:ext cx="2907664" cy="288032"/>
            <a:chOff x="5392256" y="3146853"/>
            <a:chExt cx="2907664" cy="288032"/>
          </a:xfrm>
        </p:grpSpPr>
        <p:sp>
          <p:nvSpPr>
            <p:cNvPr id="18" name="Rectangle 17"/>
            <p:cNvSpPr/>
            <p:nvPr/>
          </p:nvSpPr>
          <p:spPr>
            <a:xfrm>
              <a:off x="5392256" y="3146853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55714" y="3146853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9172" y="3146853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82630" y="3146853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46088" y="3146853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9546" y="3146853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73004" y="3146853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36462" y="3146853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92256" y="3638461"/>
            <a:ext cx="2907664" cy="288032"/>
            <a:chOff x="5392256" y="3638461"/>
            <a:chExt cx="2907664" cy="288032"/>
          </a:xfrm>
        </p:grpSpPr>
        <p:sp>
          <p:nvSpPr>
            <p:cNvPr id="26" name="Rectangle 25"/>
            <p:cNvSpPr/>
            <p:nvPr/>
          </p:nvSpPr>
          <p:spPr>
            <a:xfrm>
              <a:off x="5392256" y="3638461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5714" y="363846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19172" y="3638461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82630" y="363846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46088" y="3638461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09546" y="363846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73004" y="3638461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36462" y="363846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92256" y="4162552"/>
            <a:ext cx="2907664" cy="288032"/>
            <a:chOff x="5392256" y="4162552"/>
            <a:chExt cx="2907664" cy="288032"/>
          </a:xfrm>
        </p:grpSpPr>
        <p:sp>
          <p:nvSpPr>
            <p:cNvPr id="34" name="Rectangle 33"/>
            <p:cNvSpPr/>
            <p:nvPr/>
          </p:nvSpPr>
          <p:spPr>
            <a:xfrm>
              <a:off x="5392256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55714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9172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82630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46088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09546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73004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36462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92256" y="4892805"/>
            <a:ext cx="2907664" cy="288032"/>
            <a:chOff x="5392256" y="4892805"/>
            <a:chExt cx="2907664" cy="288032"/>
          </a:xfrm>
        </p:grpSpPr>
        <p:sp>
          <p:nvSpPr>
            <p:cNvPr id="42" name="Rectangle 41"/>
            <p:cNvSpPr/>
            <p:nvPr/>
          </p:nvSpPr>
          <p:spPr>
            <a:xfrm>
              <a:off x="5392256" y="4892805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55714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19172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82630" y="4892805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46088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09546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73004" y="4892805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36462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392256" y="5433947"/>
            <a:ext cx="2907664" cy="288032"/>
            <a:chOff x="5392256" y="5433947"/>
            <a:chExt cx="2907664" cy="288032"/>
          </a:xfrm>
        </p:grpSpPr>
        <p:sp>
          <p:nvSpPr>
            <p:cNvPr id="50" name="Rectangle 49"/>
            <p:cNvSpPr/>
            <p:nvPr/>
          </p:nvSpPr>
          <p:spPr>
            <a:xfrm>
              <a:off x="5392256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55714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19172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82630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46088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09546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73004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36462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92256" y="5967439"/>
            <a:ext cx="2907664" cy="288032"/>
            <a:chOff x="5392256" y="5967439"/>
            <a:chExt cx="2907664" cy="288032"/>
          </a:xfrm>
        </p:grpSpPr>
        <p:sp>
          <p:nvSpPr>
            <p:cNvPr id="58" name="Rectangle 57"/>
            <p:cNvSpPr/>
            <p:nvPr/>
          </p:nvSpPr>
          <p:spPr>
            <a:xfrm>
              <a:off x="5392256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55714" y="5967439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19172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82630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46088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09546" y="5967439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73004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936462" y="5967439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H="1">
            <a:off x="2559865" y="2960335"/>
            <a:ext cx="363457" cy="17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23322" y="2950423"/>
            <a:ext cx="321269" cy="67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2"/>
          </p:cNvCxnSpPr>
          <p:nvPr/>
        </p:nvCxnSpPr>
        <p:spPr>
          <a:xfrm>
            <a:off x="1767001" y="3439241"/>
            <a:ext cx="0" cy="7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869157" y="3921449"/>
            <a:ext cx="1410963" cy="22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" idx="0"/>
          </p:cNvCxnSpPr>
          <p:nvPr/>
        </p:nvCxnSpPr>
        <p:spPr>
          <a:xfrm>
            <a:off x="1767605" y="4654995"/>
            <a:ext cx="0" cy="2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749753" y="5188487"/>
            <a:ext cx="0" cy="2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731901" y="5721979"/>
            <a:ext cx="0" cy="2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92256" y="1628800"/>
            <a:ext cx="290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Active Threads</a:t>
            </a:r>
          </a:p>
        </p:txBody>
      </p:sp>
    </p:spTree>
    <p:extLst>
      <p:ext uri="{BB962C8B-B14F-4D97-AF65-F5344CB8AC3E}">
        <p14:creationId xmlns:p14="http://schemas.microsoft.com/office/powerpoint/2010/main" val="19793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halves:</a:t>
            </a:r>
          </a:p>
          <a:p>
            <a:endParaRPr lang="en-GB" dirty="0"/>
          </a:p>
          <a:p>
            <a:pPr lvl="1"/>
            <a:r>
              <a:rPr lang="en-GB" dirty="0" smtClean="0"/>
              <a:t>First we will look at an issue that can cause CUDA kernels to run much slower than expected: </a:t>
            </a:r>
            <a:r>
              <a:rPr lang="en-GB" dirty="0" smtClean="0">
                <a:solidFill>
                  <a:schemeClr val="accent2"/>
                </a:solidFill>
              </a:rPr>
              <a:t>divergence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Then we will carefully work through writing a matrix multiplication kernel, both with and without </a:t>
            </a:r>
            <a:r>
              <a:rPr lang="en-GB" dirty="0" smtClean="0">
                <a:solidFill>
                  <a:schemeClr val="accent2"/>
                </a:solidFill>
              </a:rPr>
              <a:t>shared memory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145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Divergence gets worse the more code paths you have: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708920"/>
            <a:ext cx="3816424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(condition1)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expensiveOperation1();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(condition2)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expensiveOperation2();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(condition3)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expensiveOperation3();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expensiveOperation4();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1001" y="2996952"/>
            <a:ext cx="388843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a warp contains at least one thread where each condition is true, then </a:t>
            </a:r>
            <a:r>
              <a:rPr lang="en-GB" dirty="0">
                <a:solidFill>
                  <a:schemeClr val="accent2"/>
                </a:solidFill>
              </a:rPr>
              <a:t>all four expensive operations have to run!</a:t>
            </a:r>
          </a:p>
          <a:p>
            <a:endParaRPr lang="en-GB" dirty="0"/>
          </a:p>
          <a:p>
            <a:r>
              <a:rPr lang="en-GB" dirty="0">
                <a:solidFill>
                  <a:schemeClr val="accent3"/>
                </a:solidFill>
              </a:rPr>
              <a:t>Golden rule: </a:t>
            </a:r>
            <a:r>
              <a:rPr lang="en-GB" dirty="0"/>
              <a:t>if possible, organise blocks so that threads in the </a:t>
            </a:r>
            <a:r>
              <a:rPr lang="en-GB" dirty="0">
                <a:solidFill>
                  <a:schemeClr val="accent6"/>
                </a:solidFill>
              </a:rPr>
              <a:t>same warp </a:t>
            </a:r>
            <a:r>
              <a:rPr lang="en-GB" dirty="0"/>
              <a:t>follow the </a:t>
            </a:r>
            <a:r>
              <a:rPr lang="en-GB" dirty="0">
                <a:solidFill>
                  <a:schemeClr val="accent6"/>
                </a:solidFill>
              </a:rPr>
              <a:t>same path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5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__</a:t>
            </a:r>
            <a:r>
              <a:rPr lang="en-GB" cap="none" dirty="0" err="1"/>
              <a:t>syncthreads</a:t>
            </a:r>
            <a:r>
              <a:rPr lang="en-GB" cap="none" dirty="0"/>
              <a:t> </a:t>
            </a:r>
            <a:r>
              <a:rPr lang="en-GB" dirty="0"/>
              <a:t>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Reminder from last week: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causes a thread to pause until all of the threads in its block have reached the same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call.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Example:</a:t>
            </a:r>
            <a:r>
              <a:rPr lang="en-GB" dirty="0"/>
              <a:t> if threads co-operate to load data into shared memory, they should wait until every thread has done its loading before starting work.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Long story short: </a:t>
            </a:r>
            <a:r>
              <a:rPr lang="en-GB" dirty="0" smtClean="0"/>
              <a:t>don’t use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inside any sections of code that might only run on some threads in a block.</a:t>
            </a:r>
          </a:p>
        </p:txBody>
      </p:sp>
    </p:spTree>
    <p:extLst>
      <p:ext uri="{BB962C8B-B14F-4D97-AF65-F5344CB8AC3E}">
        <p14:creationId xmlns:p14="http://schemas.microsoft.com/office/powerpoint/2010/main" val="8593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__</a:t>
            </a:r>
            <a:r>
              <a:rPr lang="en-GB" cap="none" dirty="0" err="1"/>
              <a:t>syncthreads</a:t>
            </a:r>
            <a:r>
              <a:rPr lang="en-GB" cap="none" dirty="0"/>
              <a:t> </a:t>
            </a:r>
            <a:r>
              <a:rPr lang="en-GB" dirty="0"/>
              <a:t>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2194560"/>
            <a:ext cx="4121656" cy="4069080"/>
          </a:xfrm>
        </p:spPr>
        <p:txBody>
          <a:bodyPr>
            <a:normAutofit/>
          </a:bodyPr>
          <a:lstStyle/>
          <a:p>
            <a:r>
              <a:rPr lang="en-GB" dirty="0"/>
              <a:t>This is common pattern that we’ve seen before.</a:t>
            </a:r>
          </a:p>
          <a:p>
            <a:endParaRPr lang="en-GB" dirty="0"/>
          </a:p>
          <a:p>
            <a:r>
              <a:rPr lang="en-GB" dirty="0"/>
              <a:t>Kernel works even if the number of threads is bigger than the problem size.</a:t>
            </a:r>
          </a:p>
          <a:p>
            <a:endParaRPr lang="en-GB" dirty="0"/>
          </a:p>
          <a:p>
            <a:r>
              <a:rPr lang="en-GB" dirty="0"/>
              <a:t>But what if part of the kernel involves loading data into shared memory?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4104456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M) {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11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__</a:t>
            </a:r>
            <a:r>
              <a:rPr lang="en-GB" cap="none" dirty="0" err="1"/>
              <a:t>syncthreads</a:t>
            </a:r>
            <a:r>
              <a:rPr lang="en-GB" cap="none" dirty="0"/>
              <a:t> </a:t>
            </a:r>
            <a:r>
              <a:rPr lang="en-GB" dirty="0"/>
              <a:t>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2194560"/>
            <a:ext cx="4121656" cy="406908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2"/>
                </a:solidFill>
              </a:rPr>
              <a:t>Don’t do this!</a:t>
            </a:r>
          </a:p>
          <a:p>
            <a:endParaRPr lang="en-GB" dirty="0"/>
          </a:p>
          <a:p>
            <a:r>
              <a:rPr lang="en-GB" dirty="0"/>
              <a:t>Thread </a:t>
            </a:r>
            <a:r>
              <a:rPr lang="en-GB" dirty="0">
                <a:solidFill>
                  <a:schemeClr val="accent6"/>
                </a:solidFill>
              </a:rPr>
              <a:t>M-1</a:t>
            </a:r>
            <a:r>
              <a:rPr lang="en-GB" dirty="0"/>
              <a:t> will execute the code in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block (including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Thread </a:t>
            </a:r>
            <a:r>
              <a:rPr lang="en-GB" dirty="0">
                <a:solidFill>
                  <a:schemeClr val="accent6"/>
                </a:solidFill>
              </a:rPr>
              <a:t>M</a:t>
            </a:r>
            <a:r>
              <a:rPr lang="en-GB" dirty="0"/>
              <a:t> won’t.</a:t>
            </a:r>
          </a:p>
          <a:p>
            <a:endParaRPr lang="en-GB" dirty="0"/>
          </a:p>
          <a:p>
            <a:r>
              <a:rPr lang="en-GB" dirty="0"/>
              <a:t>If these two threads are in the same block, thread </a:t>
            </a:r>
            <a:r>
              <a:rPr lang="en-GB" dirty="0">
                <a:solidFill>
                  <a:schemeClr val="accent6"/>
                </a:solidFill>
              </a:rPr>
              <a:t>M-1</a:t>
            </a:r>
            <a:r>
              <a:rPr lang="en-GB" dirty="0"/>
              <a:t> will be waiting forever for thread </a:t>
            </a:r>
            <a:r>
              <a:rPr lang="en-GB" dirty="0">
                <a:solidFill>
                  <a:schemeClr val="accent6"/>
                </a:solidFill>
              </a:rPr>
              <a:t>M</a:t>
            </a:r>
            <a:r>
              <a:rPr lang="en-GB" dirty="0"/>
              <a:t> to sync – </a:t>
            </a:r>
            <a:r>
              <a:rPr lang="en-GB" dirty="0">
                <a:solidFill>
                  <a:schemeClr val="accent2"/>
                </a:solidFill>
              </a:rPr>
              <a:t>deadlock</a:t>
            </a:r>
            <a:r>
              <a:rPr lang="en-GB" dirty="0"/>
              <a:t>!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4104456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M) {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(load some data)</a:t>
            </a:r>
          </a:p>
          <a:p>
            <a:endParaRPr lang="en-GB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(process data)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 descr="File:RedX.svg - Wikipedia, the free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1983"/>
            <a:ext cx="1877194" cy="18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__</a:t>
            </a:r>
            <a:r>
              <a:rPr lang="en-GB" cap="none" dirty="0" err="1"/>
              <a:t>syncthreads</a:t>
            </a:r>
            <a:r>
              <a:rPr lang="en-GB" cap="none" dirty="0"/>
              <a:t> </a:t>
            </a:r>
            <a:r>
              <a:rPr lang="en-GB" dirty="0"/>
              <a:t>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2194560"/>
            <a:ext cx="4121656" cy="4069080"/>
          </a:xfrm>
        </p:spPr>
        <p:txBody>
          <a:bodyPr>
            <a:normAutofit/>
          </a:bodyPr>
          <a:lstStyle/>
          <a:p>
            <a:r>
              <a:rPr lang="en-GB" dirty="0"/>
              <a:t>Now all threads in a block will run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Messier, but won’t deadlock!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4104456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M) {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(load some data)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M) {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(process data)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Green tick - simp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465551"/>
            <a:ext cx="1762003" cy="20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We’re going to develop a kernel that calculates </a:t>
            </a:r>
            <a:r>
              <a:rPr lang="en-GB" b="1" dirty="0" err="1"/>
              <a:t>A</a:t>
            </a:r>
            <a:r>
              <a:rPr lang="en-GB" dirty="0" err="1"/>
              <a:t>x</a:t>
            </a:r>
            <a:r>
              <a:rPr lang="en-GB" b="1" dirty="0" err="1"/>
              <a:t>B</a:t>
            </a:r>
            <a:r>
              <a:rPr lang="en-GB" dirty="0"/>
              <a:t>, where </a:t>
            </a:r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are both </a:t>
            </a:r>
            <a:r>
              <a:rPr lang="en-GB" dirty="0" err="1"/>
              <a:t>nxn</a:t>
            </a:r>
            <a:r>
              <a:rPr lang="en-GB" dirty="0"/>
              <a:t> matrices.</a:t>
            </a:r>
          </a:p>
          <a:p>
            <a:endParaRPr lang="en-GB" dirty="0"/>
          </a:p>
          <a:p>
            <a:r>
              <a:rPr lang="en-GB" dirty="0"/>
              <a:t>Start with a simple version, then see how to dramatically increase performance with shared memory.</a:t>
            </a:r>
          </a:p>
          <a:p>
            <a:endParaRPr lang="en-GB" dirty="0"/>
          </a:p>
          <a:p>
            <a:r>
              <a:rPr lang="en-GB" dirty="0"/>
              <a:t>Following example in Kirk &amp; </a:t>
            </a:r>
            <a:r>
              <a:rPr lang="en-GB" dirty="0" err="1"/>
              <a:t>Hwu</a:t>
            </a:r>
            <a:r>
              <a:rPr lang="en-GB" dirty="0"/>
              <a:t>.</a:t>
            </a:r>
          </a:p>
          <a:p>
            <a:pPr lvl="1"/>
            <a:endParaRPr lang="en-GB" dirty="0"/>
          </a:p>
        </p:txBody>
      </p:sp>
      <p:pic>
        <p:nvPicPr>
          <p:cNvPr id="1026" name="Picture 2" descr="Image result for kirk hwu g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61305"/>
            <a:ext cx="18859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And dot product them together: 1x5 + 2x7 = 19.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16016" y="3501008"/>
            <a:ext cx="2880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4752" y="3501008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95384" y="3499626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639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And dot product them together: 1x5 + 2x7 = 19.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16016" y="3501008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4752" y="3501008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95384" y="3499626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737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1x6 + 2*8 = 22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64198" y="3501008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4752" y="3501008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95936" y="3500317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202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1x6 + 2*8 = 22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20072" y="3501008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4752" y="3501008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95936" y="3500317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54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/>
              <a:t>Practice</a:t>
            </a:r>
            <a:r>
              <a:rPr lang="en-GB" dirty="0"/>
              <a:t> test in two weeks: </a:t>
            </a:r>
            <a:r>
              <a:rPr lang="en-GB" dirty="0">
                <a:solidFill>
                  <a:schemeClr val="accent2"/>
                </a:solidFill>
              </a:rPr>
              <a:t>Thursday 3</a:t>
            </a:r>
            <a:r>
              <a:rPr lang="en-GB" baseline="30000" dirty="0">
                <a:solidFill>
                  <a:schemeClr val="accent2"/>
                </a:solidFill>
              </a:rPr>
              <a:t>th</a:t>
            </a:r>
            <a:r>
              <a:rPr lang="en-GB" dirty="0">
                <a:solidFill>
                  <a:schemeClr val="accent2"/>
                </a:solidFill>
              </a:rPr>
              <a:t> November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the usual lecture slot / room.</a:t>
            </a:r>
          </a:p>
          <a:p>
            <a:endParaRPr lang="en-GB" dirty="0"/>
          </a:p>
          <a:p>
            <a:r>
              <a:rPr lang="en-GB" dirty="0"/>
              <a:t>Doesn’t count towards your mark (</a:t>
            </a:r>
            <a:r>
              <a:rPr lang="en-GB" dirty="0">
                <a:solidFill>
                  <a:schemeClr val="accent6"/>
                </a:solidFill>
              </a:rPr>
              <a:t>but take it seriously!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Short sentence / single word / number answers only.</a:t>
            </a:r>
          </a:p>
          <a:p>
            <a:endParaRPr lang="en-GB" dirty="0"/>
          </a:p>
          <a:p>
            <a:r>
              <a:rPr lang="en-GB" dirty="0"/>
              <a:t>Bring a calculator (though there shouldn’t be anything you can’t work out in your head / on paper).</a:t>
            </a:r>
          </a:p>
        </p:txBody>
      </p:sp>
    </p:spTree>
    <p:extLst>
      <p:ext uri="{BB962C8B-B14F-4D97-AF65-F5344CB8AC3E}">
        <p14:creationId xmlns:p14="http://schemas.microsoft.com/office/powerpoint/2010/main" val="33652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3x5 + 4*7 = 43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16016" y="3789039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3768" y="3786254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10042" y="3500317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99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3x5 + 4*7 = 43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16016" y="3789039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3768" y="3786254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10042" y="3500317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788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3x6 + 4*8 = 50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61300" y="3789039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3768" y="3786254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75978" y="3497531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758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3x6 + 4*8 = 50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61300" y="3789039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3768" y="3786254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75978" y="3497531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993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</a:t>
            </a:r>
            <a:r>
              <a:rPr lang="en-GB" dirty="0" smtClean="0"/>
              <a:t>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535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46496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5129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49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535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6697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9817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06593"/>
            <a:ext cx="2391224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5524" y="4359273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150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3499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6697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9817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06593"/>
            <a:ext cx="2391224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5524" y="4359273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791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18293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6697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4438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06593"/>
            <a:ext cx="3010772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96716" y="4359272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85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8426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6697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4438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06593"/>
            <a:ext cx="3010772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96716" y="4359272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13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61795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3484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6407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2204" y="5877433"/>
            <a:ext cx="239286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5524" y="4359274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778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general rule, try to avoid branching statements (e.g. </a:t>
            </a:r>
            <a:r>
              <a:rPr lang="en-GB" dirty="0">
                <a:solidFill>
                  <a:schemeClr val="accent6"/>
                </a:solidFill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/ else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switch</a:t>
            </a:r>
            <a:r>
              <a:rPr lang="en-GB" dirty="0"/>
              <a:t>) in kernel code.</a:t>
            </a:r>
          </a:p>
          <a:p>
            <a:endParaRPr lang="en-GB" dirty="0"/>
          </a:p>
          <a:p>
            <a:r>
              <a:rPr lang="en-GB" dirty="0"/>
              <a:t>As we’ll see in a minute, these can sometimes make your kernel run much less efficiently.</a:t>
            </a:r>
          </a:p>
          <a:p>
            <a:endParaRPr lang="en-GB" dirty="0"/>
          </a:p>
          <a:p>
            <a:r>
              <a:rPr lang="en-GB" dirty="0"/>
              <a:t>But only in some circumstances! </a:t>
            </a:r>
          </a:p>
          <a:p>
            <a:endParaRPr lang="en-GB" dirty="0"/>
          </a:p>
          <a:p>
            <a:r>
              <a:rPr lang="en-GB" dirty="0"/>
              <a:t>To understand why, need to remember how threads are executed on the GPU.</a:t>
            </a:r>
          </a:p>
        </p:txBody>
      </p:sp>
    </p:spTree>
    <p:extLst>
      <p:ext uri="{BB962C8B-B14F-4D97-AF65-F5344CB8AC3E}">
        <p14:creationId xmlns:p14="http://schemas.microsoft.com/office/powerpoint/2010/main" val="5050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98871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3484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6407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2204" y="5877433"/>
            <a:ext cx="239286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5524" y="4359274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41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79866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3484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91487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2204" y="5877433"/>
            <a:ext cx="299549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78154" y="4359274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78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06256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3484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91487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xmlns="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xmlns="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2204" y="5877433"/>
            <a:ext cx="299549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78154" y="4359274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47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Practice matrix multiplications.</a:t>
            </a:r>
          </a:p>
          <a:p>
            <a:endParaRPr lang="en-GB" dirty="0"/>
          </a:p>
          <a:p>
            <a:r>
              <a:rPr lang="en-GB" dirty="0"/>
              <a:t>I recommend using the “trick” method for laying them out – this will help you follow the explanation of the algorithm we’ll develop.</a:t>
            </a:r>
          </a:p>
        </p:txBody>
      </p:sp>
    </p:spTree>
    <p:extLst>
      <p:ext uri="{BB962C8B-B14F-4D97-AF65-F5344CB8AC3E}">
        <p14:creationId xmlns:p14="http://schemas.microsoft.com/office/powerpoint/2010/main" val="30372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Warps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137880" cy="4069080"/>
          </a:xfrm>
        </p:spPr>
        <p:txBody>
          <a:bodyPr>
            <a:normAutofit fontScale="92500"/>
          </a:bodyPr>
          <a:lstStyle/>
          <a:p>
            <a:r>
              <a:rPr lang="en-GB" dirty="0"/>
              <a:t>When a streaming multiprocessor has a block of threads assigned to it, it breaks it down into </a:t>
            </a:r>
            <a:r>
              <a:rPr lang="en-GB" dirty="0">
                <a:solidFill>
                  <a:schemeClr val="accent6"/>
                </a:solidFill>
              </a:rPr>
              <a:t>warps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6"/>
                </a:solidFill>
              </a:rPr>
              <a:t>warp</a:t>
            </a:r>
            <a:r>
              <a:rPr lang="en-GB" dirty="0"/>
              <a:t> is a set of </a:t>
            </a:r>
            <a:r>
              <a:rPr lang="en-GB" dirty="0">
                <a:solidFill>
                  <a:schemeClr val="accent6"/>
                </a:solidFill>
              </a:rPr>
              <a:t>32 threads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streaming multiprocessor has 32 cores – it executes all the threads in a warp </a:t>
            </a:r>
            <a:r>
              <a:rPr lang="en-GB" dirty="0">
                <a:solidFill>
                  <a:schemeClr val="accent2"/>
                </a:solidFill>
              </a:rPr>
              <a:t>in parallel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Crucially, all the threads in a warp </a:t>
            </a:r>
            <a:r>
              <a:rPr lang="en-GB" dirty="0">
                <a:solidFill>
                  <a:schemeClr val="accent2"/>
                </a:solidFill>
              </a:rPr>
              <a:t>share the same instruction pointer</a:t>
            </a:r>
            <a:r>
              <a:rPr lang="en-GB" dirty="0"/>
              <a:t>.</a:t>
            </a:r>
          </a:p>
        </p:txBody>
      </p:sp>
      <p:pic>
        <p:nvPicPr>
          <p:cNvPr id="4" name="Picture 2" descr="https://upload.wikimedia.org/wikipedia/commons/thumb/1/1d/Fermi.svg/800px-Fermi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6312"/>
            <a:ext cx="2520280" cy="41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Common interview question:</a:t>
            </a:r>
          </a:p>
          <a:p>
            <a:pPr lvl="1"/>
            <a:r>
              <a:rPr lang="en-GB" dirty="0"/>
              <a:t>Write a program that prints the numbers from 1 to 100. But for multiples of three print "Fizz" instead of the number and for the multiples of five print "Buzz". For numbers which are multiples of both three and five print "</a:t>
            </a:r>
            <a:r>
              <a:rPr lang="en-GB" dirty="0" err="1"/>
              <a:t>FizzBuzz</a:t>
            </a:r>
            <a:r>
              <a:rPr lang="en-GB" dirty="0"/>
              <a:t>".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Majority of computer science graduates can’t* (???)</a:t>
            </a:r>
          </a:p>
          <a:p>
            <a:pPr lvl="1"/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Let’s write a parallel version…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This is not a good solution – don’t use it in a job interview!</a:t>
            </a:r>
          </a:p>
          <a:p>
            <a:pPr lvl="1"/>
            <a:r>
              <a:rPr lang="en-GB" dirty="0"/>
              <a:t>It’s a simple way of demonstrating branch divergence.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6525344"/>
            <a:ext cx="4860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*https://blog.codinghorror.com/why-cant-programmers-program/</a:t>
            </a:r>
          </a:p>
        </p:txBody>
      </p:sp>
    </p:spTree>
    <p:extLst>
      <p:ext uri="{BB962C8B-B14F-4D97-AF65-F5344CB8AC3E}">
        <p14:creationId xmlns:p14="http://schemas.microsoft.com/office/powerpoint/2010/main" val="13121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340" y="-39724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925046"/>
            <a:ext cx="7955280" cy="1882512"/>
          </a:xfrm>
        </p:spPr>
        <p:txBody>
          <a:bodyPr>
            <a:normAutofit/>
          </a:bodyPr>
          <a:lstStyle/>
          <a:p>
            <a:r>
              <a:rPr lang="en-GB" sz="1600" dirty="0"/>
              <a:t>Array of N integers, entry </a:t>
            </a:r>
            <a:r>
              <a:rPr lang="en-GB" sz="1600" dirty="0" err="1"/>
              <a:t>i</a:t>
            </a:r>
            <a:r>
              <a:rPr lang="en-GB" sz="1600" dirty="0"/>
              <a:t> contains:</a:t>
            </a:r>
          </a:p>
          <a:p>
            <a:pPr lvl="1"/>
            <a:r>
              <a:rPr lang="en-GB" sz="1400" dirty="0"/>
              <a:t>The value -1 if </a:t>
            </a:r>
            <a:r>
              <a:rPr lang="en-GB" sz="1400" dirty="0" err="1"/>
              <a:t>i</a:t>
            </a:r>
            <a:r>
              <a:rPr lang="en-GB" sz="1400" dirty="0"/>
              <a:t> is divisible by 2</a:t>
            </a:r>
            <a:r>
              <a:rPr lang="en-GB" sz="1400" dirty="0" smtClean="0"/>
              <a:t>. </a:t>
            </a:r>
            <a:r>
              <a:rPr lang="en-GB" sz="1400" dirty="0" smtClean="0">
                <a:solidFill>
                  <a:schemeClr val="accent6"/>
                </a:solidFill>
              </a:rPr>
              <a:t>(“Fizz”)</a:t>
            </a:r>
            <a:endParaRPr lang="en-GB" sz="1400" dirty="0">
              <a:solidFill>
                <a:schemeClr val="accent6"/>
              </a:solidFill>
            </a:endParaRPr>
          </a:p>
          <a:p>
            <a:pPr lvl="1"/>
            <a:r>
              <a:rPr lang="en-GB" sz="1400" dirty="0"/>
              <a:t>The value -2 if </a:t>
            </a:r>
            <a:r>
              <a:rPr lang="en-GB" sz="1400" dirty="0" err="1"/>
              <a:t>i</a:t>
            </a:r>
            <a:r>
              <a:rPr lang="en-GB" sz="1400" dirty="0"/>
              <a:t> is divisible by 3</a:t>
            </a:r>
            <a:r>
              <a:rPr lang="en-GB" sz="1400" dirty="0" smtClean="0"/>
              <a:t>. </a:t>
            </a:r>
            <a:r>
              <a:rPr lang="en-GB" sz="1400" dirty="0" smtClean="0">
                <a:solidFill>
                  <a:schemeClr val="accent6"/>
                </a:solidFill>
              </a:rPr>
              <a:t>(“Buzz”)</a:t>
            </a:r>
            <a:endParaRPr lang="en-GB" sz="1400" dirty="0">
              <a:solidFill>
                <a:schemeClr val="accent6"/>
              </a:solidFill>
            </a:endParaRPr>
          </a:p>
          <a:p>
            <a:pPr lvl="1"/>
            <a:r>
              <a:rPr lang="en-GB" sz="1400" dirty="0"/>
              <a:t>The value -3 if </a:t>
            </a:r>
            <a:r>
              <a:rPr lang="en-GB" sz="1400" dirty="0" err="1"/>
              <a:t>i</a:t>
            </a:r>
            <a:r>
              <a:rPr lang="en-GB" sz="1400" dirty="0"/>
              <a:t> is divisible by 2 and 3</a:t>
            </a:r>
            <a:r>
              <a:rPr lang="en-GB" sz="1400" dirty="0" smtClean="0"/>
              <a:t>. </a:t>
            </a:r>
            <a:r>
              <a:rPr lang="en-GB" sz="1400" dirty="0" smtClean="0">
                <a:solidFill>
                  <a:schemeClr val="accent6"/>
                </a:solidFill>
              </a:rPr>
              <a:t>(“</a:t>
            </a:r>
            <a:r>
              <a:rPr lang="en-GB" sz="1400" dirty="0" err="1" smtClean="0">
                <a:solidFill>
                  <a:schemeClr val="accent6"/>
                </a:solidFill>
              </a:rPr>
              <a:t>FizzBuzz</a:t>
            </a:r>
            <a:r>
              <a:rPr lang="en-GB" sz="1400" dirty="0" smtClean="0">
                <a:solidFill>
                  <a:schemeClr val="accent6"/>
                </a:solidFill>
              </a:rPr>
              <a:t>”)</a:t>
            </a:r>
            <a:endParaRPr lang="en-GB" sz="1400" dirty="0">
              <a:solidFill>
                <a:schemeClr val="accent6"/>
              </a:solidFill>
            </a:endParaRPr>
          </a:p>
          <a:p>
            <a:pPr lvl="1"/>
            <a:r>
              <a:rPr lang="en-GB" sz="1400" dirty="0"/>
              <a:t>Otherwise just the value of </a:t>
            </a:r>
            <a:r>
              <a:rPr lang="en-GB" sz="1400" dirty="0" err="1"/>
              <a:t>i</a:t>
            </a:r>
            <a:r>
              <a:rPr lang="en-GB" sz="1400" dirty="0" smtClean="0"/>
              <a:t>.</a:t>
            </a:r>
            <a:endParaRPr lang="en-GB" sz="1400" dirty="0"/>
          </a:p>
          <a:p>
            <a:pPr lvl="1"/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276872"/>
            <a:ext cx="4896544" cy="4493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3)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2;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784" y="3501008"/>
            <a:ext cx="720080" cy="216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017250" y="4881075"/>
            <a:ext cx="720080" cy="216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377290" y="3717032"/>
            <a:ext cx="2418846" cy="114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3971601"/>
            <a:ext cx="2160240" cy="883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8803" y="324415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% M (or “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 modulo M</a:t>
            </a:r>
            <a:r>
              <a:rPr lang="en-GB" dirty="0"/>
              <a:t>”) gives the remainder when </a:t>
            </a:r>
            <a:r>
              <a:rPr lang="en-GB" dirty="0" err="1"/>
              <a:t>i</a:t>
            </a:r>
            <a:r>
              <a:rPr lang="en-GB" dirty="0"/>
              <a:t> is divided by M. If it’s zero, </a:t>
            </a:r>
            <a:r>
              <a:rPr lang="en-GB" dirty="0" err="1"/>
              <a:t>i</a:t>
            </a:r>
            <a:r>
              <a:rPr lang="en-GB" dirty="0"/>
              <a:t> is divisible by M.</a:t>
            </a:r>
          </a:p>
        </p:txBody>
      </p:sp>
    </p:spTree>
    <p:extLst>
      <p:ext uri="{BB962C8B-B14F-4D97-AF65-F5344CB8AC3E}">
        <p14:creationId xmlns:p14="http://schemas.microsoft.com/office/powerpoint/2010/main" val="16830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9281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3610557"/>
            <a:ext cx="8370128" cy="576064"/>
          </a:xfrm>
        </p:spPr>
        <p:txBody>
          <a:bodyPr/>
          <a:lstStyle/>
          <a:p>
            <a:r>
              <a:rPr lang="en-GB" dirty="0"/>
              <a:t>Consider the first </a:t>
            </a:r>
            <a:r>
              <a:rPr lang="en-GB" dirty="0" smtClean="0"/>
              <a:t>two threads </a:t>
            </a:r>
            <a:r>
              <a:rPr lang="en-GB" dirty="0"/>
              <a:t>in a warp running in parallel.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22990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93511"/>
              </p:ext>
            </p:extLst>
          </p:nvPr>
        </p:nvGraphicFramePr>
        <p:xfrm>
          <a:off x="419844" y="4293096"/>
          <a:ext cx="8355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2">
                  <a:extLst>
                    <a:ext uri="{9D8B030D-6E8A-4147-A177-3AD203B41FA5}">
                      <a16:colId xmlns:a16="http://schemas.microsoft.com/office/drawing/2014/main" xmlns="" val="368962341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2161968288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219861543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308459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Thread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4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27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377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9281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3610557"/>
            <a:ext cx="8370128" cy="576064"/>
          </a:xfrm>
        </p:spPr>
        <p:txBody>
          <a:bodyPr/>
          <a:lstStyle/>
          <a:p>
            <a:r>
              <a:rPr lang="en-GB" dirty="0"/>
              <a:t>Consider the first four threads in a warp running in parallel.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22990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70231"/>
              </p:ext>
            </p:extLst>
          </p:nvPr>
        </p:nvGraphicFramePr>
        <p:xfrm>
          <a:off x="419844" y="4293096"/>
          <a:ext cx="8355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2">
                  <a:extLst>
                    <a:ext uri="{9D8B030D-6E8A-4147-A177-3AD203B41FA5}">
                      <a16:colId xmlns:a16="http://schemas.microsoft.com/office/drawing/2014/main" xmlns="" val="368962341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2161968288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219861543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xmlns="" val="308459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Thread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4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27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377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2982</TotalTime>
  <Words>3178</Words>
  <Application>Microsoft Macintosh PowerPoint</Application>
  <PresentationFormat>On-screen Show (4:3)</PresentationFormat>
  <Paragraphs>726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Cambria Math</vt:lpstr>
      <vt:lpstr>Century Gothic</vt:lpstr>
      <vt:lpstr>Courier New</vt:lpstr>
      <vt:lpstr>Wingdings</vt:lpstr>
      <vt:lpstr>Arial</vt:lpstr>
      <vt:lpstr>Vapor Trail</vt:lpstr>
      <vt:lpstr>SOFT354: Parallel Computation and distributed systems</vt:lpstr>
      <vt:lpstr>Today’s lecture</vt:lpstr>
      <vt:lpstr>reminder</vt:lpstr>
      <vt:lpstr>branch divergence</vt:lpstr>
      <vt:lpstr>Warps reminder</vt:lpstr>
      <vt:lpstr>Parallel fizzbuzz</vt:lpstr>
      <vt:lpstr>Parallel fizzbuzz</vt:lpstr>
      <vt:lpstr>Parallel fizzbuzz</vt:lpstr>
      <vt:lpstr>Parallel fizzbuzz</vt:lpstr>
      <vt:lpstr>Parallel fizzbuzz</vt:lpstr>
      <vt:lpstr>Parallel fizzbuzz</vt:lpstr>
      <vt:lpstr>Divergence!</vt:lpstr>
      <vt:lpstr>Divergence!</vt:lpstr>
      <vt:lpstr>Divergence is inefficient</vt:lpstr>
      <vt:lpstr>Divergence is inefficient</vt:lpstr>
      <vt:lpstr>Divergence is inefficient</vt:lpstr>
      <vt:lpstr>Back to fizzbuzz</vt:lpstr>
      <vt:lpstr>Back to fizzbuzz</vt:lpstr>
      <vt:lpstr>divergence</vt:lpstr>
      <vt:lpstr>divergence</vt:lpstr>
      <vt:lpstr>__syncthreads and divergence</vt:lpstr>
      <vt:lpstr>__syncthreads and divergence</vt:lpstr>
      <vt:lpstr>__syncthreads and divergence</vt:lpstr>
      <vt:lpstr>__syncthreads and divergence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Break</vt:lpstr>
    </vt:vector>
  </TitlesOfParts>
  <Company>University of Plymouth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Matthew Plummer</cp:lastModifiedBy>
  <cp:revision>237</cp:revision>
  <dcterms:created xsi:type="dcterms:W3CDTF">2015-10-12T15:49:52Z</dcterms:created>
  <dcterms:modified xsi:type="dcterms:W3CDTF">2016-10-20T12:15:51Z</dcterms:modified>
</cp:coreProperties>
</file>