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66"/>
  </p:notesMasterIdLst>
  <p:sldIdLst>
    <p:sldId id="256" r:id="rId2"/>
    <p:sldId id="316" r:id="rId3"/>
    <p:sldId id="31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18" r:id="rId15"/>
    <p:sldId id="267" r:id="rId16"/>
    <p:sldId id="272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319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316"/>
            <p14:sldId id="31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318"/>
            <p14:sldId id="267"/>
            <p14:sldId id="272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319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Untitled Section" id="{1DC159FC-DD6A-4F45-B9C5-E125773364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25" autoAdjust="0"/>
  </p:normalViewPr>
  <p:slideViewPr>
    <p:cSldViewPr>
      <p:cViewPr varScale="1">
        <p:scale>
          <a:sx n="111" d="100"/>
          <a:sy n="111" d="100"/>
        </p:scale>
        <p:origin x="9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Speed-up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1.9</c:v>
                </c:pt>
                <c:pt idx="2">
                  <c:v>3.6</c:v>
                </c:pt>
                <c:pt idx="3">
                  <c:v>6.5</c:v>
                </c:pt>
                <c:pt idx="4">
                  <c:v>10.8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07-4C48-95A3-00136C987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173064"/>
        <c:axId val="214025824"/>
      </c:scatterChart>
      <c:valAx>
        <c:axId val="153173064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# Processors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5824"/>
        <c:crosses val="autoZero"/>
        <c:crossBetween val="midCat"/>
        <c:majorUnit val="1"/>
      </c:valAx>
      <c:valAx>
        <c:axId val="2140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73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0.8125</c:v>
                </c:pt>
                <c:pt idx="4">
                  <c:v>0.67500000000000004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AD-42CB-A913-9FDD3AF56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441264"/>
        <c:axId val="343441592"/>
      </c:scatterChart>
      <c:valAx>
        <c:axId val="343441264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# Processors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441592"/>
        <c:crosses val="autoZero"/>
        <c:crossBetween val="midCat"/>
        <c:majorUnit val="1"/>
      </c:valAx>
      <c:valAx>
        <c:axId val="343441592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441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01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 different processes here could be running on the same machine, or different machines. All the threads associated</a:t>
            </a:r>
            <a:r>
              <a:rPr lang="en-GB" baseline="0" dirty="0"/>
              <a:t> with one process must be on the same machine, though.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0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T_S</a:t>
            </a:r>
            <a:r>
              <a:rPr lang="en-GB" baseline="0" dirty="0"/>
              <a:t> = 60, T_P = 10</a:t>
            </a:r>
          </a:p>
          <a:p>
            <a:r>
              <a:rPr lang="en-GB" baseline="0" dirty="0"/>
              <a:t>Speed-up = S = T_S / T_P = 60/10 = 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2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T_S</a:t>
            </a:r>
            <a:r>
              <a:rPr lang="en-GB" baseline="0" dirty="0"/>
              <a:t> = 20, T_P = 5</a:t>
            </a:r>
          </a:p>
          <a:p>
            <a:r>
              <a:rPr lang="en-GB" baseline="0" dirty="0"/>
              <a:t>Speed-up = S = T_S / T_P = 20/5 = 4</a:t>
            </a:r>
          </a:p>
          <a:p>
            <a:r>
              <a:rPr lang="en-GB" baseline="0" dirty="0"/>
              <a:t>Efficiency = 4 / 10 = 0.4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8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Parallel</a:t>
            </a:r>
            <a:r>
              <a:rPr lang="en-GB" baseline="0" dirty="0"/>
              <a:t> time = 5 + 15/n</a:t>
            </a:r>
          </a:p>
          <a:p>
            <a:r>
              <a:rPr lang="en-GB" baseline="0" dirty="0"/>
              <a:t>So n=10 -&gt; T_P = 5 + 15/10 = 6.5s</a:t>
            </a:r>
          </a:p>
          <a:p>
            <a:r>
              <a:rPr lang="en-GB" baseline="0" dirty="0"/>
              <a:t>n = 100 -&gt; T_P = 5 + 15/100 = 5.15s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3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S=T_S / (</a:t>
            </a:r>
            <a:r>
              <a:rPr lang="en-GB" dirty="0" err="1"/>
              <a:t>rT_S</a:t>
            </a:r>
            <a:r>
              <a:rPr lang="en-GB" baseline="0" dirty="0"/>
              <a:t> + (1-r)/p * T_S</a:t>
            </a:r>
          </a:p>
          <a:p>
            <a:r>
              <a:rPr lang="en-GB" baseline="0" dirty="0"/>
              <a:t>= 1 / (r + (1-r)/p)</a:t>
            </a:r>
          </a:p>
          <a:p>
            <a:r>
              <a:rPr lang="en-GB" baseline="0" dirty="0"/>
              <a:t>As p-&gt;infinity, S-&gt; 1/r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8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1/0.05 =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0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 =</a:t>
            </a:r>
            <a:r>
              <a:rPr lang="en-GB" baseline="0" dirty="0"/>
              <a:t> (a + </a:t>
            </a:r>
            <a:r>
              <a:rPr lang="en-GB" baseline="0" dirty="0" err="1"/>
              <a:t>pb</a:t>
            </a:r>
            <a:r>
              <a:rPr lang="en-GB" baseline="0" dirty="0"/>
              <a:t>) / (</a:t>
            </a:r>
            <a:r>
              <a:rPr lang="en-GB" baseline="0" dirty="0" err="1"/>
              <a:t>a+b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4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S = (a/(</a:t>
            </a:r>
            <a:r>
              <a:rPr lang="en-GB" baseline="0" dirty="0" err="1"/>
              <a:t>a+b</a:t>
            </a:r>
            <a:r>
              <a:rPr lang="en-GB" baseline="0" dirty="0"/>
              <a:t>)) + p*(b/(</a:t>
            </a:r>
            <a:r>
              <a:rPr lang="en-GB" baseline="0" dirty="0" err="1"/>
              <a:t>a+b</a:t>
            </a:r>
            <a:r>
              <a:rPr lang="en-GB" baseline="0" dirty="0"/>
              <a:t>))</a:t>
            </a:r>
          </a:p>
          <a:p>
            <a:r>
              <a:rPr lang="en-GB" baseline="0" dirty="0"/>
              <a:t>  = r + p * ((</a:t>
            </a:r>
            <a:r>
              <a:rPr lang="en-GB" baseline="0" dirty="0" err="1"/>
              <a:t>a+b</a:t>
            </a:r>
            <a:r>
              <a:rPr lang="en-GB" baseline="0" dirty="0"/>
              <a:t>)/(</a:t>
            </a:r>
            <a:r>
              <a:rPr lang="en-GB" baseline="0" dirty="0" err="1"/>
              <a:t>a+b</a:t>
            </a:r>
            <a:r>
              <a:rPr lang="en-GB" baseline="0" dirty="0"/>
              <a:t>) – (a / (</a:t>
            </a:r>
            <a:r>
              <a:rPr lang="en-GB" baseline="0" dirty="0" err="1"/>
              <a:t>a+b</a:t>
            </a:r>
            <a:r>
              <a:rPr lang="en-GB" baseline="0" dirty="0"/>
              <a:t>))</a:t>
            </a:r>
          </a:p>
          <a:p>
            <a:r>
              <a:rPr lang="en-GB" baseline="0" dirty="0"/>
              <a:t>  = r + p * (1 – r)</a:t>
            </a:r>
          </a:p>
          <a:p>
            <a:r>
              <a:rPr lang="en-GB" baseline="0" dirty="0"/>
              <a:t>  = p + r(1 – 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p = 1000, r=0.1</a:t>
            </a:r>
          </a:p>
          <a:p>
            <a:r>
              <a:rPr lang="en-GB" baseline="0" dirty="0"/>
              <a:t>S = 1000 + 0.1 – 0.1*1000</a:t>
            </a:r>
          </a:p>
          <a:p>
            <a:r>
              <a:rPr lang="en-GB" baseline="0" dirty="0"/>
              <a:t>   = 1000 + 0.1 – 100</a:t>
            </a:r>
          </a:p>
          <a:p>
            <a:r>
              <a:rPr lang="en-GB" baseline="0" dirty="0"/>
              <a:t>   = 900.1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3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8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superlinear</a:t>
            </a:r>
            <a:r>
              <a:rPr lang="en-GB" dirty="0"/>
              <a:t> speed-up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946408"/>
          </a:xfrm>
        </p:spPr>
        <p:txBody>
          <a:bodyPr/>
          <a:lstStyle/>
          <a:p>
            <a:r>
              <a:rPr lang="en-GB" dirty="0"/>
              <a:t>Assume our problem involves processing 100KB of data.</a:t>
            </a:r>
          </a:p>
          <a:p>
            <a:r>
              <a:rPr lang="en-GB" dirty="0"/>
              <a:t>A modern Intel CPU has 64KB of L1 cache per core.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52359" y="3264715"/>
            <a:ext cx="2703976" cy="2986947"/>
            <a:chOff x="1452359" y="3264715"/>
            <a:chExt cx="2703976" cy="2986947"/>
          </a:xfrm>
        </p:grpSpPr>
        <p:grpSp>
          <p:nvGrpSpPr>
            <p:cNvPr id="8" name="Group 7"/>
            <p:cNvGrpSpPr/>
            <p:nvPr/>
          </p:nvGrpSpPr>
          <p:grpSpPr>
            <a:xfrm>
              <a:off x="1474839" y="3919644"/>
              <a:ext cx="2681496" cy="1800200"/>
              <a:chOff x="594360" y="3501008"/>
              <a:chExt cx="2681496" cy="1800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94360" y="3501008"/>
                <a:ext cx="1577340" cy="1800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Core 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32428" y="3537012"/>
                <a:ext cx="1491300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83568" y="3591018"/>
                <a:ext cx="2592288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Data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32428" y="3933056"/>
                <a:ext cx="14913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L1 Cache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464240" y="3264715"/>
              <a:ext cx="1577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u="sng" dirty="0"/>
                <a:t>Running on one core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52359" y="5728442"/>
              <a:ext cx="157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Not all the data can be cached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33422" y="3240037"/>
            <a:ext cx="3432348" cy="3039031"/>
            <a:chOff x="4633422" y="3240037"/>
            <a:chExt cx="3432348" cy="3039031"/>
          </a:xfrm>
        </p:grpSpPr>
        <p:grpSp>
          <p:nvGrpSpPr>
            <p:cNvPr id="21" name="Group 20"/>
            <p:cNvGrpSpPr/>
            <p:nvPr/>
          </p:nvGrpSpPr>
          <p:grpSpPr>
            <a:xfrm>
              <a:off x="4788024" y="3919644"/>
              <a:ext cx="3277746" cy="1808798"/>
              <a:chOff x="3419872" y="3924458"/>
              <a:chExt cx="3277746" cy="180879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19872" y="3933056"/>
                <a:ext cx="1577340" cy="1800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Core 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457940" y="3969060"/>
                <a:ext cx="1491300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57940" y="4365104"/>
                <a:ext cx="14913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L1 Cache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553809" y="4010520"/>
                <a:ext cx="1299562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Data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20278" y="3924458"/>
                <a:ext cx="1577340" cy="1800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Core 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58346" y="3960462"/>
                <a:ext cx="1491300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58346" y="4356506"/>
                <a:ext cx="14913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L1 Cache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54215" y="4001922"/>
                <a:ext cx="1299562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Data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177068" y="3240037"/>
              <a:ext cx="23450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u="sng" dirty="0"/>
                <a:t>Divide data between two cores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3422" y="5755848"/>
              <a:ext cx="34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All the data can be cached, program runs </a:t>
              </a:r>
              <a:r>
                <a:rPr lang="en-GB" sz="1400" b="1" dirty="0"/>
                <a:t>more than twice as fast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19872" y="64038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solidFill>
                  <a:schemeClr val="accent2"/>
                </a:solidFill>
              </a:rPr>
              <a:t>Superlinear</a:t>
            </a:r>
            <a:r>
              <a:rPr lang="en-GB" sz="2000" dirty="0">
                <a:solidFill>
                  <a:schemeClr val="accent2"/>
                </a:solidFill>
              </a:rPr>
              <a:t> (and linear) speed-up are </a:t>
            </a:r>
            <a:r>
              <a:rPr lang="en-GB" sz="2000" b="1" dirty="0">
                <a:solidFill>
                  <a:schemeClr val="accent2"/>
                </a:solidFill>
              </a:rPr>
              <a:t>rare</a:t>
            </a:r>
            <a:r>
              <a:rPr lang="en-GB" sz="20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67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As the processor count (p) increases, the overheads associated with parallelisation are likely to increase.</a:t>
                </a:r>
              </a:p>
              <a:p>
                <a:pPr lvl="1"/>
                <a:r>
                  <a:rPr lang="en-GB" dirty="0"/>
                  <a:t>“Too many cooks spoil the broth</a:t>
                </a:r>
                <a:r>
                  <a:rPr lang="en-GB" dirty="0" smtClean="0"/>
                  <a:t>”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Although the </a:t>
                </a:r>
                <a:r>
                  <a:rPr lang="en-GB" dirty="0" smtClean="0">
                    <a:solidFill>
                      <a:schemeClr val="accent6"/>
                    </a:solidFill>
                  </a:rPr>
                  <a:t>speed-up</a:t>
                </a:r>
                <a:r>
                  <a:rPr lang="en-GB" dirty="0" smtClean="0"/>
                  <a:t> may continue to increase with p, each additional processor added is likely to give less benefit.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We can measure this with a value called </a:t>
                </a:r>
                <a:r>
                  <a:rPr lang="en-GB" dirty="0">
                    <a:solidFill>
                      <a:schemeClr val="accent6"/>
                    </a:solidFill>
                  </a:rPr>
                  <a:t>efficiency</a:t>
                </a:r>
                <a:r>
                  <a:rPr lang="en-GB" dirty="0"/>
                  <a:t> (E</a:t>
                </a:r>
                <a:r>
                  <a:rPr lang="en-GB" dirty="0" smtClean="0"/>
                  <a:t>):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𝑆𝑝𝑒𝑒𝑑𝑢𝑝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𝑃𝑟𝑜𝑐𝑒𝑠𝑠𝑜𝑟𝑠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For </a:t>
                </a:r>
                <a:r>
                  <a:rPr lang="en-GB" dirty="0">
                    <a:solidFill>
                      <a:schemeClr val="accent2"/>
                    </a:solidFill>
                  </a:rPr>
                  <a:t>linear speed-up</a:t>
                </a:r>
                <a:r>
                  <a:rPr lang="en-GB" dirty="0"/>
                  <a:t>, E=1</a:t>
                </a:r>
              </a:p>
              <a:p>
                <a:r>
                  <a:rPr lang="en-GB" dirty="0"/>
                  <a:t>For </a:t>
                </a:r>
                <a:r>
                  <a:rPr lang="en-GB" dirty="0">
                    <a:solidFill>
                      <a:schemeClr val="accent2"/>
                    </a:solidFill>
                  </a:rPr>
                  <a:t>sublinear speed-up</a:t>
                </a:r>
                <a:r>
                  <a:rPr lang="en-GB" dirty="0"/>
                  <a:t>, E&lt;1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3" t="-2844" r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731" y="0"/>
            <a:ext cx="6377940" cy="1293028"/>
          </a:xfrm>
        </p:spPr>
        <p:txBody>
          <a:bodyPr/>
          <a:lstStyle/>
          <a:p>
            <a:r>
              <a:rPr lang="en-GB" dirty="0"/>
              <a:t>efficiency: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98" y="1124744"/>
            <a:ext cx="8298120" cy="2386568"/>
          </a:xfrm>
        </p:spPr>
        <p:txBody>
          <a:bodyPr/>
          <a:lstStyle/>
          <a:p>
            <a:r>
              <a:rPr lang="en-GB" dirty="0"/>
              <a:t>You have a program that can run in parallel, with a configurable number of processors. </a:t>
            </a:r>
          </a:p>
          <a:p>
            <a:pPr lvl="1"/>
            <a:r>
              <a:rPr lang="en-GB" dirty="0"/>
              <a:t>You run the program using only a single processor, and it takes 20 seconds.</a:t>
            </a:r>
          </a:p>
          <a:p>
            <a:pPr lvl="1"/>
            <a:r>
              <a:rPr lang="en-GB" dirty="0"/>
              <a:t>Then, you run it again (for the same input) using 10 processors, and it takes 5 seconds.</a:t>
            </a:r>
          </a:p>
          <a:p>
            <a:r>
              <a:rPr lang="en-GB" b="1" dirty="0"/>
              <a:t>What is the efficiency of this program with 10 processors?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511312"/>
            <a:ext cx="9144000" cy="3346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3190" y="116632"/>
                <a:ext cx="2483950" cy="6649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𝑆𝑝𝑒𝑒𝑑𝑢𝑝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𝑃𝑟𝑜𝑐𝑒𝑠𝑠𝑜𝑟𝑠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0" y="116632"/>
                <a:ext cx="2483950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speed-ups / efficiencies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569928" cy="730384"/>
          </a:xfrm>
        </p:spPr>
        <p:txBody>
          <a:bodyPr/>
          <a:lstStyle/>
          <a:p>
            <a:r>
              <a:rPr lang="en-GB" dirty="0"/>
              <a:t>From the Pacheco book: MPI Matrix-Vector multiplication (section 2.6.1)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040645"/>
            <a:ext cx="1699608" cy="2114473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363956"/>
              </p:ext>
            </p:extLst>
          </p:nvPr>
        </p:nvGraphicFramePr>
        <p:xfrm>
          <a:off x="594360" y="3097881"/>
          <a:ext cx="404964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154942"/>
              </p:ext>
            </p:extLst>
          </p:nvPr>
        </p:nvGraphicFramePr>
        <p:xfrm>
          <a:off x="4716016" y="4192793"/>
          <a:ext cx="4049648" cy="247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08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Performance Measures: Speed-up &amp; Efficiency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/>
                </a:solidFill>
              </a:rPr>
              <a:t>Limits to Parallelism: Amdahl and Gustafson’s Laws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Introduction to Distributed Memory Computing w/ MPI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 &amp; Gustafson’s law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31676"/>
            <a:ext cx="2038635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Callout 5"/>
          <p:cNvSpPr/>
          <p:nvPr/>
        </p:nvSpPr>
        <p:spPr>
          <a:xfrm flipH="1">
            <a:off x="323528" y="2192125"/>
            <a:ext cx="2856284" cy="140760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ym typeface="Wingdings" panose="05000000000000000000" pitchFamily="2" charset="2"/>
              </a:rPr>
              <a:t>There’s a limit to how fast you can do something, even if you add more processors </a:t>
            </a:r>
            <a:endParaRPr lang="en-GB" sz="1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96" y="3131676"/>
            <a:ext cx="1847058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Callout 7"/>
          <p:cNvSpPr/>
          <p:nvPr/>
        </p:nvSpPr>
        <p:spPr>
          <a:xfrm>
            <a:off x="5674942" y="2167697"/>
            <a:ext cx="2856284" cy="1407603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By adding more processors you can always process more data in a given period of time </a:t>
            </a:r>
            <a:r>
              <a:rPr lang="en-GB" sz="1400" dirty="0">
                <a:sym typeface="Wingdings" panose="05000000000000000000" pitchFamily="2" charset="2"/>
              </a:rPr>
              <a:t>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18909" y="57959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Gene Amdahl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9405" y="57959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John Gustafson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6169834"/>
            <a:ext cx="414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2"/>
                </a:solidFill>
              </a:rPr>
              <a:t>Both laws are valid, they’re just looking from different perspectives!</a:t>
            </a:r>
          </a:p>
        </p:txBody>
      </p:sp>
    </p:spTree>
    <p:extLst>
      <p:ext uri="{BB962C8B-B14F-4D97-AF65-F5344CB8AC3E}">
        <p14:creationId xmlns:p14="http://schemas.microsoft.com/office/powerpoint/2010/main" val="34314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-99392"/>
            <a:ext cx="6377940" cy="1293028"/>
          </a:xfrm>
        </p:spPr>
        <p:txBody>
          <a:bodyPr/>
          <a:lstStyle/>
          <a:p>
            <a:r>
              <a:rPr lang="en-GB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62132"/>
            <a:ext cx="7955280" cy="190682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Consider a program that takes 20s to run serially.</a:t>
            </a:r>
          </a:p>
          <a:p>
            <a:r>
              <a:rPr lang="en-GB" dirty="0"/>
              <a:t>Imagine that 5s of this time (25%) is spent running code that </a:t>
            </a:r>
            <a:r>
              <a:rPr lang="en-GB" dirty="0">
                <a:solidFill>
                  <a:schemeClr val="accent2"/>
                </a:solidFill>
              </a:rPr>
              <a:t>cannot be parallelised</a:t>
            </a:r>
            <a:r>
              <a:rPr lang="en-GB" dirty="0"/>
              <a:t>.</a:t>
            </a:r>
          </a:p>
          <a:p>
            <a:r>
              <a:rPr lang="en-GB" dirty="0"/>
              <a:t>The remaining 15s (75%) can be parallelised with </a:t>
            </a:r>
            <a:r>
              <a:rPr lang="en-GB" dirty="0">
                <a:solidFill>
                  <a:schemeClr val="accent6"/>
                </a:solidFill>
              </a:rPr>
              <a:t>linear speed-up</a:t>
            </a:r>
            <a:r>
              <a:rPr lang="en-GB" dirty="0"/>
              <a:t> (best case scenario).</a:t>
            </a:r>
          </a:p>
          <a:p>
            <a:r>
              <a:rPr lang="en-GB" b="1" dirty="0"/>
              <a:t>How long will the parallel version take with 10 processors? 100?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140968"/>
            <a:ext cx="9144000" cy="3717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Consider a serial program that takes time T</a:t>
                </a:r>
                <a:r>
                  <a:rPr lang="en-GB" baseline="-25000" dirty="0"/>
                  <a:t>S</a:t>
                </a:r>
                <a:r>
                  <a:rPr lang="en-GB" dirty="0"/>
                  <a:t> to run.</a:t>
                </a:r>
              </a:p>
              <a:p>
                <a:r>
                  <a:rPr lang="en-GB" dirty="0"/>
                  <a:t>Assume that some proportion (r) of this program </a:t>
                </a:r>
                <a:r>
                  <a:rPr lang="en-GB" dirty="0">
                    <a:solidFill>
                      <a:schemeClr val="accent2"/>
                    </a:solidFill>
                  </a:rPr>
                  <a:t>cannot be parallelised</a:t>
                </a:r>
                <a:r>
                  <a:rPr lang="en-GB" dirty="0"/>
                  <a:t> (i.e. must run serially).</a:t>
                </a:r>
              </a:p>
              <a:p>
                <a:r>
                  <a:rPr lang="en-GB" dirty="0"/>
                  <a:t>So the parallel program spends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doing the parts that can’t be parallelised…</a:t>
                </a:r>
              </a:p>
              <a:p>
                <a:r>
                  <a:rPr lang="en-GB" dirty="0"/>
                  <a:t>… and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on the parts that can.</a:t>
                </a:r>
              </a:p>
              <a:p>
                <a:pPr lvl="1"/>
                <a:r>
                  <a:rPr lang="en-GB" dirty="0"/>
                  <a:t>(assume linear speed-up, p=number of processors)</a:t>
                </a:r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What is the speed-up? What does it tend to as p</a:t>
                </a:r>
                <a:r>
                  <a:rPr lang="en-GB" b="1" dirty="0">
                    <a:sym typeface="Wingdings" panose="05000000000000000000" pitchFamily="2" charset="2"/>
                  </a:rPr>
                  <a:t>∞?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2695" r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42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269" y="44624"/>
            <a:ext cx="6377940" cy="1293028"/>
          </a:xfrm>
        </p:spPr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583" y="1124744"/>
                <a:ext cx="7955280" cy="15944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r>
                  <a:rPr lang="en-GB" b="1" dirty="0"/>
                  <a:t>What is the speed-up? What does it tend to as p</a:t>
                </a:r>
                <a:r>
                  <a:rPr lang="en-GB" b="1" dirty="0">
                    <a:sym typeface="Wingdings" panose="05000000000000000000" pitchFamily="2" charset="2"/>
                  </a:rPr>
                  <a:t>∞?</a:t>
                </a:r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583" y="1124744"/>
                <a:ext cx="7955280" cy="1594480"/>
              </a:xfrm>
              <a:blipFill>
                <a:blip r:embed="rId3"/>
                <a:stretch>
                  <a:fillRect l="-843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719224"/>
            <a:ext cx="9144000" cy="4138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This means that </a:t>
                </a:r>
                <a:r>
                  <a:rPr lang="en-GB" dirty="0">
                    <a:solidFill>
                      <a:schemeClr val="accent2"/>
                    </a:solidFill>
                  </a:rPr>
                  <a:t>no matter how many processors we have</a:t>
                </a:r>
                <a:r>
                  <a:rPr lang="en-GB" dirty="0"/>
                  <a:t>, the maximum speed-up will always be: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𝑝𝑟𝑜𝑝𝑜𝑟𝑡𝑖𝑜𝑛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𝑝𝑎𝑟𝑎𝑙𝑙𝑒𝑙𝑖𝑠𝑒𝑑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763688" y="3212976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67744" y="3140968"/>
            <a:ext cx="1008112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285293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Proportion of the code that can’t be parallelised</a:t>
            </a:r>
          </a:p>
        </p:txBody>
      </p:sp>
    </p:spTree>
    <p:extLst>
      <p:ext uri="{BB962C8B-B14F-4D97-AF65-F5344CB8AC3E}">
        <p14:creationId xmlns:p14="http://schemas.microsoft.com/office/powerpoint/2010/main" val="138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Performance Measures: Speed-up &amp; Efficiency</a:t>
            </a:r>
          </a:p>
          <a:p>
            <a:endParaRPr lang="en-GB" dirty="0"/>
          </a:p>
          <a:p>
            <a:r>
              <a:rPr lang="en-GB" dirty="0" smtClean="0"/>
              <a:t>Limits to Parallelism: Amdahl and Gustafson’s Laws</a:t>
            </a:r>
          </a:p>
          <a:p>
            <a:endParaRPr lang="en-GB" dirty="0"/>
          </a:p>
          <a:p>
            <a:r>
              <a:rPr lang="en-GB" dirty="0" smtClean="0"/>
              <a:t>Introduction to Distributed Memory Computing w/ MPI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27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269" y="44624"/>
            <a:ext cx="6377940" cy="1293028"/>
          </a:xfrm>
        </p:spPr>
        <p:txBody>
          <a:bodyPr/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583" y="1124744"/>
                <a:ext cx="7955280" cy="159448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b="1" dirty="0"/>
                  <a:t>If 95% of a program can be parallelised and 5% can’t, what is the maximum speed-up possible, according to Amdahl’s law?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583" y="1124744"/>
                <a:ext cx="7955280" cy="1594480"/>
              </a:xfrm>
              <a:blipFill>
                <a:blip r:embed="rId3"/>
                <a:stretch>
                  <a:fillRect l="-843" b="-2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719224"/>
            <a:ext cx="9144000" cy="4138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law makes sense intuitively.</a:t>
            </a:r>
          </a:p>
          <a:p>
            <a:endParaRPr lang="en-GB" dirty="0"/>
          </a:p>
          <a:p>
            <a:r>
              <a:rPr lang="en-GB" dirty="0"/>
              <a:t>Assume marking exams involves two tasks: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Preparing a mark scheme (done by </a:t>
            </a:r>
            <a:r>
              <a:rPr lang="en-GB" dirty="0" smtClean="0">
                <a:solidFill>
                  <a:schemeClr val="accent2"/>
                </a:solidFill>
              </a:rPr>
              <a:t>lecturer, serial part)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accent6"/>
                </a:solidFill>
              </a:rPr>
              <a:t>Marking the papers (done by PhD </a:t>
            </a:r>
            <a:r>
              <a:rPr lang="en-GB" dirty="0" smtClean="0">
                <a:solidFill>
                  <a:schemeClr val="accent6"/>
                </a:solidFill>
              </a:rPr>
              <a:t>students, parallel part)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No matter how many PhD students there are to do the marking, the total amount taken can’t possibly be less than the time it takes to </a:t>
            </a:r>
            <a:r>
              <a:rPr lang="en-GB" dirty="0">
                <a:solidFill>
                  <a:schemeClr val="accent2"/>
                </a:solidFill>
              </a:rPr>
              <a:t>prepare the mark scheme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7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law makes sense intuitively.</a:t>
            </a:r>
          </a:p>
          <a:p>
            <a:endParaRPr lang="en-GB" dirty="0"/>
          </a:p>
          <a:p>
            <a:r>
              <a:rPr lang="en-GB" dirty="0"/>
              <a:t>Assume processing some data involves two tasks: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Loading a bunch of records from disk (serially)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Performing some transformation on each record (can be done independently by each processor)</a:t>
            </a:r>
          </a:p>
          <a:p>
            <a:pPr lvl="1"/>
            <a:endParaRPr lang="en-GB" dirty="0"/>
          </a:p>
          <a:p>
            <a:r>
              <a:rPr lang="en-GB" dirty="0"/>
              <a:t>No matter how many processors there, the total amount taken can’t possibly be less than the time it takes to </a:t>
            </a:r>
            <a:r>
              <a:rPr lang="en-GB" dirty="0">
                <a:solidFill>
                  <a:schemeClr val="accent2"/>
                </a:solidFill>
              </a:rPr>
              <a:t>load the records from disk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609329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solidFill>
                  <a:schemeClr val="accent1"/>
                </a:solidFill>
              </a:rPr>
              <a:t>Is this a disaster?</a:t>
            </a:r>
          </a:p>
        </p:txBody>
      </p:sp>
    </p:spTree>
    <p:extLst>
      <p:ext uri="{BB962C8B-B14F-4D97-AF65-F5344CB8AC3E}">
        <p14:creationId xmlns:p14="http://schemas.microsoft.com/office/powerpoint/2010/main" val="11680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It’s not as bad as it might seem!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Firstly, with 95% parallelisable code you </a:t>
            </a:r>
            <a:r>
              <a:rPr lang="en-GB" dirty="0" smtClean="0">
                <a:solidFill>
                  <a:schemeClr val="accent2"/>
                </a:solidFill>
              </a:rPr>
              <a:t>can potentially </a:t>
            </a:r>
            <a:r>
              <a:rPr lang="en-GB" dirty="0">
                <a:solidFill>
                  <a:schemeClr val="accent2"/>
                </a:solidFill>
              </a:rPr>
              <a:t>get a speed-up of 20x – not too bad.</a:t>
            </a:r>
          </a:p>
          <a:p>
            <a:pPr lvl="1"/>
            <a:r>
              <a:rPr lang="en-GB" dirty="0"/>
              <a:t>Something that would take a week takes 8 hours.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Secondly, it assumes you want to process the same amount of data as quickly as possible by adding processors (task-parallel approach).</a:t>
            </a:r>
          </a:p>
          <a:p>
            <a:pPr lvl="1"/>
            <a:r>
              <a:rPr lang="en-GB" dirty="0"/>
              <a:t>If the job is more data-parallel, we can always process more data in the same time by adding processors…</a:t>
            </a:r>
          </a:p>
          <a:p>
            <a:pPr lvl="1"/>
            <a:r>
              <a:rPr lang="en-GB" dirty="0"/>
              <a:t> = </a:t>
            </a:r>
            <a:r>
              <a:rPr lang="en-GB" b="1" dirty="0">
                <a:solidFill>
                  <a:schemeClr val="accent4"/>
                </a:solidFill>
              </a:rPr>
              <a:t>Gustafson’s law</a:t>
            </a:r>
          </a:p>
        </p:txBody>
      </p:sp>
    </p:spTree>
    <p:extLst>
      <p:ext uri="{BB962C8B-B14F-4D97-AF65-F5344CB8AC3E}">
        <p14:creationId xmlns:p14="http://schemas.microsoft.com/office/powerpoint/2010/main" val="19659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2962632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Assume that problem size (i.e. amount of data to be processed) increases with the number of processors (p).</a:t>
                </a:r>
              </a:p>
              <a:p>
                <a:pPr lvl="1"/>
                <a:r>
                  <a:rPr lang="en-GB" dirty="0"/>
                  <a:t>This isn’t unrealistic – work usually expands to fill the available resources.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Divide </a:t>
                </a:r>
                <a:r>
                  <a:rPr lang="en-GB" dirty="0">
                    <a:solidFill>
                      <a:schemeClr val="accent2"/>
                    </a:solidFill>
                  </a:rPr>
                  <a:t>parallel program </a:t>
                </a:r>
                <a:r>
                  <a:rPr lang="en-GB" dirty="0"/>
                  <a:t>execution time into two parts: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2962632"/>
              </a:xfrm>
              <a:blipFill>
                <a:blip r:embed="rId2"/>
                <a:stretch>
                  <a:fillRect l="-920" t="-2675" r="-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67744" y="4653136"/>
            <a:ext cx="2520280" cy="1287546"/>
            <a:chOff x="2267744" y="4653136"/>
            <a:chExt cx="2520280" cy="1287546"/>
          </a:xfrm>
        </p:grpSpPr>
        <p:sp>
          <p:nvSpPr>
            <p:cNvPr id="4" name="Oval 3"/>
            <p:cNvSpPr/>
            <p:nvPr/>
          </p:nvSpPr>
          <p:spPr>
            <a:xfrm>
              <a:off x="4499992" y="4653136"/>
              <a:ext cx="288032" cy="3600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923928" y="4988851"/>
              <a:ext cx="576064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67744" y="5294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Time taken in serial execution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5004048" y="4628811"/>
            <a:ext cx="28803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292080" y="5013176"/>
            <a:ext cx="50405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6136" y="529435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Time taken in 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28871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8154104" cy="39707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Example: </a:t>
                </a:r>
                <a:r>
                  <a:rPr lang="en-GB" dirty="0"/>
                  <a:t>CUDA program that runs in parallel across 1,000 cores, processing 1,000 pieces of data.</a:t>
                </a:r>
              </a:p>
              <a:p>
                <a:endParaRPr lang="en-GB" dirty="0"/>
              </a:p>
              <a:p>
                <a:r>
                  <a:rPr lang="en-GB" dirty="0"/>
                  <a:t>Starting up CUDA, copying data to/from GPU, launching kernel takes 100ms.</a:t>
                </a:r>
              </a:p>
              <a:p>
                <a:pPr lvl="1"/>
                <a:r>
                  <a:rPr lang="en-GB" dirty="0"/>
                  <a:t>a = 100ms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The kernel runs (on all cores in parallel) for 500ms.</a:t>
                </a:r>
              </a:p>
              <a:p>
                <a:pPr lvl="1"/>
                <a:r>
                  <a:rPr lang="en-GB" dirty="0"/>
                  <a:t>b = 500ms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=100+500=600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8154104" cy="3970744"/>
              </a:xfrm>
              <a:blipFill>
                <a:blip r:embed="rId2"/>
                <a:stretch>
                  <a:fillRect l="-898" t="-2765" r="-1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568" y="1149277"/>
                <a:ext cx="19550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49277"/>
                <a:ext cx="19550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987824" y="6021288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accent2"/>
                </a:solidFill>
              </a:rPr>
              <a:t>How long would this take if we just used one core? Assume the same value of a.</a:t>
            </a:r>
          </a:p>
        </p:txBody>
      </p:sp>
    </p:spTree>
    <p:extLst>
      <p:ext uri="{BB962C8B-B14F-4D97-AF65-F5344CB8AC3E}">
        <p14:creationId xmlns:p14="http://schemas.microsoft.com/office/powerpoint/2010/main" val="31308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Example: </a:t>
                </a:r>
                <a:r>
                  <a:rPr lang="en-GB" dirty="0"/>
                  <a:t>CUDA program that runs in parallel across 1,000 cores, processing 1,000 pieces of data.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=100+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00=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Whatever the cores are doing to the data takes 500ms.</a:t>
                </a:r>
              </a:p>
              <a:p>
                <a:r>
                  <a:rPr lang="en-GB" dirty="0"/>
                  <a:t>So if we only have one core, each piece of data has to be processed sequentially.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=100+1000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×500=500100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 r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9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377940" cy="1293028"/>
          </a:xfrm>
        </p:spPr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293028"/>
                <a:ext cx="7955280" cy="206396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More generally,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And the problem size scales with the number of processors (p)</a:t>
                </a:r>
              </a:p>
              <a:p>
                <a:r>
                  <a:rPr lang="en-GB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What’s the speed-up?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293028"/>
                <a:ext cx="7955280" cy="2063964"/>
              </a:xfrm>
              <a:blipFill>
                <a:blip r:embed="rId3"/>
                <a:stretch>
                  <a:fillRect l="-920" t="-2655" b="-3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3356992"/>
            <a:ext cx="9144000" cy="3501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6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377940" cy="1293028"/>
          </a:xfrm>
        </p:spPr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293028"/>
                <a:ext cx="7955280" cy="12718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Do a bit of re-jigging,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/>
                  <a:t> (serial proportion)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293028"/>
                <a:ext cx="7955280" cy="1271876"/>
              </a:xfrm>
              <a:blipFill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64904"/>
            <a:ext cx="9144000" cy="4293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𝑟𝑝</m:t>
                      </m:r>
                    </m:oMath>
                  </m:oMathPara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the proportion of the running time that’s taken up by serial code,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small then as p increases, </a:t>
                </a:r>
                <a:r>
                  <a:rPr lang="en-GB" dirty="0" err="1"/>
                  <a:t>S</a:t>
                </a:r>
                <a:r>
                  <a:rPr lang="en-GB" dirty="0" err="1">
                    <a:sym typeface="Wingdings" panose="05000000000000000000" pitchFamily="2" charset="2"/>
                  </a:rPr>
                  <a:t>p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Meaning if we increase the number of processors </a:t>
                </a:r>
                <a:r>
                  <a:rPr lang="en-GB" b="1" u="sng" dirty="0">
                    <a:sym typeface="Wingdings" panose="05000000000000000000" pitchFamily="2" charset="2"/>
                  </a:rPr>
                  <a:t>and</a:t>
                </a:r>
                <a:r>
                  <a:rPr lang="en-GB" dirty="0">
                    <a:sym typeface="Wingdings" panose="05000000000000000000" pitchFamily="2" charset="2"/>
                  </a:rPr>
                  <a:t> the size of the problem, the speed-up relative to a serial program continues to increase.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r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Performance Measures: Speed-up &amp; Efficiency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Limits to Parallelism: Amdahl and Gustafson’s Laws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Introduction to Distributed Memory Computing w/ MPI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377940" cy="1293028"/>
          </a:xfrm>
        </p:spPr>
        <p:txBody>
          <a:bodyPr/>
          <a:lstStyle/>
          <a:p>
            <a:r>
              <a:rPr lang="en-GB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293028"/>
                <a:ext cx="7955280" cy="18479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b="0" dirty="0"/>
                  <a:t>A data parallel program splits a problem size of 1,000 across 1,000 processors. </a:t>
                </a:r>
                <a:r>
                  <a:rPr lang="en-GB" dirty="0"/>
                  <a:t>10% of the code is non-parallelisable. </a:t>
                </a:r>
                <a:r>
                  <a:rPr lang="en-GB" b="1" dirty="0"/>
                  <a:t>According to Gustafson’s law, what is the speed-up vs. a serial program?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293028"/>
                <a:ext cx="7955280" cy="1847940"/>
              </a:xfrm>
              <a:blipFill>
                <a:blip r:embed="rId3"/>
                <a:stretch>
                  <a:fillRect l="-1073" t="-2970" r="-1149" b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3140968"/>
            <a:ext cx="9144000" cy="3717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the marking metaphor…</a:t>
            </a:r>
          </a:p>
          <a:p>
            <a:endParaRPr lang="en-GB" dirty="0"/>
          </a:p>
          <a:p>
            <a:r>
              <a:rPr lang="en-GB" dirty="0"/>
              <a:t>If the number of exams to mark increases </a:t>
            </a:r>
            <a:r>
              <a:rPr lang="en-GB" dirty="0">
                <a:solidFill>
                  <a:schemeClr val="accent6"/>
                </a:solidFill>
              </a:rPr>
              <a:t>along with </a:t>
            </a:r>
            <a:r>
              <a:rPr lang="en-GB" dirty="0"/>
              <a:t>the number of PhD students to do the marking, there’s </a:t>
            </a:r>
            <a:r>
              <a:rPr lang="en-GB" b="1" dirty="0"/>
              <a:t>no limit </a:t>
            </a:r>
            <a:r>
              <a:rPr lang="en-GB" dirty="0"/>
              <a:t>to how many exams can be marked in a week.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shortest time </a:t>
            </a:r>
            <a:r>
              <a:rPr lang="en-GB" dirty="0"/>
              <a:t>to do marking is still limited by the time taken to prepare the mark scheme (Amdahl’s Law).</a:t>
            </a:r>
          </a:p>
        </p:txBody>
      </p:sp>
    </p:spTree>
    <p:extLst>
      <p:ext uri="{BB962C8B-B14F-4D97-AF65-F5344CB8AC3E}">
        <p14:creationId xmlns:p14="http://schemas.microsoft.com/office/powerpoint/2010/main" val="3297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7584" y="2057401"/>
                <a:ext cx="3096344" cy="4251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2800" b="1" u="sng" dirty="0"/>
                  <a:t>Amdahl’s Law</a:t>
                </a:r>
              </a:p>
              <a:p>
                <a:pPr algn="ctr"/>
                <a:endParaRPr lang="en-GB" sz="2800" b="1" u="sng" dirty="0"/>
              </a:p>
              <a:p>
                <a:pPr algn="ctr"/>
                <a:r>
                  <a:rPr lang="en-GB" dirty="0"/>
                  <a:t>For </a:t>
                </a:r>
                <a:r>
                  <a:rPr lang="en-GB" u="sng" dirty="0"/>
                  <a:t>the same problem size</a:t>
                </a:r>
                <a:r>
                  <a:rPr lang="en-GB" dirty="0"/>
                  <a:t>, as the number of processors increases speed-up is limited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GB" sz="2800" b="1" dirty="0"/>
              </a:p>
              <a:p>
                <a:pPr algn="ctr"/>
                <a:endParaRPr lang="en-GB" sz="2800" b="1" dirty="0"/>
              </a:p>
              <a:p>
                <a:pPr algn="ctr"/>
                <a:r>
                  <a:rPr lang="en-GB" dirty="0"/>
                  <a:t>r is the proportion of the program that’s not parallelisable.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57401"/>
                <a:ext cx="3096344" cy="4251919"/>
              </a:xfrm>
              <a:prstGeom prst="rect">
                <a:avLst/>
              </a:prstGeom>
              <a:blipFill>
                <a:blip r:embed="rId2"/>
                <a:stretch>
                  <a:fillRect t="-1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04048" y="2057400"/>
                <a:ext cx="3096344" cy="425191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2800" b="1" u="sng" dirty="0"/>
                  <a:t>Gustafson’s Law</a:t>
                </a:r>
              </a:p>
              <a:p>
                <a:pPr algn="ctr"/>
                <a:endParaRPr lang="en-GB" sz="2800" b="1" u="sng" dirty="0"/>
              </a:p>
              <a:p>
                <a:pPr algn="ctr"/>
                <a:r>
                  <a:rPr lang="en-GB" dirty="0"/>
                  <a:t>If </a:t>
                </a:r>
                <a:r>
                  <a:rPr lang="en-GB" u="sng" dirty="0"/>
                  <a:t>the problem size scales with processor count </a:t>
                </a:r>
                <a:r>
                  <a:rPr lang="en-GB" dirty="0"/>
                  <a:t>(p), speed-up is limited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𝒓𝒑</m:t>
                      </m:r>
                    </m:oMath>
                  </m:oMathPara>
                </a14:m>
                <a:endParaRPr lang="en-GB" sz="2800" b="1" dirty="0"/>
              </a:p>
              <a:p>
                <a:pPr algn="ctr"/>
                <a:endParaRPr lang="en-GB" sz="2800" b="1" dirty="0"/>
              </a:p>
              <a:p>
                <a:pPr algn="ctr"/>
                <a:r>
                  <a:rPr lang="en-GB" dirty="0"/>
                  <a:t>r is the proportion of the program that’s not parallelisable.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57400"/>
                <a:ext cx="3096344" cy="4251919"/>
              </a:xfrm>
              <a:prstGeom prst="rect">
                <a:avLst/>
              </a:prstGeom>
              <a:blipFill>
                <a:blip r:embed="rId3"/>
                <a:stretch>
                  <a:fillRect l="-1176" t="-1431" r="-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Performance Measures: Speed-up &amp; Efficiency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Limits to Parallelism: Amdahl and Gustafson’s Laws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/>
                </a:solidFill>
              </a:rPr>
              <a:t>Introduction to Distributed Memory Computing w/ MPI</a:t>
            </a:r>
            <a:endParaRPr lang="en-GB" dirty="0">
              <a:solidFill>
                <a:schemeClr val="accent6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3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passing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MPI is an Application Programming Interface (API) for </a:t>
            </a:r>
            <a:r>
              <a:rPr lang="en-GB" dirty="0">
                <a:solidFill>
                  <a:schemeClr val="accent2"/>
                </a:solidFill>
              </a:rPr>
              <a:t>distributed memory </a:t>
            </a:r>
            <a:r>
              <a:rPr lang="en-GB" dirty="0"/>
              <a:t>parallel programming.</a:t>
            </a:r>
          </a:p>
          <a:p>
            <a:endParaRPr lang="en-GB" dirty="0"/>
          </a:p>
          <a:p>
            <a:r>
              <a:rPr lang="en-GB" b="1" dirty="0"/>
              <a:t>Wait a minute… </a:t>
            </a:r>
            <a:r>
              <a:rPr lang="en-GB" dirty="0"/>
              <a:t>didn’t I tell you last week that </a:t>
            </a:r>
            <a:r>
              <a:rPr lang="en-GB" dirty="0">
                <a:solidFill>
                  <a:schemeClr val="accent2"/>
                </a:solidFill>
              </a:rPr>
              <a:t>distributed memory </a:t>
            </a:r>
            <a:r>
              <a:rPr lang="en-GB" dirty="0"/>
              <a:t>was rarely used any more?</a:t>
            </a:r>
          </a:p>
          <a:p>
            <a:endParaRPr lang="en-GB" dirty="0"/>
          </a:p>
          <a:p>
            <a:r>
              <a:rPr lang="en-GB" dirty="0"/>
              <a:t>It’s rare as a </a:t>
            </a:r>
            <a:r>
              <a:rPr lang="en-GB" u="sng" dirty="0">
                <a:solidFill>
                  <a:schemeClr val="accent6"/>
                </a:solidFill>
              </a:rPr>
              <a:t>hardware architecture</a:t>
            </a:r>
            <a:r>
              <a:rPr lang="en-GB" dirty="0"/>
              <a:t>:</a:t>
            </a:r>
          </a:p>
        </p:txBody>
      </p:sp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941168"/>
            <a:ext cx="6336704" cy="18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memory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705832" cy="406908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distributed memory </a:t>
            </a:r>
            <a:r>
              <a:rPr lang="en-GB" dirty="0"/>
              <a:t>approach is still very widespread as a </a:t>
            </a:r>
            <a:r>
              <a:rPr lang="en-GB" u="sng" dirty="0">
                <a:solidFill>
                  <a:schemeClr val="accent6"/>
                </a:solidFill>
              </a:rPr>
              <a:t>software architecture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Probably the majority of large scientific computing programs (i.e. that run on supercomputers) are built using MPI and </a:t>
            </a:r>
            <a:r>
              <a:rPr lang="en-GB" dirty="0">
                <a:solidFill>
                  <a:schemeClr val="accent2"/>
                </a:solidFill>
              </a:rPr>
              <a:t>distributed memory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Need to understand the difference between </a:t>
            </a:r>
            <a:r>
              <a:rPr lang="en-GB" dirty="0">
                <a:solidFill>
                  <a:schemeClr val="accent4"/>
                </a:solidFill>
              </a:rPr>
              <a:t>threads</a:t>
            </a:r>
            <a:r>
              <a:rPr lang="en-GB" dirty="0"/>
              <a:t> and </a:t>
            </a:r>
            <a:r>
              <a:rPr lang="en-GB" dirty="0">
                <a:solidFill>
                  <a:schemeClr val="accent6"/>
                </a:solidFill>
              </a:rPr>
              <a:t>processes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File:IBM Blue Gene P supercomputer.jpg - Wikipedia, the fre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140968"/>
            <a:ext cx="2768352" cy="183370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4436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4697720" cy="406908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Hopefully this is a recap!</a:t>
            </a:r>
          </a:p>
          <a:p>
            <a:endParaRPr lang="en-GB" dirty="0"/>
          </a:p>
          <a:p>
            <a:r>
              <a:rPr lang="en-GB" dirty="0"/>
              <a:t>Every program you run (or background service, etc.) is a separate </a:t>
            </a:r>
            <a:r>
              <a:rPr lang="en-GB" dirty="0">
                <a:solidFill>
                  <a:schemeClr val="accent6"/>
                </a:solidFill>
              </a:rPr>
              <a:t>process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Processes cannot normally access each others’ memory </a:t>
            </a:r>
            <a:r>
              <a:rPr lang="en-GB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b="1" u="sng" dirty="0">
                <a:solidFill>
                  <a:schemeClr val="accent1"/>
                </a:solidFill>
                <a:sym typeface="Wingdings" panose="05000000000000000000" pitchFamily="2" charset="2"/>
              </a:rPr>
              <a:t>distributed memory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endParaRPr lang="en-GB" dirty="0"/>
          </a:p>
          <a:p>
            <a:r>
              <a:rPr lang="en-GB" dirty="0"/>
              <a:t>Communicate in various ways:</a:t>
            </a:r>
          </a:p>
          <a:p>
            <a:pPr lvl="1"/>
            <a:r>
              <a:rPr lang="en-GB" dirty="0"/>
              <a:t>Network sockets</a:t>
            </a:r>
          </a:p>
          <a:p>
            <a:pPr lvl="1"/>
            <a:r>
              <a:rPr lang="en-GB" dirty="0"/>
              <a:t>Files</a:t>
            </a:r>
          </a:p>
          <a:p>
            <a:pPr lvl="1"/>
            <a:r>
              <a:rPr lang="en-GB" dirty="0"/>
              <a:t>Named pipes (OS feature)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028304"/>
            <a:ext cx="3399221" cy="413729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513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Each process has one main </a:t>
            </a:r>
            <a:r>
              <a:rPr lang="en-GB" dirty="0">
                <a:solidFill>
                  <a:schemeClr val="accent4"/>
                </a:solidFill>
              </a:rPr>
              <a:t>thread</a:t>
            </a:r>
            <a:r>
              <a:rPr lang="en-GB" dirty="0"/>
              <a:t> of execution, but can spawn additional ones. E.g.:</a:t>
            </a:r>
          </a:p>
          <a:p>
            <a:pPr lvl="1"/>
            <a:r>
              <a:rPr lang="en-GB" dirty="0"/>
              <a:t>One thread for the user interface.</a:t>
            </a:r>
          </a:p>
          <a:p>
            <a:pPr lvl="1"/>
            <a:r>
              <a:rPr lang="en-GB" dirty="0"/>
              <a:t>One thread for network I/O.</a:t>
            </a:r>
          </a:p>
          <a:p>
            <a:pPr lvl="1"/>
            <a:r>
              <a:rPr lang="en-GB" dirty="0"/>
              <a:t>One thread for data processing.</a:t>
            </a:r>
          </a:p>
          <a:p>
            <a:endParaRPr lang="en-GB" dirty="0"/>
          </a:p>
          <a:p>
            <a:r>
              <a:rPr lang="en-GB" dirty="0"/>
              <a:t>Each thread can do something different (run different code).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All threads can access their process’s memory </a:t>
            </a:r>
            <a:r>
              <a:rPr lang="en-GB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b="1" u="sng" dirty="0">
                <a:solidFill>
                  <a:schemeClr val="accent1"/>
                </a:solidFill>
                <a:sym typeface="Wingdings" panose="05000000000000000000" pitchFamily="2" charset="2"/>
              </a:rPr>
              <a:t>shared memory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Need to be careful when accessing the same memory from multiple threads to avoid </a:t>
            </a:r>
            <a:r>
              <a:rPr lang="en-GB" dirty="0">
                <a:solidFill>
                  <a:schemeClr val="accent2"/>
                </a:solidFill>
              </a:rPr>
              <a:t>race conditions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dirty="0" err="1" smtClean="0"/>
              <a:t>OpenMP</a:t>
            </a:r>
            <a:r>
              <a:rPr lang="en-GB" dirty="0" smtClean="0"/>
              <a:t> (</a:t>
            </a:r>
            <a:r>
              <a:rPr lang="en-GB" u="sng" dirty="0" smtClean="0"/>
              <a:t>not MPI!</a:t>
            </a:r>
            <a:r>
              <a:rPr lang="en-GB" dirty="0" smtClean="0"/>
              <a:t>) library </a:t>
            </a:r>
            <a:r>
              <a:rPr lang="en-GB" dirty="0"/>
              <a:t>can help with this.</a:t>
            </a:r>
          </a:p>
        </p:txBody>
      </p:sp>
      <p:pic>
        <p:nvPicPr>
          <p:cNvPr id="1026" name="Picture 2" descr="OpenM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95999"/>
            <a:ext cx="1714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“Lightweight”, low memory overhead and can switch between them quickly.</a:t>
            </a:r>
          </a:p>
          <a:p>
            <a:endParaRPr lang="en-GB" dirty="0"/>
          </a:p>
          <a:p>
            <a:r>
              <a:rPr lang="en-GB" dirty="0">
                <a:solidFill>
                  <a:schemeClr val="accent4"/>
                </a:solidFill>
              </a:rPr>
              <a:t>Shared memory means data can be exchanged very easily / quickly.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All need to be on the same machine.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Processes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“Heavyweight”, higher memory overhead and switching takes longer.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Distributed memory means communication is harder / slower.</a:t>
            </a:r>
          </a:p>
          <a:p>
            <a:endParaRPr lang="en-GB" dirty="0"/>
          </a:p>
          <a:p>
            <a:r>
              <a:rPr lang="en-GB" dirty="0">
                <a:solidFill>
                  <a:schemeClr val="accent4"/>
                </a:solidFill>
              </a:rPr>
              <a:t>Can be running on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33477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278556"/>
          </a:xfrm>
        </p:spPr>
        <p:txBody>
          <a:bodyPr>
            <a:normAutofit/>
          </a:bodyPr>
          <a:lstStyle/>
          <a:p>
            <a:r>
              <a:rPr lang="en-GB" dirty="0"/>
              <a:t>If you need to scale your program up to run on more cores than you have in a single machine, no choice but to use multiple processes.</a:t>
            </a:r>
          </a:p>
          <a:p>
            <a:endParaRPr lang="en-GB" dirty="0"/>
          </a:p>
          <a:p>
            <a:r>
              <a:rPr lang="en-GB" dirty="0"/>
              <a:t>Can have a </a:t>
            </a:r>
            <a:r>
              <a:rPr lang="en-GB" dirty="0">
                <a:solidFill>
                  <a:schemeClr val="accent6"/>
                </a:solidFill>
              </a:rPr>
              <a:t>hybrid approach </a:t>
            </a:r>
            <a:r>
              <a:rPr lang="en-GB" dirty="0"/>
              <a:t>here too:</a:t>
            </a:r>
          </a:p>
          <a:p>
            <a:pPr lvl="1"/>
            <a:r>
              <a:rPr lang="en-GB" dirty="0"/>
              <a:t>This is a very complex architecture!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504" y="3966995"/>
            <a:ext cx="8909528" cy="2630357"/>
            <a:chOff x="107504" y="3966995"/>
            <a:chExt cx="8909528" cy="2630357"/>
          </a:xfrm>
        </p:grpSpPr>
        <p:grpSp>
          <p:nvGrpSpPr>
            <p:cNvPr id="23" name="Group 22"/>
            <p:cNvGrpSpPr/>
            <p:nvPr/>
          </p:nvGrpSpPr>
          <p:grpSpPr>
            <a:xfrm>
              <a:off x="107504" y="4941168"/>
              <a:ext cx="2897520" cy="1656184"/>
              <a:chOff x="594360" y="4725144"/>
              <a:chExt cx="2897520" cy="16561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4360" y="4725144"/>
                <a:ext cx="2897520" cy="1656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Process 0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55576" y="5157192"/>
                <a:ext cx="2559058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Process 0 Memory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557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39061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1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2254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2</a:t>
                </a:r>
              </a:p>
            </p:txBody>
          </p:sp>
          <p:cxnSp>
            <p:nvCxnSpPr>
              <p:cNvPr id="15" name="Straight Arrow Connector 14"/>
              <p:cNvCxnSpPr>
                <a:endCxn id="11" idx="0"/>
              </p:cNvCxnSpPr>
              <p:nvPr/>
            </p:nvCxnSpPr>
            <p:spPr>
              <a:xfrm flipH="1">
                <a:off x="1151620" y="5445224"/>
                <a:ext cx="68407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2"/>
                <a:endCxn id="12" idx="0"/>
              </p:cNvCxnSpPr>
              <p:nvPr/>
            </p:nvCxnSpPr>
            <p:spPr>
              <a:xfrm>
                <a:off x="2035105" y="5445224"/>
                <a:ext cx="0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2267744" y="5445224"/>
                <a:ext cx="65084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2" name="Picture 2" descr="OpenMP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0731" y="5501698"/>
                <a:ext cx="651257" cy="231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3113508" y="4941168"/>
              <a:ext cx="2897520" cy="1656184"/>
              <a:chOff x="594360" y="4725144"/>
              <a:chExt cx="2897520" cy="165618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94360" y="4725144"/>
                <a:ext cx="2897520" cy="1656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Process 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55576" y="5157192"/>
                <a:ext cx="2559058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Process 1 Memory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557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3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39061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52254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5</a:t>
                </a:r>
              </a:p>
            </p:txBody>
          </p:sp>
          <p:cxnSp>
            <p:nvCxnSpPr>
              <p:cNvPr id="30" name="Straight Arrow Connector 29"/>
              <p:cNvCxnSpPr>
                <a:endCxn id="27" idx="0"/>
              </p:cNvCxnSpPr>
              <p:nvPr/>
            </p:nvCxnSpPr>
            <p:spPr>
              <a:xfrm flipH="1">
                <a:off x="1151620" y="5445224"/>
                <a:ext cx="68407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2"/>
                <a:endCxn id="28" idx="0"/>
              </p:cNvCxnSpPr>
              <p:nvPr/>
            </p:nvCxnSpPr>
            <p:spPr>
              <a:xfrm>
                <a:off x="2035105" y="5445224"/>
                <a:ext cx="0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267744" y="5445224"/>
                <a:ext cx="65084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3" name="Picture 2" descr="OpenMP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0731" y="5501698"/>
                <a:ext cx="651257" cy="231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119512" y="4941168"/>
              <a:ext cx="2897520" cy="1656184"/>
              <a:chOff x="594360" y="4725144"/>
              <a:chExt cx="2897520" cy="165618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94360" y="4725144"/>
                <a:ext cx="2897520" cy="1656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Process 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55576" y="5157192"/>
                <a:ext cx="2559058" cy="2880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Process 2 Memory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557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6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39061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7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22546" y="5913276"/>
                <a:ext cx="792088" cy="3960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Thread 8</a:t>
                </a:r>
              </a:p>
            </p:txBody>
          </p:sp>
          <p:cxnSp>
            <p:nvCxnSpPr>
              <p:cNvPr id="40" name="Straight Arrow Connector 39"/>
              <p:cNvCxnSpPr>
                <a:endCxn id="37" idx="0"/>
              </p:cNvCxnSpPr>
              <p:nvPr/>
            </p:nvCxnSpPr>
            <p:spPr>
              <a:xfrm flipH="1">
                <a:off x="1151620" y="5445224"/>
                <a:ext cx="68407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6" idx="2"/>
                <a:endCxn id="38" idx="0"/>
              </p:cNvCxnSpPr>
              <p:nvPr/>
            </p:nvCxnSpPr>
            <p:spPr>
              <a:xfrm>
                <a:off x="2035105" y="5445224"/>
                <a:ext cx="0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67744" y="5445224"/>
                <a:ext cx="650846" cy="46805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" name="Picture 2" descr="OpenMP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0731" y="5501698"/>
                <a:ext cx="651257" cy="231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1548249" y="4491704"/>
              <a:ext cx="6020023" cy="449464"/>
              <a:chOff x="1548249" y="4491704"/>
              <a:chExt cx="6020023" cy="44946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48249" y="4509120"/>
                <a:ext cx="602002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endCxn id="9" idx="0"/>
              </p:cNvCxnSpPr>
              <p:nvPr/>
            </p:nvCxnSpPr>
            <p:spPr>
              <a:xfrm>
                <a:off x="1548249" y="4509120"/>
                <a:ext cx="8015" cy="432048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546238" y="4500412"/>
                <a:ext cx="8015" cy="432048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7544227" y="4491704"/>
                <a:ext cx="8015" cy="432048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https://computing.llnl.gov/tutorials/mpi/images/MPIlogo2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209" y="3966995"/>
              <a:ext cx="1392674" cy="48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71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31786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Speed-up</a:t>
                </a:r>
                <a:r>
                  <a:rPr lang="en-GB" dirty="0"/>
                  <a:t> (S): How long does a parallel version of a program take to run vs. a serial version.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- how long the </a:t>
                </a:r>
                <a:r>
                  <a:rPr lang="en-GB" dirty="0">
                    <a:solidFill>
                      <a:schemeClr val="accent2"/>
                    </a:solidFill>
                  </a:rPr>
                  <a:t>serial</a:t>
                </a:r>
                <a:r>
                  <a:rPr lang="en-GB" dirty="0"/>
                  <a:t> program takes to run.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dirty="0"/>
                  <a:t> - how long the </a:t>
                </a:r>
                <a:r>
                  <a:rPr lang="en-GB" dirty="0">
                    <a:solidFill>
                      <a:schemeClr val="accent2"/>
                    </a:solidFill>
                  </a:rPr>
                  <a:t>parallel</a:t>
                </a:r>
                <a:r>
                  <a:rPr lang="en-GB" dirty="0"/>
                  <a:t> program takes to run.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3178656"/>
              </a:xfrm>
              <a:blipFill>
                <a:blip r:embed="rId3"/>
                <a:stretch>
                  <a:fillRect l="-920" t="-3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0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exactly is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not tied to a particular language…</a:t>
            </a:r>
          </a:p>
          <a:p>
            <a:pPr lvl="1"/>
            <a:r>
              <a:rPr lang="en-GB" dirty="0"/>
              <a:t>Bindings exist for C/C++, C#, Java, Python, etc.</a:t>
            </a:r>
          </a:p>
          <a:p>
            <a:pPr lvl="1"/>
            <a:endParaRPr lang="en-GB" dirty="0"/>
          </a:p>
          <a:p>
            <a:r>
              <a:rPr lang="en-GB" dirty="0"/>
              <a:t>There’s not one single implementation…</a:t>
            </a:r>
          </a:p>
          <a:p>
            <a:pPr lvl="1"/>
            <a:r>
              <a:rPr lang="en-GB" dirty="0" err="1"/>
              <a:t>OpenMPI</a:t>
            </a:r>
            <a:r>
              <a:rPr lang="en-GB" dirty="0"/>
              <a:t> is used in many of the fastest supercomputers.</a:t>
            </a:r>
          </a:p>
          <a:p>
            <a:pPr lvl="1"/>
            <a:r>
              <a:rPr lang="en-GB" dirty="0"/>
              <a:t>Also vendor-specific versions, e.g. Microsoft MPI, Intel MPI.</a:t>
            </a:r>
          </a:p>
          <a:p>
            <a:pPr lvl="1"/>
            <a:r>
              <a:rPr lang="en-GB" dirty="0"/>
              <a:t>Researchers have even built hardware implementations.</a:t>
            </a:r>
          </a:p>
          <a:p>
            <a:pPr lvl="1"/>
            <a:endParaRPr lang="en-GB" dirty="0"/>
          </a:p>
          <a:p>
            <a:r>
              <a:rPr lang="en-GB" dirty="0"/>
              <a:t>Defines a set of functions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) that processes can use to communicate.</a:t>
            </a:r>
          </a:p>
        </p:txBody>
      </p:sp>
      <p:pic>
        <p:nvPicPr>
          <p:cNvPr id="3074" name="Picture 2" descr="Open MPI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" y="3619499"/>
            <a:ext cx="1041711" cy="10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9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program multiple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162432"/>
          </a:xfrm>
        </p:spPr>
        <p:txBody>
          <a:bodyPr/>
          <a:lstStyle/>
          <a:p>
            <a:r>
              <a:rPr lang="en-GB" dirty="0"/>
              <a:t>Usually MPI programs follow a </a:t>
            </a:r>
            <a:r>
              <a:rPr lang="en-GB" dirty="0">
                <a:solidFill>
                  <a:schemeClr val="accent6"/>
                </a:solidFill>
              </a:rPr>
              <a:t>single program multiple data</a:t>
            </a:r>
            <a:r>
              <a:rPr lang="en-GB" dirty="0"/>
              <a:t> (SPMD) approach.</a:t>
            </a:r>
          </a:p>
          <a:p>
            <a:pPr lvl="1"/>
            <a:r>
              <a:rPr lang="en-GB" dirty="0"/>
              <a:t>Write one program and spawn multiple copies of it: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3213606"/>
            <a:ext cx="41764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–n 100 MyProgram.exe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459" y="4117722"/>
            <a:ext cx="795528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But you can also use a </a:t>
            </a:r>
            <a:r>
              <a:rPr lang="en-GB" dirty="0">
                <a:solidFill>
                  <a:schemeClr val="accent6"/>
                </a:solidFill>
              </a:rPr>
              <a:t>multiple program multiple data </a:t>
            </a:r>
            <a:r>
              <a:rPr lang="en-GB" dirty="0"/>
              <a:t>(MPMD) approach: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59" y="4931876"/>
            <a:ext cx="7560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–n 50 MyProgram.exe : -n 50 MyOtherProgram.exe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459" y="5753101"/>
            <a:ext cx="795528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By default processes just run on the local machine, but can also start them on one or more remote hosts.</a:t>
            </a:r>
          </a:p>
        </p:txBody>
      </p:sp>
    </p:spTree>
    <p:extLst>
      <p:ext uri="{BB962C8B-B14F-4D97-AF65-F5344CB8AC3E}">
        <p14:creationId xmlns:p14="http://schemas.microsoft.com/office/powerpoint/2010/main" val="18376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MPI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Communicator: </a:t>
            </a:r>
            <a:r>
              <a:rPr lang="en-GB" dirty="0"/>
              <a:t>A group of processes that can talk to each other.</a:t>
            </a:r>
          </a:p>
          <a:p>
            <a:pPr lvl="1"/>
            <a:r>
              <a:rPr lang="en-GB" dirty="0"/>
              <a:t>Default: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GB" dirty="0"/>
              <a:t> – contains all processes.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Rank: </a:t>
            </a:r>
            <a:r>
              <a:rPr lang="en-GB" dirty="0"/>
              <a:t>An integer uniquely identifying a process within its communicator (0 … &lt;</a:t>
            </a:r>
            <a:r>
              <a:rPr lang="en-GB" dirty="0" err="1"/>
              <a:t>num</a:t>
            </a:r>
            <a:r>
              <a:rPr lang="en-GB" dirty="0"/>
              <a:t> processes – 1&gt;)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Tag: </a:t>
            </a:r>
            <a:r>
              <a:rPr lang="en-GB" dirty="0"/>
              <a:t>A (user-defined) integer attached to a message that can be used to indicate the type of message.</a:t>
            </a:r>
          </a:p>
        </p:txBody>
      </p:sp>
    </p:spTree>
    <p:extLst>
      <p:ext uri="{BB962C8B-B14F-4D97-AF65-F5344CB8AC3E}">
        <p14:creationId xmlns:p14="http://schemas.microsoft.com/office/powerpoint/2010/main" val="18709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Point-to-point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242552"/>
          </a:xfrm>
        </p:spPr>
        <p:txBody>
          <a:bodyPr>
            <a:normAutofit/>
          </a:bodyPr>
          <a:lstStyle/>
          <a:p>
            <a:r>
              <a:rPr lang="en-GB" dirty="0"/>
              <a:t>For sending individual messages between processes, use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 functions.</a:t>
            </a:r>
          </a:p>
          <a:p>
            <a:endParaRPr lang="en-GB" dirty="0"/>
          </a:p>
          <a:p>
            <a:r>
              <a:rPr lang="en-GB" dirty="0"/>
              <a:t>Let’s have a look at these both in detail…</a:t>
            </a:r>
          </a:p>
        </p:txBody>
      </p:sp>
    </p:spTree>
    <p:extLst>
      <p:ext uri="{BB962C8B-B14F-4D97-AF65-F5344CB8AC3E}">
        <p14:creationId xmlns:p14="http://schemas.microsoft.com/office/powerpoint/2010/main" val="24289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2996952"/>
            <a:ext cx="280831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5976" y="264866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Pointer to the data to send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059832" y="2833329"/>
            <a:ext cx="1296144" cy="307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3395132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0" y="2748801"/>
            <a:ext cx="36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How many elements to send (1 unless sending an array).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11960" y="3071967"/>
            <a:ext cx="360040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03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3784599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644008" y="3138268"/>
            <a:ext cx="360039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Type of the elements to be sent.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MPI_CHAR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MPI_FLOAT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MPI_DOUBLE</a:t>
            </a:r>
            <a:r>
              <a:rPr lang="en-GB" dirty="0">
                <a:solidFill>
                  <a:srgbClr val="FF0000"/>
                </a:solidFill>
              </a:rPr>
              <a:t>, etc.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Can also create </a:t>
            </a:r>
            <a:r>
              <a:rPr lang="en-GB" u="sng" dirty="0">
                <a:solidFill>
                  <a:srgbClr val="FF0000"/>
                </a:solidFill>
              </a:rPr>
              <a:t>derived</a:t>
            </a:r>
            <a:r>
              <a:rPr lang="en-GB" dirty="0">
                <a:solidFill>
                  <a:srgbClr val="FF0000"/>
                </a:solidFill>
              </a:rPr>
              <a:t> datatypes (like </a:t>
            </a:r>
            <a:r>
              <a:rPr lang="en-GB" dirty="0" err="1">
                <a:solidFill>
                  <a:srgbClr val="FF0000"/>
                </a:solidFill>
              </a:rPr>
              <a:t>structs</a:t>
            </a:r>
            <a:r>
              <a:rPr lang="en-GB" dirty="0">
                <a:solidFill>
                  <a:srgbClr val="FF0000"/>
                </a:solidFill>
              </a:rPr>
              <a:t>) – later.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247964" y="3933056"/>
            <a:ext cx="396044" cy="82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09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4149080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71479" y="3861048"/>
            <a:ext cx="3600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Rank of the process to send to.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75695" y="4045714"/>
            <a:ext cx="495784" cy="31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69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4530080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33557" y="4160748"/>
            <a:ext cx="3600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Tag to attach to the message.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37773" y="4345414"/>
            <a:ext cx="495784" cy="31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5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1046" y="4919546"/>
            <a:ext cx="4032448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25091" y="4550214"/>
            <a:ext cx="3600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Communicator to send to.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29307" y="4734880"/>
            <a:ext cx="495784" cy="31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8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731" y="0"/>
            <a:ext cx="6377940" cy="1293028"/>
          </a:xfrm>
        </p:spPr>
        <p:txBody>
          <a:bodyPr/>
          <a:lstStyle/>
          <a:p>
            <a:r>
              <a:rPr lang="en-GB" dirty="0"/>
              <a:t>Speed-up: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98" y="1124744"/>
            <a:ext cx="8298120" cy="2386568"/>
          </a:xfrm>
        </p:spPr>
        <p:txBody>
          <a:bodyPr/>
          <a:lstStyle/>
          <a:p>
            <a:r>
              <a:rPr lang="en-GB" dirty="0"/>
              <a:t>You have a program that can run in parallel, with a configurable number of processors. </a:t>
            </a:r>
          </a:p>
          <a:p>
            <a:pPr lvl="1"/>
            <a:r>
              <a:rPr lang="en-GB" dirty="0"/>
              <a:t>You run the program using only a single </a:t>
            </a:r>
            <a:r>
              <a:rPr lang="en-GB" dirty="0" smtClean="0"/>
              <a:t>processor</a:t>
            </a:r>
            <a:r>
              <a:rPr lang="en-GB" dirty="0"/>
              <a:t>, and it takes 60 seconds.</a:t>
            </a:r>
          </a:p>
          <a:p>
            <a:pPr lvl="1"/>
            <a:r>
              <a:rPr lang="en-GB" dirty="0"/>
              <a:t>Then, you run it again (for the same input) using 100 processors, and it takes 10 seconds.</a:t>
            </a:r>
          </a:p>
          <a:p>
            <a:r>
              <a:rPr lang="en-GB" b="1" dirty="0"/>
              <a:t>What is the speed-up of this program with 100 processors?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511312"/>
            <a:ext cx="9144000" cy="3346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237602" y="796641"/>
                <a:ext cx="91198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602" y="796641"/>
                <a:ext cx="911981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4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6392167" cy="55919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62000" y="5877272"/>
            <a:ext cx="505807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33368" y="5532911"/>
            <a:ext cx="3600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Very important note!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237584" y="5717577"/>
            <a:ext cx="495784" cy="31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4333" y="2964739"/>
            <a:ext cx="2999515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34904" y="2595407"/>
            <a:ext cx="36003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Pointer to where to store the received data.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239120" y="2918573"/>
            <a:ext cx="495784" cy="180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4333" y="3323125"/>
            <a:ext cx="2999515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34904" y="2953793"/>
            <a:ext cx="36003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Pointer to an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dirty="0">
                <a:solidFill>
                  <a:srgbClr val="FF0000"/>
                </a:solidFill>
              </a:rPr>
              <a:t> object that will contain message information.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239120" y="3415458"/>
            <a:ext cx="495784" cy="42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15" y="3877122"/>
            <a:ext cx="2940660" cy="17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12800" y="4356059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88024" y="3848671"/>
            <a:ext cx="381642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Maximum number of elements to receive. If fewer are sent,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will still return (check status to get actual count).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73240" y="4448836"/>
            <a:ext cx="614784" cy="132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19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4725144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60032" y="4293096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Type of elements to receive (should match type sent)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28828" y="4616262"/>
            <a:ext cx="731204" cy="32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50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5085184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60032" y="4653136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Rank of process to receive from (or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MPI_ANY_SOURCE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28828" y="4976302"/>
            <a:ext cx="731204" cy="32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30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5483365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60032" y="5051317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Tag giving type of message to receive (or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MPI_ANY_TAG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28828" y="5374483"/>
            <a:ext cx="731204" cy="32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96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7" b="12459"/>
          <a:stretch/>
        </p:blipFill>
        <p:spPr>
          <a:xfrm>
            <a:off x="179512" y="620688"/>
            <a:ext cx="6169361" cy="56886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5843405"/>
            <a:ext cx="3927152" cy="3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60032" y="5411357"/>
            <a:ext cx="3816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Communicator to receive from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28828" y="5596023"/>
            <a:ext cx="731204" cy="463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75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 are both (potentially) </a:t>
            </a:r>
            <a:r>
              <a:rPr lang="en-GB" dirty="0">
                <a:solidFill>
                  <a:schemeClr val="accent6"/>
                </a:solidFill>
              </a:rPr>
              <a:t>blocking</a:t>
            </a:r>
            <a:r>
              <a:rPr lang="en-GB" dirty="0"/>
              <a:t> functions.</a:t>
            </a:r>
          </a:p>
          <a:p>
            <a:pPr lvl="1"/>
            <a:r>
              <a:rPr lang="en-GB" dirty="0"/>
              <a:t>(Send may not block for small messages)</a:t>
            </a:r>
          </a:p>
          <a:p>
            <a:pPr lvl="1"/>
            <a:endParaRPr lang="en-GB" dirty="0"/>
          </a:p>
          <a:p>
            <a:r>
              <a:rPr lang="en-GB" dirty="0"/>
              <a:t>This means that every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 on one process must have a matching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 on another process (and vice versa) or the processes will hang! 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Very common cause of bugs, as you may have found.</a:t>
            </a:r>
          </a:p>
          <a:p>
            <a:pPr lvl="1"/>
            <a:endParaRPr lang="en-GB" dirty="0"/>
          </a:p>
          <a:p>
            <a:r>
              <a:rPr lang="en-GB" dirty="0"/>
              <a:t>Messages are “</a:t>
            </a:r>
            <a:r>
              <a:rPr lang="en-GB" dirty="0" err="1">
                <a:solidFill>
                  <a:schemeClr val="accent6"/>
                </a:solidFill>
              </a:rPr>
              <a:t>nonovertaking</a:t>
            </a:r>
            <a:r>
              <a:rPr lang="en-GB" dirty="0"/>
              <a:t>”: if a process sends two messages, they will be received in the order they were sent.</a:t>
            </a:r>
          </a:p>
          <a:p>
            <a:pPr lvl="1"/>
            <a:r>
              <a:rPr lang="en-GB" dirty="0"/>
              <a:t>No guarantees about what order messages from </a:t>
            </a:r>
            <a:r>
              <a:rPr lang="en-GB" b="1" dirty="0"/>
              <a:t>different</a:t>
            </a:r>
            <a:r>
              <a:rPr lang="en-GB" dirty="0"/>
              <a:t> processes will arrive.</a:t>
            </a:r>
          </a:p>
        </p:txBody>
      </p:sp>
    </p:spTree>
    <p:extLst>
      <p:ext uri="{BB962C8B-B14F-4D97-AF65-F5344CB8AC3E}">
        <p14:creationId xmlns:p14="http://schemas.microsoft.com/office/powerpoint/2010/main" val="253979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/>
              <a:t>It’s common to want to send the same data out from one process to all of the others: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3068960"/>
            <a:ext cx="57606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msgTag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MPI_COMM_WORLD);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4341296"/>
            <a:ext cx="7955280" cy="19680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sending process (0) is doing all the work here. MPI provides collective communication functions that can efficiently distribute data amongst processes using a tree structure.</a:t>
            </a:r>
          </a:p>
          <a:p>
            <a:endParaRPr lang="en-GB" dirty="0"/>
          </a:p>
          <a:p>
            <a:r>
              <a:rPr lang="en-GB" dirty="0"/>
              <a:t>More next week, but for now a preview…</a:t>
            </a:r>
          </a:p>
        </p:txBody>
      </p:sp>
    </p:spTree>
    <p:extLst>
      <p:ext uri="{BB962C8B-B14F-4D97-AF65-F5344CB8AC3E}">
        <p14:creationId xmlns:p14="http://schemas.microsoft.com/office/powerpoint/2010/main" val="77414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Speed-up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 task is “</a:t>
                </a:r>
                <a:r>
                  <a:rPr lang="en-GB" dirty="0">
                    <a:solidFill>
                      <a:schemeClr val="accent6"/>
                    </a:solidFill>
                  </a:rPr>
                  <a:t>embarrassingly parallel</a:t>
                </a:r>
                <a:r>
                  <a:rPr lang="en-GB" dirty="0"/>
                  <a:t>” if the different parts of it can be done completely independently.</a:t>
                </a:r>
              </a:p>
              <a:p>
                <a:pPr lvl="1"/>
                <a:r>
                  <a:rPr lang="en-GB" dirty="0"/>
                  <a:t>Marking 100 exams: each can be done by a different person with no communication between them (in theory</a:t>
                </a:r>
                <a:r>
                  <a:rPr lang="en-GB" dirty="0" smtClean="0"/>
                  <a:t>).</a:t>
                </a:r>
                <a:endParaRPr lang="en-GB" dirty="0"/>
              </a:p>
              <a:p>
                <a:pPr lvl="1"/>
                <a:r>
                  <a:rPr lang="en-GB" dirty="0"/>
                  <a:t>Applying some maths function to an array of input values.</a:t>
                </a:r>
              </a:p>
              <a:p>
                <a:endParaRPr lang="en-GB" dirty="0"/>
              </a:p>
              <a:p>
                <a:r>
                  <a:rPr lang="en-GB" dirty="0"/>
                  <a:t>If we have p processors, what will the speed-up be for problems such as this?</a:t>
                </a:r>
              </a:p>
              <a:p>
                <a:endParaRPr lang="en-GB" dirty="0"/>
              </a:p>
              <a:p>
                <a:r>
                  <a:rPr lang="en-GB" dirty="0"/>
                  <a:t>Divide the work up amongst the processors: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GB" dirty="0"/>
                  <a:t>     so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0" t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66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1196752"/>
            <a:ext cx="6471923" cy="525658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618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Broadcasting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057401"/>
            <a:ext cx="6984776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0 loads the data (e.g. from a file)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Distribute data to all processes.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MPI_FLOAT, 0, MPI_COMM_WORLD);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all processes will have the same values in</a:t>
            </a: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‘data’ array!</a:t>
            </a:r>
          </a:p>
        </p:txBody>
      </p:sp>
    </p:spTree>
    <p:extLst>
      <p:ext uri="{BB962C8B-B14F-4D97-AF65-F5344CB8AC3E}">
        <p14:creationId xmlns:p14="http://schemas.microsoft.com/office/powerpoint/2010/main" val="28003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the formulas for </a:t>
            </a:r>
            <a:r>
              <a:rPr lang="en-GB" dirty="0">
                <a:solidFill>
                  <a:schemeClr val="accent6"/>
                </a:solidFill>
              </a:rPr>
              <a:t>efficiency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speed-up</a:t>
            </a:r>
            <a:r>
              <a:rPr lang="en-GB" dirty="0"/>
              <a:t> and </a:t>
            </a:r>
            <a:r>
              <a:rPr lang="en-GB" dirty="0">
                <a:solidFill>
                  <a:schemeClr val="accent6"/>
                </a:solidFill>
              </a:rPr>
              <a:t>Amdahl’s and Gustafson’s laws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You don’t need to remember how to derive the laws</a:t>
            </a:r>
            <a:r>
              <a:rPr lang="en-GB" dirty="0"/>
              <a:t>, but you should understand what they mean.</a:t>
            </a:r>
          </a:p>
          <a:p>
            <a:pPr lvl="1"/>
            <a:r>
              <a:rPr lang="en-GB" dirty="0"/>
              <a:t>(Learning the derivation will help you remember them!)</a:t>
            </a:r>
          </a:p>
          <a:p>
            <a:pPr lvl="1"/>
            <a:endParaRPr lang="en-GB" dirty="0"/>
          </a:p>
          <a:p>
            <a:r>
              <a:rPr lang="en-GB" dirty="0"/>
              <a:t>If possible, use some of these measures to evaluate your coursework programs’ performance.</a:t>
            </a:r>
          </a:p>
          <a:p>
            <a:pPr lvl="1"/>
            <a:r>
              <a:rPr lang="en-GB" dirty="0"/>
              <a:t>(Email me your coursework ideas!)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3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MPI (especially </a:t>
            </a:r>
            <a:r>
              <a:rPr lang="en-GB" dirty="0" err="1"/>
              <a:t>OpenMPI</a:t>
            </a:r>
            <a:r>
              <a:rPr lang="en-GB" dirty="0"/>
              <a:t>) is </a:t>
            </a:r>
            <a:r>
              <a:rPr lang="en-GB" dirty="0">
                <a:solidFill>
                  <a:schemeClr val="accent6"/>
                </a:solidFill>
              </a:rPr>
              <a:t>extremely common </a:t>
            </a:r>
            <a:r>
              <a:rPr lang="en-GB" dirty="0"/>
              <a:t>in the world of high-performance / scientific computing.</a:t>
            </a:r>
          </a:p>
          <a:p>
            <a:endParaRPr lang="en-GB" dirty="0"/>
          </a:p>
          <a:p>
            <a:r>
              <a:rPr lang="en-GB" dirty="0"/>
              <a:t>It’s used for </a:t>
            </a:r>
            <a:r>
              <a:rPr lang="en-GB" dirty="0">
                <a:solidFill>
                  <a:schemeClr val="accent2"/>
                </a:solidFill>
              </a:rPr>
              <a:t>distributed memory computing</a:t>
            </a:r>
            <a:r>
              <a:rPr lang="en-GB" dirty="0"/>
              <a:t>, where parallelism is via multiple processes.</a:t>
            </a:r>
          </a:p>
          <a:p>
            <a:endParaRPr lang="en-GB" dirty="0"/>
          </a:p>
          <a:p>
            <a:r>
              <a:rPr lang="en-GB" dirty="0"/>
              <a:t>These processes can all be on one machine, or distributed across hundreds.</a:t>
            </a:r>
          </a:p>
          <a:p>
            <a:endParaRPr lang="en-GB" dirty="0"/>
          </a:p>
          <a:p>
            <a:r>
              <a:rPr lang="en-GB" dirty="0"/>
              <a:t>Multi-threaded (</a:t>
            </a:r>
            <a:r>
              <a:rPr lang="en-GB" dirty="0">
                <a:solidFill>
                  <a:schemeClr val="accent2"/>
                </a:solidFill>
              </a:rPr>
              <a:t>shared memory</a:t>
            </a:r>
            <a:r>
              <a:rPr lang="en-GB" dirty="0"/>
              <a:t>) computing is also possible – for that use (for example) </a:t>
            </a:r>
            <a:r>
              <a:rPr lang="en-GB" dirty="0" err="1"/>
              <a:t>OpenMP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All threads must be on the same machine.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1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MPI functions are relatively simple, but the way these are implemented can be very smart to maximize performance.</a:t>
            </a:r>
          </a:p>
          <a:p>
            <a:endParaRPr lang="en-GB" dirty="0"/>
          </a:p>
          <a:p>
            <a:r>
              <a:rPr lang="en-GB" dirty="0"/>
              <a:t>We’ve seen </a:t>
            </a:r>
            <a:r>
              <a:rPr lang="en-GB" dirty="0">
                <a:solidFill>
                  <a:schemeClr val="accent6"/>
                </a:solidFill>
              </a:rPr>
              <a:t>point-to-point communication </a:t>
            </a:r>
            <a:r>
              <a:rPr lang="en-GB" dirty="0"/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), and one collective communication function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We’ll meet more </a:t>
            </a:r>
            <a:r>
              <a:rPr lang="en-GB" dirty="0">
                <a:solidFill>
                  <a:schemeClr val="accent6"/>
                </a:solidFill>
              </a:rPr>
              <a:t>collective communication </a:t>
            </a:r>
            <a:r>
              <a:rPr lang="en-GB" dirty="0"/>
              <a:t>functions (and look at how they work) next week.</a:t>
            </a:r>
          </a:p>
        </p:txBody>
      </p:sp>
    </p:spTree>
    <p:extLst>
      <p:ext uri="{BB962C8B-B14F-4D97-AF65-F5344CB8AC3E}">
        <p14:creationId xmlns:p14="http://schemas.microsoft.com/office/powerpoint/2010/main" val="35381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Speed-up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Example: </a:t>
            </a:r>
            <a:r>
              <a:rPr lang="en-GB" dirty="0"/>
              <a:t>Marking 100 exam papers. </a:t>
            </a:r>
          </a:p>
          <a:p>
            <a:pPr lvl="1"/>
            <a:r>
              <a:rPr lang="en-GB" dirty="0"/>
              <a:t>If you have 10 helpers available (p=10) then the work can be done 10 times faster (S=10).</a:t>
            </a:r>
          </a:p>
          <a:p>
            <a:endParaRPr lang="en-GB" dirty="0"/>
          </a:p>
          <a:p>
            <a:r>
              <a:rPr lang="en-GB" b="1" dirty="0"/>
              <a:t>Example: </a:t>
            </a:r>
            <a:r>
              <a:rPr lang="en-GB" dirty="0"/>
              <a:t>Applying a maths function to an array of 1,000 values.</a:t>
            </a:r>
          </a:p>
          <a:p>
            <a:pPr lvl="1"/>
            <a:r>
              <a:rPr lang="en-GB" dirty="0"/>
              <a:t>If you have 100 processors available (p=100) then the work can be done 100 times faster (S=100).</a:t>
            </a:r>
          </a:p>
          <a:p>
            <a:pPr lvl="1"/>
            <a:endParaRPr lang="en-GB" dirty="0"/>
          </a:p>
          <a:p>
            <a:r>
              <a:rPr lang="en-GB" dirty="0"/>
              <a:t>If we have the case that S=p then the program demonstrates</a:t>
            </a:r>
            <a:r>
              <a:rPr lang="en-GB" dirty="0">
                <a:solidFill>
                  <a:schemeClr val="accent6"/>
                </a:solidFill>
              </a:rPr>
              <a:t> linear speed-up</a:t>
            </a:r>
            <a:r>
              <a:rPr lang="en-GB" dirty="0"/>
              <a:t>.</a:t>
            </a:r>
          </a:p>
          <a:p>
            <a:r>
              <a:rPr lang="en-GB" dirty="0"/>
              <a:t>This is a </a:t>
            </a:r>
            <a:r>
              <a:rPr lang="en-GB" b="1" dirty="0"/>
              <a:t>very good thing</a:t>
            </a:r>
            <a:r>
              <a:rPr lang="en-GB" dirty="0"/>
              <a:t>, but it’s almost never possible.</a:t>
            </a:r>
          </a:p>
        </p:txBody>
      </p:sp>
    </p:spTree>
    <p:extLst>
      <p:ext uri="{BB962C8B-B14F-4D97-AF65-F5344CB8AC3E}">
        <p14:creationId xmlns:p14="http://schemas.microsoft.com/office/powerpoint/2010/main" val="6700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Sublinear speed-up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There are usually some overheads associated with adding additional processors.</a:t>
                </a:r>
              </a:p>
              <a:p>
                <a:pPr lvl="1"/>
                <a:r>
                  <a:rPr lang="en-GB" b="1" dirty="0"/>
                  <a:t>E.g. </a:t>
                </a:r>
                <a:r>
                  <a:rPr lang="en-GB" dirty="0"/>
                  <a:t>every extra marker has to have the mark scheme explained to them, their marking moderated, etc.</a:t>
                </a:r>
              </a:p>
              <a:p>
                <a:pPr lvl="1"/>
                <a:r>
                  <a:rPr lang="en-GB" b="1" dirty="0"/>
                  <a:t>E.g. </a:t>
                </a:r>
                <a:r>
                  <a:rPr lang="en-GB" dirty="0"/>
                  <a:t>each process spawned to compute the function takes some time to start, and has to send its result back.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So in reality, using 100 processors doesn’t mean you do the job in 1/100</a:t>
                </a:r>
                <a:r>
                  <a:rPr lang="en-GB" baseline="30000" dirty="0"/>
                  <a:t>th</a:t>
                </a:r>
                <a:r>
                  <a:rPr lang="en-GB" dirty="0"/>
                  <a:t> of the time,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This is </a:t>
                </a:r>
                <a:r>
                  <a:rPr lang="en-GB" dirty="0">
                    <a:solidFill>
                      <a:schemeClr val="accent6"/>
                    </a:solidFill>
                  </a:rPr>
                  <a:t>sublinear speed-up</a:t>
                </a:r>
                <a:r>
                  <a:rPr lang="en-GB" dirty="0"/>
                  <a:t>, and is typically the case.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 r="-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4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Superlinear</a:t>
            </a:r>
            <a:r>
              <a:rPr lang="en-GB" dirty="0"/>
              <a:t> speed-up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very rare cases it is possible that running a process with, say, 100 processors results in a speed-up of </a:t>
                </a:r>
                <a:r>
                  <a:rPr lang="en-GB" b="1" dirty="0"/>
                  <a:t>more than</a:t>
                </a:r>
                <a:r>
                  <a:rPr lang="en-GB" dirty="0"/>
                  <a:t> 100 times.</a:t>
                </a:r>
              </a:p>
              <a:p>
                <a:r>
                  <a:rPr lang="en-GB" dirty="0"/>
                  <a:t>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    (</a:t>
                </a:r>
                <a:r>
                  <a:rPr lang="en-GB" dirty="0" err="1">
                    <a:solidFill>
                      <a:schemeClr val="accent6"/>
                    </a:solidFill>
                  </a:rPr>
                  <a:t>superlinear</a:t>
                </a:r>
                <a:r>
                  <a:rPr lang="en-GB" dirty="0">
                    <a:solidFill>
                      <a:schemeClr val="accent6"/>
                    </a:solidFill>
                  </a:rPr>
                  <a:t> speed-up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r>
                  <a:rPr lang="en-GB" b="1" dirty="0"/>
                  <a:t>How can this happen?!</a:t>
                </a:r>
              </a:p>
              <a:p>
                <a:pPr lvl="1"/>
                <a:r>
                  <a:rPr lang="en-GB" dirty="0"/>
                  <a:t>Certain algorithms involving tree search (beyond the scope of this module)</a:t>
                </a:r>
              </a:p>
              <a:p>
                <a:pPr lvl="1"/>
                <a:r>
                  <a:rPr lang="en-GB" dirty="0"/>
                  <a:t>Additional processors mean more </a:t>
                </a:r>
                <a:r>
                  <a:rPr lang="en-GB" dirty="0">
                    <a:solidFill>
                      <a:schemeClr val="accent2"/>
                    </a:solidFill>
                  </a:rPr>
                  <a:t>cache memory </a:t>
                </a:r>
                <a:r>
                  <a:rPr lang="en-GB" dirty="0"/>
                  <a:t>available (example on next slide)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0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2515</TotalTime>
  <Words>3002</Words>
  <Application>Microsoft Office PowerPoint</Application>
  <PresentationFormat>On-screen Show (4:3)</PresentationFormat>
  <Paragraphs>442</Paragraphs>
  <Slides>64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Century Gothic</vt:lpstr>
      <vt:lpstr>Courier New</vt:lpstr>
      <vt:lpstr>Wingdings</vt:lpstr>
      <vt:lpstr>Vapor Trail</vt:lpstr>
      <vt:lpstr>SOFT354: Parallel Computation and distributed systems</vt:lpstr>
      <vt:lpstr>Today’s lecture</vt:lpstr>
      <vt:lpstr>Today’s lecture</vt:lpstr>
      <vt:lpstr>Speed-Up</vt:lpstr>
      <vt:lpstr>Speed-up: Example</vt:lpstr>
      <vt:lpstr>Linear Speed-up</vt:lpstr>
      <vt:lpstr>Linear Speed-up</vt:lpstr>
      <vt:lpstr>Sublinear speed-up</vt:lpstr>
      <vt:lpstr>Superlinear speed-up</vt:lpstr>
      <vt:lpstr>superlinear speed-up</vt:lpstr>
      <vt:lpstr>Parallel efficiency</vt:lpstr>
      <vt:lpstr>efficiency: Example</vt:lpstr>
      <vt:lpstr>Example speed-ups / efficiencies</vt:lpstr>
      <vt:lpstr>Today’s lecture</vt:lpstr>
      <vt:lpstr>Amdahl’s law &amp; Gustafson’s law</vt:lpstr>
      <vt:lpstr>Amdahl’s law</vt:lpstr>
      <vt:lpstr>Amdahl’s law</vt:lpstr>
      <vt:lpstr>Amdahl’s law</vt:lpstr>
      <vt:lpstr>Amdahl’s law</vt:lpstr>
      <vt:lpstr>Amdahl’s law</vt:lpstr>
      <vt:lpstr>Amdahl’s law</vt:lpstr>
      <vt:lpstr>Amdahl’s law</vt:lpstr>
      <vt:lpstr>Amdahl’s law</vt:lpstr>
      <vt:lpstr>Gustafson’s law</vt:lpstr>
      <vt:lpstr>Gustafson’s law</vt:lpstr>
      <vt:lpstr>Gustafson’s law</vt:lpstr>
      <vt:lpstr>Gustafson’s law</vt:lpstr>
      <vt:lpstr>Gustafson’s law</vt:lpstr>
      <vt:lpstr>Gustafson’s law</vt:lpstr>
      <vt:lpstr>Gustafson’s law</vt:lpstr>
      <vt:lpstr>Gustafson’s law</vt:lpstr>
      <vt:lpstr>summary</vt:lpstr>
      <vt:lpstr>Today’s lecture</vt:lpstr>
      <vt:lpstr>Message passing interface</vt:lpstr>
      <vt:lpstr>Distributed memory programming</vt:lpstr>
      <vt:lpstr>Threads vs processes</vt:lpstr>
      <vt:lpstr>Threads vs processes</vt:lpstr>
      <vt:lpstr>Threads vs processes</vt:lpstr>
      <vt:lpstr>Threads vs processes</vt:lpstr>
      <vt:lpstr>What exactly is MPI?</vt:lpstr>
      <vt:lpstr>Single program multiple data</vt:lpstr>
      <vt:lpstr>MPI Terminology</vt:lpstr>
      <vt:lpstr>Point-to-point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</vt:lpstr>
      <vt:lpstr>Collective communication</vt:lpstr>
      <vt:lpstr>PowerPoint Presentation</vt:lpstr>
      <vt:lpstr>Broadcasting data</vt:lpstr>
      <vt:lpstr>summary</vt:lpstr>
      <vt:lpstr>Summary</vt:lpstr>
      <vt:lpstr>summary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Robert Merrison</cp:lastModifiedBy>
  <cp:revision>214</cp:revision>
  <dcterms:created xsi:type="dcterms:W3CDTF">2015-10-12T15:49:52Z</dcterms:created>
  <dcterms:modified xsi:type="dcterms:W3CDTF">2016-11-17T12:08:18Z</dcterms:modified>
</cp:coreProperties>
</file>