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84"/>
  </p:notesMasterIdLst>
  <p:sldIdLst>
    <p:sldId id="256" r:id="rId2"/>
    <p:sldId id="321" r:id="rId3"/>
    <p:sldId id="32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57" r:id="rId15"/>
    <p:sldId id="258" r:id="rId16"/>
    <p:sldId id="259" r:id="rId17"/>
    <p:sldId id="260" r:id="rId18"/>
    <p:sldId id="261" r:id="rId19"/>
    <p:sldId id="262" r:id="rId20"/>
    <p:sldId id="324" r:id="rId21"/>
    <p:sldId id="263" r:id="rId22"/>
    <p:sldId id="264" r:id="rId23"/>
    <p:sldId id="265" r:id="rId24"/>
    <p:sldId id="266" r:id="rId25"/>
    <p:sldId id="267" r:id="rId26"/>
    <p:sldId id="268" r:id="rId27"/>
    <p:sldId id="325" r:id="rId28"/>
    <p:sldId id="269" r:id="rId29"/>
    <p:sldId id="270" r:id="rId30"/>
    <p:sldId id="271" r:id="rId31"/>
    <p:sldId id="272" r:id="rId32"/>
    <p:sldId id="327" r:id="rId33"/>
    <p:sldId id="326" r:id="rId34"/>
    <p:sldId id="273" r:id="rId35"/>
    <p:sldId id="328" r:id="rId36"/>
    <p:sldId id="329" r:id="rId37"/>
    <p:sldId id="330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91" r:id="rId54"/>
    <p:sldId id="331" r:id="rId55"/>
    <p:sldId id="292" r:id="rId56"/>
    <p:sldId id="289" r:id="rId57"/>
    <p:sldId id="332" r:id="rId58"/>
    <p:sldId id="333" r:id="rId59"/>
    <p:sldId id="290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1" r:id="rId68"/>
    <p:sldId id="300" r:id="rId69"/>
    <p:sldId id="302" r:id="rId70"/>
    <p:sldId id="303" r:id="rId71"/>
    <p:sldId id="304" r:id="rId72"/>
    <p:sldId id="306" r:id="rId73"/>
    <p:sldId id="307" r:id="rId74"/>
    <p:sldId id="308" r:id="rId75"/>
    <p:sldId id="309" r:id="rId76"/>
    <p:sldId id="310" r:id="rId77"/>
    <p:sldId id="335" r:id="rId78"/>
    <p:sldId id="336" r:id="rId79"/>
    <p:sldId id="337" r:id="rId80"/>
    <p:sldId id="338" r:id="rId81"/>
    <p:sldId id="339" r:id="rId82"/>
    <p:sldId id="334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21"/>
            <p14:sldId id="323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57"/>
            <p14:sldId id="258"/>
            <p14:sldId id="259"/>
            <p14:sldId id="260"/>
            <p14:sldId id="261"/>
            <p14:sldId id="262"/>
            <p14:sldId id="324"/>
            <p14:sldId id="263"/>
            <p14:sldId id="264"/>
            <p14:sldId id="265"/>
            <p14:sldId id="266"/>
            <p14:sldId id="267"/>
            <p14:sldId id="268"/>
            <p14:sldId id="325"/>
            <p14:sldId id="269"/>
            <p14:sldId id="270"/>
            <p14:sldId id="271"/>
            <p14:sldId id="272"/>
            <p14:sldId id="327"/>
            <p14:sldId id="326"/>
            <p14:sldId id="273"/>
            <p14:sldId id="328"/>
            <p14:sldId id="329"/>
            <p14:sldId id="33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1"/>
            <p14:sldId id="331"/>
            <p14:sldId id="292"/>
            <p14:sldId id="289"/>
            <p14:sldId id="332"/>
            <p14:sldId id="333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35"/>
            <p14:sldId id="336"/>
            <p14:sldId id="337"/>
            <p14:sldId id="338"/>
            <p14:sldId id="33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4EE"/>
    <a:srgbClr val="C40E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0" autoAdjust="0"/>
  </p:normalViewPr>
  <p:slideViewPr>
    <p:cSldViewPr>
      <p:cViewPr varScale="1">
        <p:scale>
          <a:sx n="96" d="100"/>
          <a:sy n="9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_000\ownCloud\Teaching\SOFT354\2016-17\Lectures\Lecture%205%20Shared%20Memo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Sheet4!$E$1</c:f>
              <c:strCache>
                <c:ptCount val="1"/>
                <c:pt idx="0">
                  <c:v>Simple Algorithm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Sheet4!$D$2:$D$21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xVal>
          <c:yVal>
            <c:numRef>
              <c:f>Sheet4!$E$2:$E$21</c:f>
              <c:numCache>
                <c:formatCode>General</c:formatCode>
                <c:ptCount val="20"/>
                <c:pt idx="0">
                  <c:v>0.99900049975012495</c:v>
                </c:pt>
                <c:pt idx="1">
                  <c:v>0.99900049975012495</c:v>
                </c:pt>
                <c:pt idx="2">
                  <c:v>0.99900049975012495</c:v>
                </c:pt>
                <c:pt idx="3">
                  <c:v>0.99900049975012495</c:v>
                </c:pt>
                <c:pt idx="4">
                  <c:v>0.99900049975012495</c:v>
                </c:pt>
                <c:pt idx="5">
                  <c:v>0.99900049975012495</c:v>
                </c:pt>
                <c:pt idx="6">
                  <c:v>0.99900049975012495</c:v>
                </c:pt>
                <c:pt idx="7">
                  <c:v>0.99900049975012495</c:v>
                </c:pt>
                <c:pt idx="8">
                  <c:v>0.99900049975012495</c:v>
                </c:pt>
                <c:pt idx="9">
                  <c:v>0.99900049975012495</c:v>
                </c:pt>
                <c:pt idx="10">
                  <c:v>0.99900049975012495</c:v>
                </c:pt>
                <c:pt idx="11">
                  <c:v>0.99900049975012495</c:v>
                </c:pt>
                <c:pt idx="12">
                  <c:v>0.99900049975012495</c:v>
                </c:pt>
                <c:pt idx="13">
                  <c:v>0.99900049975012495</c:v>
                </c:pt>
                <c:pt idx="14">
                  <c:v>0.99900049975012495</c:v>
                </c:pt>
                <c:pt idx="15">
                  <c:v>0.99900049975012495</c:v>
                </c:pt>
                <c:pt idx="16">
                  <c:v>0.99900049975012495</c:v>
                </c:pt>
                <c:pt idx="17">
                  <c:v>0.99900049975012495</c:v>
                </c:pt>
                <c:pt idx="18">
                  <c:v>0.99900049975012495</c:v>
                </c:pt>
                <c:pt idx="19">
                  <c:v>0.99900049975012495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B6-4FAB-8AE3-DB12928EBEE9}"/>
            </c:ext>
          </c:extLst>
        </c:ser>
        <c:ser>
          <c:idx val="1"/>
          <c:order val="1"/>
          <c:tx>
            <c:strRef>
              <c:f>Sheet4!$F$1</c:f>
              <c:strCache>
                <c:ptCount val="1"/>
                <c:pt idx="0">
                  <c:v>Shared Memory Algorithm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Sheet4!$D$2:$D$21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xVal>
          <c:yVal>
            <c:numRef>
              <c:f>Sheet4!$F$2:$F$21</c:f>
              <c:numCache>
                <c:formatCode>General</c:formatCode>
                <c:ptCount val="20"/>
                <c:pt idx="0">
                  <c:v>9.9452736318407968</c:v>
                </c:pt>
                <c:pt idx="1">
                  <c:v>19.792079207920793</c:v>
                </c:pt>
                <c:pt idx="2">
                  <c:v>29.541871921182267</c:v>
                </c:pt>
                <c:pt idx="3">
                  <c:v>39.196078431372548</c:v>
                </c:pt>
                <c:pt idx="4">
                  <c:v>48.756097560975611</c:v>
                </c:pt>
                <c:pt idx="5">
                  <c:v>58.223300970873787</c:v>
                </c:pt>
                <c:pt idx="6">
                  <c:v>67.59903381642512</c:v>
                </c:pt>
                <c:pt idx="7">
                  <c:v>76.884615384615387</c:v>
                </c:pt>
                <c:pt idx="8">
                  <c:v>86.081339712918663</c:v>
                </c:pt>
                <c:pt idx="9">
                  <c:v>95.19047619047619</c:v>
                </c:pt>
                <c:pt idx="10">
                  <c:v>104.21327014218009</c:v>
                </c:pt>
                <c:pt idx="11">
                  <c:v>113.15094339622641</c:v>
                </c:pt>
                <c:pt idx="12">
                  <c:v>122.00469483568075</c:v>
                </c:pt>
                <c:pt idx="13">
                  <c:v>130.77570093457945</c:v>
                </c:pt>
                <c:pt idx="14">
                  <c:v>139.46511627906978</c:v>
                </c:pt>
                <c:pt idx="15">
                  <c:v>148.07407407407408</c:v>
                </c:pt>
                <c:pt idx="16">
                  <c:v>156.60368663594471</c:v>
                </c:pt>
                <c:pt idx="17">
                  <c:v>165.05504587155963</c:v>
                </c:pt>
                <c:pt idx="18">
                  <c:v>173.42922374429224</c:v>
                </c:pt>
                <c:pt idx="19">
                  <c:v>181.72727272727272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B6-4FAB-8AE3-DB12928EB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493792"/>
        <c:axId val="431496416"/>
      </c:scatterChart>
      <c:valAx>
        <c:axId val="43149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Block Dimension</a:t>
                </a:r>
                <a:r>
                  <a:rPr lang="en-GB" baseline="0"/>
                  <a:t> (m)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96416"/>
        <c:crosses val="autoZero"/>
        <c:crossBetween val="midCat"/>
      </c:valAx>
      <c:valAx>
        <c:axId val="4314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93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97</c:v>
                </c:pt>
                <c:pt idx="1">
                  <c:v>134</c:v>
                </c:pt>
                <c:pt idx="2">
                  <c:v>203</c:v>
                </c:pt>
                <c:pt idx="3">
                  <c:v>245</c:v>
                </c:pt>
                <c:pt idx="4">
                  <c:v>287</c:v>
                </c:pt>
                <c:pt idx="5">
                  <c:v>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92-4A91-9873-E3D9895AF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133</c:v>
                </c:pt>
                <c:pt idx="1">
                  <c:v>177</c:v>
                </c:pt>
                <c:pt idx="2">
                  <c:v>152</c:v>
                </c:pt>
                <c:pt idx="3">
                  <c:v>182</c:v>
                </c:pt>
                <c:pt idx="4">
                  <c:v>223</c:v>
                </c:pt>
                <c:pt idx="5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92-4A91-9873-E3D9895AF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948680"/>
        <c:axId val="415351640"/>
      </c:scatterChart>
      <c:valAx>
        <c:axId val="32194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1640"/>
        <c:crosses val="autoZero"/>
        <c:crossBetween val="midCat"/>
      </c:valAx>
      <c:valAx>
        <c:axId val="41535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Taken</a:t>
                </a:r>
                <a:r>
                  <a:rPr lang="en-GB" baseline="0"/>
                  <a:t> (ms)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94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97</c:v>
                </c:pt>
                <c:pt idx="1">
                  <c:v>134</c:v>
                </c:pt>
                <c:pt idx="2">
                  <c:v>203</c:v>
                </c:pt>
                <c:pt idx="3">
                  <c:v>245</c:v>
                </c:pt>
                <c:pt idx="4">
                  <c:v>287</c:v>
                </c:pt>
                <c:pt idx="5">
                  <c:v>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92-4A91-9873-E3D9895AF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15</c:v>
                </c:pt>
                <c:pt idx="3">
                  <c:v>21</c:v>
                </c:pt>
                <c:pt idx="4">
                  <c:v>35</c:v>
                </c:pt>
                <c:pt idx="5">
                  <c:v>51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133</c:v>
                </c:pt>
                <c:pt idx="1">
                  <c:v>177</c:v>
                </c:pt>
                <c:pt idx="2">
                  <c:v>152</c:v>
                </c:pt>
                <c:pt idx="3">
                  <c:v>182</c:v>
                </c:pt>
                <c:pt idx="4">
                  <c:v>223</c:v>
                </c:pt>
                <c:pt idx="5">
                  <c:v>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92-4A91-9873-E3D9895AF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948680"/>
        <c:axId val="415351640"/>
      </c:scatterChart>
      <c:valAx>
        <c:axId val="32194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51640"/>
        <c:crosses val="autoZero"/>
        <c:crossBetween val="midCat"/>
      </c:valAx>
      <c:valAx>
        <c:axId val="41535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Taken</a:t>
                </a:r>
                <a:r>
                  <a:rPr lang="en-GB" baseline="0"/>
                  <a:t> (ms)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94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Simple Kernel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Sheet2!$E$2:$E$251</c:f>
              <c:numCache>
                <c:formatCode>General</c:formatCode>
                <c:ptCount val="250"/>
                <c:pt idx="0">
                  <c:v>1.25</c:v>
                </c:pt>
                <c:pt idx="1">
                  <c:v>1.5</c:v>
                </c:pt>
                <c:pt idx="2">
                  <c:v>1.625</c:v>
                </c:pt>
                <c:pt idx="3">
                  <c:v>1.7</c:v>
                </c:pt>
                <c:pt idx="4">
                  <c:v>1.75</c:v>
                </c:pt>
                <c:pt idx="5">
                  <c:v>1.7857142857142858</c:v>
                </c:pt>
                <c:pt idx="6">
                  <c:v>1.8125</c:v>
                </c:pt>
                <c:pt idx="7">
                  <c:v>1.8333333333333333</c:v>
                </c:pt>
                <c:pt idx="8">
                  <c:v>1.85</c:v>
                </c:pt>
                <c:pt idx="9">
                  <c:v>1.8636363636363635</c:v>
                </c:pt>
                <c:pt idx="10">
                  <c:v>1.875</c:v>
                </c:pt>
                <c:pt idx="11">
                  <c:v>1.8846153846153846</c:v>
                </c:pt>
                <c:pt idx="12">
                  <c:v>1.8928571428571428</c:v>
                </c:pt>
                <c:pt idx="13">
                  <c:v>1.9</c:v>
                </c:pt>
                <c:pt idx="14">
                  <c:v>1.90625</c:v>
                </c:pt>
                <c:pt idx="15">
                  <c:v>1.911764705882353</c:v>
                </c:pt>
                <c:pt idx="16">
                  <c:v>1.9166666666666667</c:v>
                </c:pt>
                <c:pt idx="17">
                  <c:v>1.9210526315789473</c:v>
                </c:pt>
                <c:pt idx="18">
                  <c:v>1.925</c:v>
                </c:pt>
                <c:pt idx="19">
                  <c:v>1.9285714285714286</c:v>
                </c:pt>
                <c:pt idx="20">
                  <c:v>1.9318181818181819</c:v>
                </c:pt>
                <c:pt idx="21">
                  <c:v>1.9347826086956521</c:v>
                </c:pt>
                <c:pt idx="22">
                  <c:v>1.9375</c:v>
                </c:pt>
                <c:pt idx="23">
                  <c:v>1.94</c:v>
                </c:pt>
                <c:pt idx="24">
                  <c:v>1.9423076923076923</c:v>
                </c:pt>
                <c:pt idx="25">
                  <c:v>1.9444444444444444</c:v>
                </c:pt>
                <c:pt idx="26">
                  <c:v>1.9464285714285714</c:v>
                </c:pt>
                <c:pt idx="27">
                  <c:v>1.9482758620689655</c:v>
                </c:pt>
                <c:pt idx="28">
                  <c:v>1.95</c:v>
                </c:pt>
                <c:pt idx="29">
                  <c:v>1.9516129032258065</c:v>
                </c:pt>
                <c:pt idx="30">
                  <c:v>1.953125</c:v>
                </c:pt>
                <c:pt idx="31">
                  <c:v>1.9545454545454546</c:v>
                </c:pt>
                <c:pt idx="32">
                  <c:v>1.9558823529411764</c:v>
                </c:pt>
                <c:pt idx="33">
                  <c:v>1.9571428571428571</c:v>
                </c:pt>
                <c:pt idx="34">
                  <c:v>1.9583333333333333</c:v>
                </c:pt>
                <c:pt idx="35">
                  <c:v>1.9594594594594594</c:v>
                </c:pt>
                <c:pt idx="36">
                  <c:v>1.9605263157894737</c:v>
                </c:pt>
                <c:pt idx="37">
                  <c:v>1.9615384615384615</c:v>
                </c:pt>
                <c:pt idx="38">
                  <c:v>1.9624999999999999</c:v>
                </c:pt>
                <c:pt idx="39">
                  <c:v>1.9634146341463414</c:v>
                </c:pt>
                <c:pt idx="40">
                  <c:v>1.9642857142857142</c:v>
                </c:pt>
                <c:pt idx="41">
                  <c:v>1.9651162790697674</c:v>
                </c:pt>
                <c:pt idx="42">
                  <c:v>1.9659090909090908</c:v>
                </c:pt>
                <c:pt idx="43">
                  <c:v>1.9666666666666666</c:v>
                </c:pt>
                <c:pt idx="44">
                  <c:v>1.9673913043478262</c:v>
                </c:pt>
                <c:pt idx="45">
                  <c:v>1.9680851063829787</c:v>
                </c:pt>
                <c:pt idx="46">
                  <c:v>1.96875</c:v>
                </c:pt>
                <c:pt idx="47">
                  <c:v>1.9693877551020409</c:v>
                </c:pt>
                <c:pt idx="48">
                  <c:v>1.97</c:v>
                </c:pt>
                <c:pt idx="49">
                  <c:v>1.9705882352941178</c:v>
                </c:pt>
                <c:pt idx="50">
                  <c:v>1.9711538461538463</c:v>
                </c:pt>
                <c:pt idx="51">
                  <c:v>1.9716981132075471</c:v>
                </c:pt>
                <c:pt idx="52">
                  <c:v>1.9722222222222223</c:v>
                </c:pt>
                <c:pt idx="53">
                  <c:v>1.9727272727272727</c:v>
                </c:pt>
                <c:pt idx="54">
                  <c:v>1.9732142857142858</c:v>
                </c:pt>
                <c:pt idx="55">
                  <c:v>1.9736842105263157</c:v>
                </c:pt>
                <c:pt idx="56">
                  <c:v>1.9741379310344827</c:v>
                </c:pt>
                <c:pt idx="57">
                  <c:v>1.9745762711864407</c:v>
                </c:pt>
                <c:pt idx="58">
                  <c:v>1.9750000000000001</c:v>
                </c:pt>
                <c:pt idx="59">
                  <c:v>1.9754098360655739</c:v>
                </c:pt>
                <c:pt idx="60">
                  <c:v>1.9758064516129032</c:v>
                </c:pt>
                <c:pt idx="61">
                  <c:v>1.9761904761904763</c:v>
                </c:pt>
                <c:pt idx="62">
                  <c:v>1.9765625</c:v>
                </c:pt>
                <c:pt idx="63">
                  <c:v>1.976923076923077</c:v>
                </c:pt>
                <c:pt idx="64">
                  <c:v>1.9772727272727273</c:v>
                </c:pt>
                <c:pt idx="65">
                  <c:v>1.9776119402985075</c:v>
                </c:pt>
                <c:pt idx="66">
                  <c:v>1.9779411764705883</c:v>
                </c:pt>
                <c:pt idx="67">
                  <c:v>1.9782608695652173</c:v>
                </c:pt>
                <c:pt idx="68">
                  <c:v>1.9785714285714286</c:v>
                </c:pt>
                <c:pt idx="69">
                  <c:v>1.9788732394366197</c:v>
                </c:pt>
                <c:pt idx="70">
                  <c:v>1.9791666666666667</c:v>
                </c:pt>
                <c:pt idx="71">
                  <c:v>1.9794520547945205</c:v>
                </c:pt>
                <c:pt idx="72">
                  <c:v>1.9797297297297298</c:v>
                </c:pt>
                <c:pt idx="73">
                  <c:v>1.98</c:v>
                </c:pt>
                <c:pt idx="74">
                  <c:v>1.9802631578947369</c:v>
                </c:pt>
                <c:pt idx="75">
                  <c:v>1.9805194805194806</c:v>
                </c:pt>
                <c:pt idx="76">
                  <c:v>1.9807692307692308</c:v>
                </c:pt>
                <c:pt idx="77">
                  <c:v>1.981012658227848</c:v>
                </c:pt>
                <c:pt idx="78">
                  <c:v>1.98125</c:v>
                </c:pt>
                <c:pt idx="79">
                  <c:v>1.9814814814814814</c:v>
                </c:pt>
                <c:pt idx="80">
                  <c:v>1.9817073170731707</c:v>
                </c:pt>
                <c:pt idx="81">
                  <c:v>1.9819277108433735</c:v>
                </c:pt>
                <c:pt idx="82">
                  <c:v>1.9821428571428572</c:v>
                </c:pt>
                <c:pt idx="83">
                  <c:v>1.9823529411764707</c:v>
                </c:pt>
                <c:pt idx="84">
                  <c:v>1.9825581395348837</c:v>
                </c:pt>
                <c:pt idx="85">
                  <c:v>1.9827586206896552</c:v>
                </c:pt>
                <c:pt idx="86">
                  <c:v>1.9829545454545454</c:v>
                </c:pt>
                <c:pt idx="87">
                  <c:v>1.9831460674157304</c:v>
                </c:pt>
                <c:pt idx="88">
                  <c:v>1.9833333333333334</c:v>
                </c:pt>
                <c:pt idx="89">
                  <c:v>1.9835164835164836</c:v>
                </c:pt>
                <c:pt idx="90">
                  <c:v>1.9836956521739131</c:v>
                </c:pt>
                <c:pt idx="91">
                  <c:v>1.9838709677419355</c:v>
                </c:pt>
                <c:pt idx="92">
                  <c:v>1.9840425531914894</c:v>
                </c:pt>
                <c:pt idx="93">
                  <c:v>1.9842105263157894</c:v>
                </c:pt>
                <c:pt idx="94">
                  <c:v>1.984375</c:v>
                </c:pt>
                <c:pt idx="95">
                  <c:v>1.9845360824742269</c:v>
                </c:pt>
                <c:pt idx="96">
                  <c:v>1.9846938775510203</c:v>
                </c:pt>
                <c:pt idx="97">
                  <c:v>1.9848484848484849</c:v>
                </c:pt>
                <c:pt idx="98">
                  <c:v>1.9850000000000001</c:v>
                </c:pt>
                <c:pt idx="99">
                  <c:v>1.9851485148514851</c:v>
                </c:pt>
                <c:pt idx="100">
                  <c:v>1.9852941176470589</c:v>
                </c:pt>
                <c:pt idx="101">
                  <c:v>1.9854368932038835</c:v>
                </c:pt>
                <c:pt idx="102">
                  <c:v>1.9855769230769231</c:v>
                </c:pt>
                <c:pt idx="103">
                  <c:v>1.9857142857142858</c:v>
                </c:pt>
                <c:pt idx="104">
                  <c:v>1.9858490566037736</c:v>
                </c:pt>
                <c:pt idx="105">
                  <c:v>1.985981308411215</c:v>
                </c:pt>
                <c:pt idx="106">
                  <c:v>1.9861111111111112</c:v>
                </c:pt>
                <c:pt idx="107">
                  <c:v>1.9862385321100917</c:v>
                </c:pt>
                <c:pt idx="108">
                  <c:v>1.9863636363636363</c:v>
                </c:pt>
                <c:pt idx="109">
                  <c:v>1.9864864864864864</c:v>
                </c:pt>
                <c:pt idx="110">
                  <c:v>1.9866071428571428</c:v>
                </c:pt>
                <c:pt idx="111">
                  <c:v>1.9867256637168142</c:v>
                </c:pt>
                <c:pt idx="112">
                  <c:v>1.986842105263158</c:v>
                </c:pt>
                <c:pt idx="113">
                  <c:v>1.9869565217391305</c:v>
                </c:pt>
                <c:pt idx="114">
                  <c:v>1.9870689655172413</c:v>
                </c:pt>
                <c:pt idx="115">
                  <c:v>1.9871794871794872</c:v>
                </c:pt>
                <c:pt idx="116">
                  <c:v>1.9872881355932204</c:v>
                </c:pt>
                <c:pt idx="117">
                  <c:v>1.9873949579831933</c:v>
                </c:pt>
                <c:pt idx="118">
                  <c:v>1.9875</c:v>
                </c:pt>
                <c:pt idx="119">
                  <c:v>1.9876033057851239</c:v>
                </c:pt>
                <c:pt idx="120">
                  <c:v>1.9877049180327868</c:v>
                </c:pt>
                <c:pt idx="121">
                  <c:v>1.9878048780487805</c:v>
                </c:pt>
                <c:pt idx="122">
                  <c:v>1.9879032258064515</c:v>
                </c:pt>
                <c:pt idx="123">
                  <c:v>1.988</c:v>
                </c:pt>
                <c:pt idx="124">
                  <c:v>1.9880952380952381</c:v>
                </c:pt>
                <c:pt idx="125">
                  <c:v>1.9881889763779528</c:v>
                </c:pt>
                <c:pt idx="126">
                  <c:v>1.98828125</c:v>
                </c:pt>
                <c:pt idx="127">
                  <c:v>1.9883720930232558</c:v>
                </c:pt>
                <c:pt idx="128">
                  <c:v>1.9884615384615385</c:v>
                </c:pt>
                <c:pt idx="129">
                  <c:v>1.9885496183206106</c:v>
                </c:pt>
                <c:pt idx="130">
                  <c:v>1.9886363636363635</c:v>
                </c:pt>
                <c:pt idx="131">
                  <c:v>1.9887218045112782</c:v>
                </c:pt>
                <c:pt idx="132">
                  <c:v>1.9888059701492538</c:v>
                </c:pt>
                <c:pt idx="133">
                  <c:v>1.9888888888888889</c:v>
                </c:pt>
                <c:pt idx="134">
                  <c:v>1.9889705882352942</c:v>
                </c:pt>
                <c:pt idx="135">
                  <c:v>1.9890510948905109</c:v>
                </c:pt>
                <c:pt idx="136">
                  <c:v>1.9891304347826086</c:v>
                </c:pt>
                <c:pt idx="137">
                  <c:v>1.9892086330935252</c:v>
                </c:pt>
                <c:pt idx="138">
                  <c:v>1.9892857142857143</c:v>
                </c:pt>
                <c:pt idx="139">
                  <c:v>1.9893617021276595</c:v>
                </c:pt>
                <c:pt idx="140">
                  <c:v>1.9894366197183098</c:v>
                </c:pt>
                <c:pt idx="141">
                  <c:v>1.9895104895104896</c:v>
                </c:pt>
                <c:pt idx="142">
                  <c:v>1.9895833333333333</c:v>
                </c:pt>
                <c:pt idx="143">
                  <c:v>1.9896551724137932</c:v>
                </c:pt>
                <c:pt idx="144">
                  <c:v>1.9897260273972603</c:v>
                </c:pt>
                <c:pt idx="145">
                  <c:v>1.989795918367347</c:v>
                </c:pt>
                <c:pt idx="146">
                  <c:v>1.9898648648648649</c:v>
                </c:pt>
                <c:pt idx="147">
                  <c:v>1.9899328859060403</c:v>
                </c:pt>
                <c:pt idx="148">
                  <c:v>1.99</c:v>
                </c:pt>
                <c:pt idx="149">
                  <c:v>1.990066225165563</c:v>
                </c:pt>
                <c:pt idx="150">
                  <c:v>1.9901315789473684</c:v>
                </c:pt>
                <c:pt idx="151">
                  <c:v>1.9901960784313726</c:v>
                </c:pt>
                <c:pt idx="152">
                  <c:v>1.9902597402597402</c:v>
                </c:pt>
                <c:pt idx="153">
                  <c:v>1.9903225806451612</c:v>
                </c:pt>
                <c:pt idx="154">
                  <c:v>1.9903846153846154</c:v>
                </c:pt>
                <c:pt idx="155">
                  <c:v>1.9904458598726114</c:v>
                </c:pt>
                <c:pt idx="156">
                  <c:v>1.990506329113924</c:v>
                </c:pt>
                <c:pt idx="157">
                  <c:v>1.9905660377358489</c:v>
                </c:pt>
                <c:pt idx="158">
                  <c:v>1.9906250000000001</c:v>
                </c:pt>
                <c:pt idx="159">
                  <c:v>1.9906832298136645</c:v>
                </c:pt>
                <c:pt idx="160">
                  <c:v>1.9907407407407407</c:v>
                </c:pt>
                <c:pt idx="161">
                  <c:v>1.99079754601227</c:v>
                </c:pt>
                <c:pt idx="162">
                  <c:v>1.9908536585365855</c:v>
                </c:pt>
                <c:pt idx="163">
                  <c:v>1.990909090909091</c:v>
                </c:pt>
                <c:pt idx="164">
                  <c:v>1.9909638554216869</c:v>
                </c:pt>
                <c:pt idx="165">
                  <c:v>1.9910179640718564</c:v>
                </c:pt>
                <c:pt idx="166">
                  <c:v>1.9910714285714286</c:v>
                </c:pt>
                <c:pt idx="167">
                  <c:v>1.9911242603550297</c:v>
                </c:pt>
                <c:pt idx="168">
                  <c:v>1.9911764705882353</c:v>
                </c:pt>
                <c:pt idx="169">
                  <c:v>1.9912280701754386</c:v>
                </c:pt>
                <c:pt idx="170">
                  <c:v>1.9912790697674418</c:v>
                </c:pt>
                <c:pt idx="171">
                  <c:v>1.9913294797687862</c:v>
                </c:pt>
                <c:pt idx="172">
                  <c:v>1.9913793103448276</c:v>
                </c:pt>
                <c:pt idx="173">
                  <c:v>1.9914285714285713</c:v>
                </c:pt>
                <c:pt idx="174">
                  <c:v>1.9914772727272727</c:v>
                </c:pt>
                <c:pt idx="175">
                  <c:v>1.9915254237288136</c:v>
                </c:pt>
                <c:pt idx="176">
                  <c:v>1.9915730337078652</c:v>
                </c:pt>
                <c:pt idx="177">
                  <c:v>1.9916201117318435</c:v>
                </c:pt>
                <c:pt idx="178">
                  <c:v>1.9916666666666667</c:v>
                </c:pt>
                <c:pt idx="179">
                  <c:v>1.9917127071823204</c:v>
                </c:pt>
                <c:pt idx="180">
                  <c:v>1.9917582417582418</c:v>
                </c:pt>
                <c:pt idx="181">
                  <c:v>1.9918032786885247</c:v>
                </c:pt>
                <c:pt idx="182">
                  <c:v>1.9918478260869565</c:v>
                </c:pt>
                <c:pt idx="183">
                  <c:v>1.991891891891892</c:v>
                </c:pt>
                <c:pt idx="184">
                  <c:v>1.9919354838709677</c:v>
                </c:pt>
                <c:pt idx="185">
                  <c:v>1.9919786096256684</c:v>
                </c:pt>
                <c:pt idx="186">
                  <c:v>1.9920212765957446</c:v>
                </c:pt>
                <c:pt idx="187">
                  <c:v>1.9920634920634921</c:v>
                </c:pt>
                <c:pt idx="188">
                  <c:v>1.9921052631578948</c:v>
                </c:pt>
                <c:pt idx="189">
                  <c:v>1.9921465968586387</c:v>
                </c:pt>
                <c:pt idx="190">
                  <c:v>1.9921875</c:v>
                </c:pt>
                <c:pt idx="191">
                  <c:v>1.9922279792746114</c:v>
                </c:pt>
                <c:pt idx="192">
                  <c:v>1.9922680412371134</c:v>
                </c:pt>
                <c:pt idx="193">
                  <c:v>1.9923076923076923</c:v>
                </c:pt>
                <c:pt idx="194">
                  <c:v>1.9923469387755102</c:v>
                </c:pt>
                <c:pt idx="195">
                  <c:v>1.9923857868020305</c:v>
                </c:pt>
                <c:pt idx="196">
                  <c:v>1.9924242424242424</c:v>
                </c:pt>
                <c:pt idx="197">
                  <c:v>1.9924623115577889</c:v>
                </c:pt>
                <c:pt idx="198">
                  <c:v>1.9924999999999999</c:v>
                </c:pt>
                <c:pt idx="199">
                  <c:v>1.9925373134328359</c:v>
                </c:pt>
                <c:pt idx="200">
                  <c:v>1.9925742574257426</c:v>
                </c:pt>
                <c:pt idx="201">
                  <c:v>1.9926108374384237</c:v>
                </c:pt>
                <c:pt idx="202">
                  <c:v>1.9926470588235294</c:v>
                </c:pt>
                <c:pt idx="203">
                  <c:v>1.9926829268292683</c:v>
                </c:pt>
                <c:pt idx="204">
                  <c:v>1.9927184466019416</c:v>
                </c:pt>
                <c:pt idx="205">
                  <c:v>1.9927536231884058</c:v>
                </c:pt>
                <c:pt idx="206">
                  <c:v>1.9927884615384615</c:v>
                </c:pt>
                <c:pt idx="207">
                  <c:v>1.9928229665071771</c:v>
                </c:pt>
                <c:pt idx="208">
                  <c:v>1.9928571428571429</c:v>
                </c:pt>
                <c:pt idx="209">
                  <c:v>1.9928909952606635</c:v>
                </c:pt>
                <c:pt idx="210">
                  <c:v>1.9929245283018868</c:v>
                </c:pt>
                <c:pt idx="211">
                  <c:v>1.9929577464788732</c:v>
                </c:pt>
                <c:pt idx="212">
                  <c:v>1.9929906542056075</c:v>
                </c:pt>
                <c:pt idx="213">
                  <c:v>1.9930232558139536</c:v>
                </c:pt>
                <c:pt idx="214">
                  <c:v>1.9930555555555556</c:v>
                </c:pt>
                <c:pt idx="215">
                  <c:v>1.9930875576036866</c:v>
                </c:pt>
                <c:pt idx="216">
                  <c:v>1.9931192660550459</c:v>
                </c:pt>
                <c:pt idx="217">
                  <c:v>1.9931506849315068</c:v>
                </c:pt>
                <c:pt idx="218">
                  <c:v>1.9931818181818182</c:v>
                </c:pt>
                <c:pt idx="219">
                  <c:v>1.9932126696832579</c:v>
                </c:pt>
                <c:pt idx="220">
                  <c:v>1.9932432432432432</c:v>
                </c:pt>
                <c:pt idx="221">
                  <c:v>1.993273542600897</c:v>
                </c:pt>
                <c:pt idx="222">
                  <c:v>1.9933035714285714</c:v>
                </c:pt>
                <c:pt idx="223">
                  <c:v>1.9933333333333334</c:v>
                </c:pt>
                <c:pt idx="224">
                  <c:v>1.9933628318584071</c:v>
                </c:pt>
                <c:pt idx="225">
                  <c:v>1.9933920704845816</c:v>
                </c:pt>
                <c:pt idx="226">
                  <c:v>1.993421052631579</c:v>
                </c:pt>
                <c:pt idx="227">
                  <c:v>1.9934497816593886</c:v>
                </c:pt>
                <c:pt idx="228">
                  <c:v>1.9934782608695651</c:v>
                </c:pt>
                <c:pt idx="229">
                  <c:v>1.9935064935064934</c:v>
                </c:pt>
                <c:pt idx="230">
                  <c:v>1.9935344827586208</c:v>
                </c:pt>
                <c:pt idx="231">
                  <c:v>1.9935622317596566</c:v>
                </c:pt>
                <c:pt idx="232">
                  <c:v>1.9935897435897436</c:v>
                </c:pt>
                <c:pt idx="233">
                  <c:v>1.9936170212765958</c:v>
                </c:pt>
                <c:pt idx="234">
                  <c:v>1.9936440677966101</c:v>
                </c:pt>
                <c:pt idx="235">
                  <c:v>1.9936708860759493</c:v>
                </c:pt>
                <c:pt idx="236">
                  <c:v>1.9936974789915967</c:v>
                </c:pt>
                <c:pt idx="237">
                  <c:v>1.993723849372385</c:v>
                </c:pt>
                <c:pt idx="238">
                  <c:v>1.9937499999999999</c:v>
                </c:pt>
                <c:pt idx="239">
                  <c:v>1.9937759336099585</c:v>
                </c:pt>
                <c:pt idx="240">
                  <c:v>1.9938016528925619</c:v>
                </c:pt>
                <c:pt idx="241">
                  <c:v>1.9938271604938271</c:v>
                </c:pt>
                <c:pt idx="242">
                  <c:v>1.9938524590163935</c:v>
                </c:pt>
                <c:pt idx="243">
                  <c:v>1.9938775510204081</c:v>
                </c:pt>
                <c:pt idx="244">
                  <c:v>1.9939024390243902</c:v>
                </c:pt>
                <c:pt idx="245">
                  <c:v>1.9939271255060729</c:v>
                </c:pt>
                <c:pt idx="246">
                  <c:v>1.9939516129032258</c:v>
                </c:pt>
                <c:pt idx="247">
                  <c:v>1.9939759036144578</c:v>
                </c:pt>
                <c:pt idx="248">
                  <c:v>1.994</c:v>
                </c:pt>
                <c:pt idx="249">
                  <c:v>1.9940239043824701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1D-42CF-AD03-B91CEBF7395F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Shared Memory Kernel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Sheet2!$D$2:$D$251</c:f>
              <c:numCache>
                <c:formatCode>General</c:formatCode>
                <c:ptCount val="250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  <c:pt idx="64">
                  <c:v>131</c:v>
                </c:pt>
                <c:pt idx="65">
                  <c:v>133</c:v>
                </c:pt>
                <c:pt idx="66">
                  <c:v>135</c:v>
                </c:pt>
                <c:pt idx="67">
                  <c:v>137</c:v>
                </c:pt>
                <c:pt idx="68">
                  <c:v>139</c:v>
                </c:pt>
                <c:pt idx="69">
                  <c:v>141</c:v>
                </c:pt>
                <c:pt idx="70">
                  <c:v>143</c:v>
                </c:pt>
                <c:pt idx="71">
                  <c:v>145</c:v>
                </c:pt>
                <c:pt idx="72">
                  <c:v>147</c:v>
                </c:pt>
                <c:pt idx="73">
                  <c:v>149</c:v>
                </c:pt>
                <c:pt idx="74">
                  <c:v>151</c:v>
                </c:pt>
                <c:pt idx="75">
                  <c:v>153</c:v>
                </c:pt>
                <c:pt idx="76">
                  <c:v>155</c:v>
                </c:pt>
                <c:pt idx="77">
                  <c:v>157</c:v>
                </c:pt>
                <c:pt idx="78">
                  <c:v>159</c:v>
                </c:pt>
                <c:pt idx="79">
                  <c:v>161</c:v>
                </c:pt>
                <c:pt idx="80">
                  <c:v>163</c:v>
                </c:pt>
                <c:pt idx="81">
                  <c:v>165</c:v>
                </c:pt>
                <c:pt idx="82">
                  <c:v>167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175</c:v>
                </c:pt>
                <c:pt idx="87">
                  <c:v>177</c:v>
                </c:pt>
                <c:pt idx="88">
                  <c:v>179</c:v>
                </c:pt>
                <c:pt idx="89">
                  <c:v>181</c:v>
                </c:pt>
                <c:pt idx="90">
                  <c:v>183</c:v>
                </c:pt>
                <c:pt idx="91">
                  <c:v>185</c:v>
                </c:pt>
                <c:pt idx="92">
                  <c:v>187</c:v>
                </c:pt>
                <c:pt idx="93">
                  <c:v>189</c:v>
                </c:pt>
                <c:pt idx="94">
                  <c:v>191</c:v>
                </c:pt>
                <c:pt idx="95">
                  <c:v>193</c:v>
                </c:pt>
                <c:pt idx="96">
                  <c:v>195</c:v>
                </c:pt>
                <c:pt idx="97">
                  <c:v>197</c:v>
                </c:pt>
                <c:pt idx="98">
                  <c:v>199</c:v>
                </c:pt>
                <c:pt idx="99">
                  <c:v>201</c:v>
                </c:pt>
                <c:pt idx="100">
                  <c:v>203</c:v>
                </c:pt>
                <c:pt idx="101">
                  <c:v>205</c:v>
                </c:pt>
                <c:pt idx="102">
                  <c:v>207</c:v>
                </c:pt>
                <c:pt idx="103">
                  <c:v>209</c:v>
                </c:pt>
                <c:pt idx="104">
                  <c:v>211</c:v>
                </c:pt>
                <c:pt idx="105">
                  <c:v>213</c:v>
                </c:pt>
                <c:pt idx="106">
                  <c:v>215</c:v>
                </c:pt>
                <c:pt idx="107">
                  <c:v>217</c:v>
                </c:pt>
                <c:pt idx="108">
                  <c:v>219</c:v>
                </c:pt>
                <c:pt idx="109">
                  <c:v>221</c:v>
                </c:pt>
                <c:pt idx="110">
                  <c:v>223</c:v>
                </c:pt>
                <c:pt idx="111">
                  <c:v>225</c:v>
                </c:pt>
                <c:pt idx="112">
                  <c:v>227</c:v>
                </c:pt>
                <c:pt idx="113">
                  <c:v>229</c:v>
                </c:pt>
                <c:pt idx="114">
                  <c:v>231</c:v>
                </c:pt>
                <c:pt idx="115">
                  <c:v>233</c:v>
                </c:pt>
                <c:pt idx="116">
                  <c:v>235</c:v>
                </c:pt>
                <c:pt idx="117">
                  <c:v>237</c:v>
                </c:pt>
                <c:pt idx="118">
                  <c:v>239</c:v>
                </c:pt>
                <c:pt idx="119">
                  <c:v>241</c:v>
                </c:pt>
                <c:pt idx="120">
                  <c:v>243</c:v>
                </c:pt>
                <c:pt idx="121">
                  <c:v>245</c:v>
                </c:pt>
                <c:pt idx="122">
                  <c:v>247</c:v>
                </c:pt>
                <c:pt idx="123">
                  <c:v>249</c:v>
                </c:pt>
                <c:pt idx="124">
                  <c:v>251</c:v>
                </c:pt>
                <c:pt idx="125">
                  <c:v>253</c:v>
                </c:pt>
                <c:pt idx="126">
                  <c:v>255</c:v>
                </c:pt>
                <c:pt idx="127">
                  <c:v>257</c:v>
                </c:pt>
                <c:pt idx="128">
                  <c:v>259</c:v>
                </c:pt>
                <c:pt idx="129">
                  <c:v>261</c:v>
                </c:pt>
                <c:pt idx="130">
                  <c:v>263</c:v>
                </c:pt>
                <c:pt idx="131">
                  <c:v>265</c:v>
                </c:pt>
                <c:pt idx="132">
                  <c:v>267</c:v>
                </c:pt>
                <c:pt idx="133">
                  <c:v>269</c:v>
                </c:pt>
                <c:pt idx="134">
                  <c:v>271</c:v>
                </c:pt>
                <c:pt idx="135">
                  <c:v>273</c:v>
                </c:pt>
                <c:pt idx="136">
                  <c:v>275</c:v>
                </c:pt>
                <c:pt idx="137">
                  <c:v>277</c:v>
                </c:pt>
                <c:pt idx="138">
                  <c:v>279</c:v>
                </c:pt>
                <c:pt idx="139">
                  <c:v>281</c:v>
                </c:pt>
                <c:pt idx="140">
                  <c:v>283</c:v>
                </c:pt>
                <c:pt idx="141">
                  <c:v>285</c:v>
                </c:pt>
                <c:pt idx="142">
                  <c:v>287</c:v>
                </c:pt>
                <c:pt idx="143">
                  <c:v>289</c:v>
                </c:pt>
                <c:pt idx="144">
                  <c:v>291</c:v>
                </c:pt>
                <c:pt idx="145">
                  <c:v>293</c:v>
                </c:pt>
                <c:pt idx="146">
                  <c:v>295</c:v>
                </c:pt>
                <c:pt idx="147">
                  <c:v>297</c:v>
                </c:pt>
                <c:pt idx="148">
                  <c:v>299</c:v>
                </c:pt>
                <c:pt idx="149">
                  <c:v>301</c:v>
                </c:pt>
                <c:pt idx="150">
                  <c:v>303</c:v>
                </c:pt>
                <c:pt idx="151">
                  <c:v>305</c:v>
                </c:pt>
                <c:pt idx="152">
                  <c:v>307</c:v>
                </c:pt>
                <c:pt idx="153">
                  <c:v>309</c:v>
                </c:pt>
                <c:pt idx="154">
                  <c:v>311</c:v>
                </c:pt>
                <c:pt idx="155">
                  <c:v>313</c:v>
                </c:pt>
                <c:pt idx="156">
                  <c:v>315</c:v>
                </c:pt>
                <c:pt idx="157">
                  <c:v>317</c:v>
                </c:pt>
                <c:pt idx="158">
                  <c:v>319</c:v>
                </c:pt>
                <c:pt idx="159">
                  <c:v>321</c:v>
                </c:pt>
                <c:pt idx="160">
                  <c:v>323</c:v>
                </c:pt>
                <c:pt idx="161">
                  <c:v>325</c:v>
                </c:pt>
                <c:pt idx="162">
                  <c:v>327</c:v>
                </c:pt>
                <c:pt idx="163">
                  <c:v>329</c:v>
                </c:pt>
                <c:pt idx="164">
                  <c:v>331</c:v>
                </c:pt>
                <c:pt idx="165">
                  <c:v>333</c:v>
                </c:pt>
                <c:pt idx="166">
                  <c:v>335</c:v>
                </c:pt>
                <c:pt idx="167">
                  <c:v>337</c:v>
                </c:pt>
                <c:pt idx="168">
                  <c:v>339</c:v>
                </c:pt>
                <c:pt idx="169">
                  <c:v>341</c:v>
                </c:pt>
                <c:pt idx="170">
                  <c:v>343</c:v>
                </c:pt>
                <c:pt idx="171">
                  <c:v>345</c:v>
                </c:pt>
                <c:pt idx="172">
                  <c:v>347</c:v>
                </c:pt>
                <c:pt idx="173">
                  <c:v>349</c:v>
                </c:pt>
                <c:pt idx="174">
                  <c:v>351</c:v>
                </c:pt>
                <c:pt idx="175">
                  <c:v>353</c:v>
                </c:pt>
                <c:pt idx="176">
                  <c:v>355</c:v>
                </c:pt>
                <c:pt idx="177">
                  <c:v>357</c:v>
                </c:pt>
                <c:pt idx="178">
                  <c:v>359</c:v>
                </c:pt>
                <c:pt idx="179">
                  <c:v>361</c:v>
                </c:pt>
                <c:pt idx="180">
                  <c:v>363</c:v>
                </c:pt>
                <c:pt idx="181">
                  <c:v>365</c:v>
                </c:pt>
                <c:pt idx="182">
                  <c:v>367</c:v>
                </c:pt>
                <c:pt idx="183">
                  <c:v>369</c:v>
                </c:pt>
                <c:pt idx="184">
                  <c:v>371</c:v>
                </c:pt>
                <c:pt idx="185">
                  <c:v>373</c:v>
                </c:pt>
                <c:pt idx="186">
                  <c:v>375</c:v>
                </c:pt>
                <c:pt idx="187">
                  <c:v>377</c:v>
                </c:pt>
                <c:pt idx="188">
                  <c:v>379</c:v>
                </c:pt>
                <c:pt idx="189">
                  <c:v>381</c:v>
                </c:pt>
                <c:pt idx="190">
                  <c:v>383</c:v>
                </c:pt>
                <c:pt idx="191">
                  <c:v>385</c:v>
                </c:pt>
                <c:pt idx="192">
                  <c:v>387</c:v>
                </c:pt>
                <c:pt idx="193">
                  <c:v>389</c:v>
                </c:pt>
                <c:pt idx="194">
                  <c:v>391</c:v>
                </c:pt>
                <c:pt idx="195">
                  <c:v>393</c:v>
                </c:pt>
                <c:pt idx="196">
                  <c:v>395</c:v>
                </c:pt>
                <c:pt idx="197">
                  <c:v>397</c:v>
                </c:pt>
                <c:pt idx="198">
                  <c:v>399</c:v>
                </c:pt>
                <c:pt idx="199">
                  <c:v>401</c:v>
                </c:pt>
                <c:pt idx="200">
                  <c:v>403</c:v>
                </c:pt>
                <c:pt idx="201">
                  <c:v>405</c:v>
                </c:pt>
                <c:pt idx="202">
                  <c:v>407</c:v>
                </c:pt>
                <c:pt idx="203">
                  <c:v>409</c:v>
                </c:pt>
                <c:pt idx="204">
                  <c:v>411</c:v>
                </c:pt>
                <c:pt idx="205">
                  <c:v>413</c:v>
                </c:pt>
                <c:pt idx="206">
                  <c:v>415</c:v>
                </c:pt>
                <c:pt idx="207">
                  <c:v>417</c:v>
                </c:pt>
                <c:pt idx="208">
                  <c:v>419</c:v>
                </c:pt>
                <c:pt idx="209">
                  <c:v>421</c:v>
                </c:pt>
                <c:pt idx="210">
                  <c:v>423</c:v>
                </c:pt>
                <c:pt idx="211">
                  <c:v>425</c:v>
                </c:pt>
                <c:pt idx="212">
                  <c:v>427</c:v>
                </c:pt>
                <c:pt idx="213">
                  <c:v>429</c:v>
                </c:pt>
                <c:pt idx="214">
                  <c:v>431</c:v>
                </c:pt>
                <c:pt idx="215">
                  <c:v>433</c:v>
                </c:pt>
                <c:pt idx="216">
                  <c:v>435</c:v>
                </c:pt>
                <c:pt idx="217">
                  <c:v>437</c:v>
                </c:pt>
                <c:pt idx="218">
                  <c:v>439</c:v>
                </c:pt>
                <c:pt idx="219">
                  <c:v>441</c:v>
                </c:pt>
                <c:pt idx="220">
                  <c:v>443</c:v>
                </c:pt>
                <c:pt idx="221">
                  <c:v>445</c:v>
                </c:pt>
                <c:pt idx="222">
                  <c:v>447</c:v>
                </c:pt>
                <c:pt idx="223">
                  <c:v>449</c:v>
                </c:pt>
                <c:pt idx="224">
                  <c:v>451</c:v>
                </c:pt>
                <c:pt idx="225">
                  <c:v>453</c:v>
                </c:pt>
                <c:pt idx="226">
                  <c:v>455</c:v>
                </c:pt>
                <c:pt idx="227">
                  <c:v>457</c:v>
                </c:pt>
                <c:pt idx="228">
                  <c:v>459</c:v>
                </c:pt>
                <c:pt idx="229">
                  <c:v>461</c:v>
                </c:pt>
                <c:pt idx="230">
                  <c:v>463</c:v>
                </c:pt>
                <c:pt idx="231">
                  <c:v>465</c:v>
                </c:pt>
                <c:pt idx="232">
                  <c:v>467</c:v>
                </c:pt>
                <c:pt idx="233">
                  <c:v>469</c:v>
                </c:pt>
                <c:pt idx="234">
                  <c:v>471</c:v>
                </c:pt>
                <c:pt idx="235">
                  <c:v>473</c:v>
                </c:pt>
                <c:pt idx="236">
                  <c:v>475</c:v>
                </c:pt>
                <c:pt idx="237">
                  <c:v>477</c:v>
                </c:pt>
                <c:pt idx="238">
                  <c:v>479</c:v>
                </c:pt>
                <c:pt idx="239">
                  <c:v>481</c:v>
                </c:pt>
                <c:pt idx="240">
                  <c:v>483</c:v>
                </c:pt>
                <c:pt idx="241">
                  <c:v>485</c:v>
                </c:pt>
                <c:pt idx="242">
                  <c:v>487</c:v>
                </c:pt>
                <c:pt idx="243">
                  <c:v>489</c:v>
                </c:pt>
                <c:pt idx="244">
                  <c:v>491</c:v>
                </c:pt>
                <c:pt idx="245">
                  <c:v>493</c:v>
                </c:pt>
                <c:pt idx="246">
                  <c:v>495</c:v>
                </c:pt>
                <c:pt idx="247">
                  <c:v>497</c:v>
                </c:pt>
                <c:pt idx="248">
                  <c:v>499</c:v>
                </c:pt>
                <c:pt idx="249">
                  <c:v>501</c:v>
                </c:pt>
              </c:numCache>
            </c:numRef>
          </c:xVal>
          <c:yVal>
            <c:numRef>
              <c:f>Sheet2!$F$2:$F$251</c:f>
              <c:numCache>
                <c:formatCode>General</c:formatCode>
                <c:ptCount val="250"/>
                <c:pt idx="0">
                  <c:v>4.5</c:v>
                </c:pt>
                <c:pt idx="1">
                  <c:v>7.59375</c:v>
                </c:pt>
                <c:pt idx="2">
                  <c:v>10.323529411764707</c:v>
                </c:pt>
                <c:pt idx="3">
                  <c:v>12.75</c:v>
                </c:pt>
                <c:pt idx="4">
                  <c:v>14.921052631578947</c:v>
                </c:pt>
                <c:pt idx="5">
                  <c:v>16.875</c:v>
                </c:pt>
                <c:pt idx="6">
                  <c:v>18.642857142857142</c:v>
                </c:pt>
                <c:pt idx="7">
                  <c:v>20.25</c:v>
                </c:pt>
                <c:pt idx="8">
                  <c:v>21.717391304347824</c:v>
                </c:pt>
                <c:pt idx="9">
                  <c:v>23.0625</c:v>
                </c:pt>
                <c:pt idx="10">
                  <c:v>24.3</c:v>
                </c:pt>
                <c:pt idx="11">
                  <c:v>25.442307692307693</c:v>
                </c:pt>
                <c:pt idx="12">
                  <c:v>26.5</c:v>
                </c:pt>
                <c:pt idx="13">
                  <c:v>27.482142857142858</c:v>
                </c:pt>
                <c:pt idx="14">
                  <c:v>28.396551724137932</c:v>
                </c:pt>
                <c:pt idx="15">
                  <c:v>29.25</c:v>
                </c:pt>
                <c:pt idx="16">
                  <c:v>30.048387096774192</c:v>
                </c:pt>
                <c:pt idx="17">
                  <c:v>30.796875</c:v>
                </c:pt>
                <c:pt idx="18">
                  <c:v>31.5</c:v>
                </c:pt>
                <c:pt idx="19">
                  <c:v>32.161764705882355</c:v>
                </c:pt>
                <c:pt idx="20">
                  <c:v>32.785714285714285</c:v>
                </c:pt>
                <c:pt idx="21">
                  <c:v>33.375</c:v>
                </c:pt>
                <c:pt idx="22">
                  <c:v>33.932432432432435</c:v>
                </c:pt>
                <c:pt idx="23">
                  <c:v>34.460526315789473</c:v>
                </c:pt>
                <c:pt idx="24">
                  <c:v>34.96153846153846</c:v>
                </c:pt>
                <c:pt idx="25">
                  <c:v>35.4375</c:v>
                </c:pt>
                <c:pt idx="26">
                  <c:v>35.890243902439025</c:v>
                </c:pt>
                <c:pt idx="27">
                  <c:v>36.321428571428569</c:v>
                </c:pt>
                <c:pt idx="28">
                  <c:v>36.732558139534881</c:v>
                </c:pt>
                <c:pt idx="29">
                  <c:v>37.125</c:v>
                </c:pt>
                <c:pt idx="30">
                  <c:v>37.5</c:v>
                </c:pt>
                <c:pt idx="31">
                  <c:v>37.858695652173914</c:v>
                </c:pt>
                <c:pt idx="32">
                  <c:v>38.202127659574465</c:v>
                </c:pt>
                <c:pt idx="33">
                  <c:v>38.53125</c:v>
                </c:pt>
                <c:pt idx="34">
                  <c:v>38.846938775510203</c:v>
                </c:pt>
                <c:pt idx="35">
                  <c:v>39.15</c:v>
                </c:pt>
                <c:pt idx="36">
                  <c:v>39.441176470588232</c:v>
                </c:pt>
                <c:pt idx="37">
                  <c:v>39.721153846153847</c:v>
                </c:pt>
                <c:pt idx="38">
                  <c:v>39.990566037735846</c:v>
                </c:pt>
                <c:pt idx="39">
                  <c:v>40.25</c:v>
                </c:pt>
                <c:pt idx="40">
                  <c:v>40.5</c:v>
                </c:pt>
                <c:pt idx="41">
                  <c:v>40.741071428571431</c:v>
                </c:pt>
                <c:pt idx="42">
                  <c:v>40.973684210526315</c:v>
                </c:pt>
                <c:pt idx="43">
                  <c:v>41.198275862068968</c:v>
                </c:pt>
                <c:pt idx="44">
                  <c:v>41.415254237288138</c:v>
                </c:pt>
                <c:pt idx="45">
                  <c:v>41.625</c:v>
                </c:pt>
                <c:pt idx="46">
                  <c:v>41.827868852459019</c:v>
                </c:pt>
                <c:pt idx="47">
                  <c:v>42.024193548387096</c:v>
                </c:pt>
                <c:pt idx="48">
                  <c:v>42.214285714285715</c:v>
                </c:pt>
                <c:pt idx="49">
                  <c:v>42.3984375</c:v>
                </c:pt>
                <c:pt idx="50">
                  <c:v>42.57692307692308</c:v>
                </c:pt>
                <c:pt idx="51">
                  <c:v>42.75</c:v>
                </c:pt>
                <c:pt idx="52">
                  <c:v>42.917910447761194</c:v>
                </c:pt>
                <c:pt idx="53">
                  <c:v>43.080882352941174</c:v>
                </c:pt>
                <c:pt idx="54">
                  <c:v>43.239130434782609</c:v>
                </c:pt>
                <c:pt idx="55">
                  <c:v>43.392857142857146</c:v>
                </c:pt>
                <c:pt idx="56">
                  <c:v>43.54225352112676</c:v>
                </c:pt>
                <c:pt idx="57">
                  <c:v>43.6875</c:v>
                </c:pt>
                <c:pt idx="58">
                  <c:v>43.828767123287669</c:v>
                </c:pt>
                <c:pt idx="59">
                  <c:v>43.966216216216218</c:v>
                </c:pt>
                <c:pt idx="60">
                  <c:v>44.1</c:v>
                </c:pt>
                <c:pt idx="61">
                  <c:v>44.23026315789474</c:v>
                </c:pt>
                <c:pt idx="62">
                  <c:v>44.357142857142854</c:v>
                </c:pt>
                <c:pt idx="63">
                  <c:v>44.480769230769234</c:v>
                </c:pt>
                <c:pt idx="64">
                  <c:v>44.601265822784811</c:v>
                </c:pt>
                <c:pt idx="65">
                  <c:v>44.71875</c:v>
                </c:pt>
                <c:pt idx="66">
                  <c:v>44.833333333333336</c:v>
                </c:pt>
                <c:pt idx="67">
                  <c:v>44.945121951219512</c:v>
                </c:pt>
                <c:pt idx="68">
                  <c:v>45.054216867469883</c:v>
                </c:pt>
                <c:pt idx="69">
                  <c:v>45.160714285714285</c:v>
                </c:pt>
                <c:pt idx="70">
                  <c:v>45.264705882352942</c:v>
                </c:pt>
                <c:pt idx="71">
                  <c:v>45.366279069767444</c:v>
                </c:pt>
                <c:pt idx="72">
                  <c:v>45.46551724137931</c:v>
                </c:pt>
                <c:pt idx="73">
                  <c:v>45.5625</c:v>
                </c:pt>
                <c:pt idx="74">
                  <c:v>45.657303370786515</c:v>
                </c:pt>
                <c:pt idx="75">
                  <c:v>45.75</c:v>
                </c:pt>
                <c:pt idx="76">
                  <c:v>45.840659340659343</c:v>
                </c:pt>
                <c:pt idx="77">
                  <c:v>45.929347826086953</c:v>
                </c:pt>
                <c:pt idx="78">
                  <c:v>46.016129032258064</c:v>
                </c:pt>
                <c:pt idx="79">
                  <c:v>46.101063829787236</c:v>
                </c:pt>
                <c:pt idx="80">
                  <c:v>46.184210526315788</c:v>
                </c:pt>
                <c:pt idx="81">
                  <c:v>46.265625</c:v>
                </c:pt>
                <c:pt idx="82">
                  <c:v>46.345360824742265</c:v>
                </c:pt>
                <c:pt idx="83">
                  <c:v>46.423469387755105</c:v>
                </c:pt>
                <c:pt idx="84">
                  <c:v>46.5</c:v>
                </c:pt>
                <c:pt idx="85">
                  <c:v>46.575000000000003</c:v>
                </c:pt>
                <c:pt idx="86">
                  <c:v>46.648514851485146</c:v>
                </c:pt>
                <c:pt idx="87">
                  <c:v>46.720588235294116</c:v>
                </c:pt>
                <c:pt idx="88">
                  <c:v>46.791262135922331</c:v>
                </c:pt>
                <c:pt idx="89">
                  <c:v>46.86057692307692</c:v>
                </c:pt>
                <c:pt idx="90">
                  <c:v>46.928571428571431</c:v>
                </c:pt>
                <c:pt idx="91">
                  <c:v>46.995283018867923</c:v>
                </c:pt>
                <c:pt idx="92">
                  <c:v>47.060747663551403</c:v>
                </c:pt>
                <c:pt idx="93">
                  <c:v>47.125</c:v>
                </c:pt>
                <c:pt idx="94">
                  <c:v>47.188073394495412</c:v>
                </c:pt>
                <c:pt idx="95">
                  <c:v>47.25</c:v>
                </c:pt>
                <c:pt idx="96">
                  <c:v>47.310810810810814</c:v>
                </c:pt>
                <c:pt idx="97">
                  <c:v>47.370535714285715</c:v>
                </c:pt>
                <c:pt idx="98">
                  <c:v>47.429203539823007</c:v>
                </c:pt>
                <c:pt idx="99">
                  <c:v>47.486842105263158</c:v>
                </c:pt>
                <c:pt idx="100">
                  <c:v>47.543478260869563</c:v>
                </c:pt>
                <c:pt idx="101">
                  <c:v>47.599137931034484</c:v>
                </c:pt>
                <c:pt idx="102">
                  <c:v>47.653846153846153</c:v>
                </c:pt>
                <c:pt idx="103">
                  <c:v>47.707627118644069</c:v>
                </c:pt>
                <c:pt idx="104">
                  <c:v>47.760504201680675</c:v>
                </c:pt>
                <c:pt idx="105">
                  <c:v>47.8125</c:v>
                </c:pt>
                <c:pt idx="106">
                  <c:v>47.863636363636367</c:v>
                </c:pt>
                <c:pt idx="107">
                  <c:v>47.91393442622951</c:v>
                </c:pt>
                <c:pt idx="108">
                  <c:v>47.963414634146339</c:v>
                </c:pt>
                <c:pt idx="109">
                  <c:v>48.012096774193552</c:v>
                </c:pt>
                <c:pt idx="110">
                  <c:v>48.06</c:v>
                </c:pt>
                <c:pt idx="111">
                  <c:v>48.107142857142854</c:v>
                </c:pt>
                <c:pt idx="112">
                  <c:v>48.153543307086615</c:v>
                </c:pt>
                <c:pt idx="113">
                  <c:v>48.19921875</c:v>
                </c:pt>
                <c:pt idx="114">
                  <c:v>48.244186046511629</c:v>
                </c:pt>
                <c:pt idx="115">
                  <c:v>48.28846153846154</c:v>
                </c:pt>
                <c:pt idx="116">
                  <c:v>48.332061068702288</c:v>
                </c:pt>
                <c:pt idx="117">
                  <c:v>48.375</c:v>
                </c:pt>
                <c:pt idx="118">
                  <c:v>48.417293233082709</c:v>
                </c:pt>
                <c:pt idx="119">
                  <c:v>48.458955223880594</c:v>
                </c:pt>
                <c:pt idx="120">
                  <c:v>48.5</c:v>
                </c:pt>
                <c:pt idx="121">
                  <c:v>48.540441176470587</c:v>
                </c:pt>
                <c:pt idx="122">
                  <c:v>48.580291970802918</c:v>
                </c:pt>
                <c:pt idx="123">
                  <c:v>48.619565217391305</c:v>
                </c:pt>
                <c:pt idx="124">
                  <c:v>48.658273381294961</c:v>
                </c:pt>
                <c:pt idx="125">
                  <c:v>48.696428571428569</c:v>
                </c:pt>
                <c:pt idx="126">
                  <c:v>48.734042553191486</c:v>
                </c:pt>
                <c:pt idx="127">
                  <c:v>48.771126760563384</c:v>
                </c:pt>
                <c:pt idx="128">
                  <c:v>48.807692307692307</c:v>
                </c:pt>
                <c:pt idx="129">
                  <c:v>48.84375</c:v>
                </c:pt>
                <c:pt idx="130">
                  <c:v>48.879310344827587</c:v>
                </c:pt>
                <c:pt idx="131">
                  <c:v>48.914383561643838</c:v>
                </c:pt>
                <c:pt idx="132">
                  <c:v>48.948979591836732</c:v>
                </c:pt>
                <c:pt idx="133">
                  <c:v>48.983108108108105</c:v>
                </c:pt>
                <c:pt idx="134">
                  <c:v>49.016778523489933</c:v>
                </c:pt>
                <c:pt idx="135">
                  <c:v>49.05</c:v>
                </c:pt>
                <c:pt idx="136">
                  <c:v>49.08278145695364</c:v>
                </c:pt>
                <c:pt idx="137">
                  <c:v>49.11513157894737</c:v>
                </c:pt>
                <c:pt idx="138">
                  <c:v>49.147058823529413</c:v>
                </c:pt>
                <c:pt idx="139">
                  <c:v>49.178571428571431</c:v>
                </c:pt>
                <c:pt idx="140">
                  <c:v>49.20967741935484</c:v>
                </c:pt>
                <c:pt idx="141">
                  <c:v>49.240384615384613</c:v>
                </c:pt>
                <c:pt idx="142">
                  <c:v>49.270700636942678</c:v>
                </c:pt>
                <c:pt idx="143">
                  <c:v>49.300632911392405</c:v>
                </c:pt>
                <c:pt idx="144">
                  <c:v>49.330188679245282</c:v>
                </c:pt>
                <c:pt idx="145">
                  <c:v>49.359375</c:v>
                </c:pt>
                <c:pt idx="146">
                  <c:v>49.388198757763973</c:v>
                </c:pt>
                <c:pt idx="147">
                  <c:v>49.416666666666664</c:v>
                </c:pt>
                <c:pt idx="148">
                  <c:v>49.444785276073617</c:v>
                </c:pt>
                <c:pt idx="149">
                  <c:v>49.472560975609753</c:v>
                </c:pt>
                <c:pt idx="150">
                  <c:v>49.5</c:v>
                </c:pt>
                <c:pt idx="151">
                  <c:v>49.527108433734938</c:v>
                </c:pt>
                <c:pt idx="152">
                  <c:v>49.553892215568865</c:v>
                </c:pt>
                <c:pt idx="153">
                  <c:v>49.580357142857146</c:v>
                </c:pt>
                <c:pt idx="154">
                  <c:v>49.606508875739642</c:v>
                </c:pt>
                <c:pt idx="155">
                  <c:v>49.632352941176471</c:v>
                </c:pt>
                <c:pt idx="156">
                  <c:v>49.657894736842103</c:v>
                </c:pt>
                <c:pt idx="157">
                  <c:v>49.683139534883722</c:v>
                </c:pt>
                <c:pt idx="158">
                  <c:v>49.70809248554913</c:v>
                </c:pt>
                <c:pt idx="159">
                  <c:v>49.732758620689658</c:v>
                </c:pt>
                <c:pt idx="160">
                  <c:v>49.75714285714286</c:v>
                </c:pt>
                <c:pt idx="161">
                  <c:v>49.78125</c:v>
                </c:pt>
                <c:pt idx="162">
                  <c:v>49.805084745762713</c:v>
                </c:pt>
                <c:pt idx="163">
                  <c:v>49.828651685393261</c:v>
                </c:pt>
                <c:pt idx="164">
                  <c:v>49.851955307262571</c:v>
                </c:pt>
                <c:pt idx="165">
                  <c:v>49.875</c:v>
                </c:pt>
                <c:pt idx="166">
                  <c:v>49.89779005524862</c:v>
                </c:pt>
                <c:pt idx="167">
                  <c:v>49.920329670329672</c:v>
                </c:pt>
                <c:pt idx="168">
                  <c:v>49.942622950819676</c:v>
                </c:pt>
                <c:pt idx="169">
                  <c:v>49.964673913043477</c:v>
                </c:pt>
                <c:pt idx="170">
                  <c:v>49.986486486486484</c:v>
                </c:pt>
                <c:pt idx="171">
                  <c:v>50.008064516129032</c:v>
                </c:pt>
                <c:pt idx="172">
                  <c:v>50.029411764705884</c:v>
                </c:pt>
                <c:pt idx="173">
                  <c:v>50.050531914893618</c:v>
                </c:pt>
                <c:pt idx="174">
                  <c:v>50.071428571428569</c:v>
                </c:pt>
                <c:pt idx="175">
                  <c:v>50.092105263157897</c:v>
                </c:pt>
                <c:pt idx="176">
                  <c:v>50.112565445026178</c:v>
                </c:pt>
                <c:pt idx="177">
                  <c:v>50.1328125</c:v>
                </c:pt>
                <c:pt idx="178">
                  <c:v>50.152849740932645</c:v>
                </c:pt>
                <c:pt idx="179">
                  <c:v>50.172680412371136</c:v>
                </c:pt>
                <c:pt idx="180">
                  <c:v>50.192307692307693</c:v>
                </c:pt>
                <c:pt idx="181">
                  <c:v>50.211734693877553</c:v>
                </c:pt>
                <c:pt idx="182">
                  <c:v>50.230964467005073</c:v>
                </c:pt>
                <c:pt idx="183">
                  <c:v>50.25</c:v>
                </c:pt>
                <c:pt idx="184">
                  <c:v>50.268844221105525</c:v>
                </c:pt>
                <c:pt idx="185">
                  <c:v>50.287500000000001</c:v>
                </c:pt>
                <c:pt idx="186">
                  <c:v>50.305970149253731</c:v>
                </c:pt>
                <c:pt idx="187">
                  <c:v>50.324257425742573</c:v>
                </c:pt>
                <c:pt idx="188">
                  <c:v>50.342364532019701</c:v>
                </c:pt>
                <c:pt idx="189">
                  <c:v>50.360294117647058</c:v>
                </c:pt>
                <c:pt idx="190">
                  <c:v>50.378048780487802</c:v>
                </c:pt>
                <c:pt idx="191">
                  <c:v>50.395631067961162</c:v>
                </c:pt>
                <c:pt idx="192">
                  <c:v>50.413043478260867</c:v>
                </c:pt>
                <c:pt idx="193">
                  <c:v>50.43028846153846</c:v>
                </c:pt>
                <c:pt idx="194">
                  <c:v>50.44736842105263</c:v>
                </c:pt>
                <c:pt idx="195">
                  <c:v>50.464285714285715</c:v>
                </c:pt>
                <c:pt idx="196">
                  <c:v>50.481042654028435</c:v>
                </c:pt>
                <c:pt idx="197">
                  <c:v>50.497641509433961</c:v>
                </c:pt>
                <c:pt idx="198">
                  <c:v>50.514084507042256</c:v>
                </c:pt>
                <c:pt idx="199">
                  <c:v>50.530373831775698</c:v>
                </c:pt>
                <c:pt idx="200">
                  <c:v>50.546511627906973</c:v>
                </c:pt>
                <c:pt idx="201">
                  <c:v>50.5625</c:v>
                </c:pt>
                <c:pt idx="202">
                  <c:v>50.578341013824883</c:v>
                </c:pt>
                <c:pt idx="203">
                  <c:v>50.594036697247709</c:v>
                </c:pt>
                <c:pt idx="204">
                  <c:v>50.609589041095887</c:v>
                </c:pt>
                <c:pt idx="205">
                  <c:v>50.625</c:v>
                </c:pt>
                <c:pt idx="206">
                  <c:v>50.640271493212673</c:v>
                </c:pt>
                <c:pt idx="207">
                  <c:v>50.655405405405403</c:v>
                </c:pt>
                <c:pt idx="208">
                  <c:v>50.670403587443943</c:v>
                </c:pt>
                <c:pt idx="209">
                  <c:v>50.685267857142854</c:v>
                </c:pt>
                <c:pt idx="210">
                  <c:v>50.7</c:v>
                </c:pt>
                <c:pt idx="211">
                  <c:v>50.714601769911503</c:v>
                </c:pt>
                <c:pt idx="212">
                  <c:v>50.729074889867839</c:v>
                </c:pt>
                <c:pt idx="213">
                  <c:v>50.743421052631582</c:v>
                </c:pt>
                <c:pt idx="214">
                  <c:v>50.757641921397379</c:v>
                </c:pt>
                <c:pt idx="215">
                  <c:v>50.771739130434781</c:v>
                </c:pt>
                <c:pt idx="216">
                  <c:v>50.785714285714285</c:v>
                </c:pt>
                <c:pt idx="217">
                  <c:v>50.799568965517238</c:v>
                </c:pt>
                <c:pt idx="218">
                  <c:v>50.813304721030043</c:v>
                </c:pt>
                <c:pt idx="219">
                  <c:v>50.82692307692308</c:v>
                </c:pt>
                <c:pt idx="220">
                  <c:v>50.840425531914896</c:v>
                </c:pt>
                <c:pt idx="221">
                  <c:v>50.853813559322035</c:v>
                </c:pt>
                <c:pt idx="222">
                  <c:v>50.867088607594937</c:v>
                </c:pt>
                <c:pt idx="223">
                  <c:v>50.880252100840337</c:v>
                </c:pt>
                <c:pt idx="224">
                  <c:v>50.893305439330547</c:v>
                </c:pt>
                <c:pt idx="225">
                  <c:v>50.90625</c:v>
                </c:pt>
                <c:pt idx="226">
                  <c:v>50.919087136929463</c:v>
                </c:pt>
                <c:pt idx="227">
                  <c:v>50.93181818181818</c:v>
                </c:pt>
                <c:pt idx="228">
                  <c:v>50.944444444444443</c:v>
                </c:pt>
                <c:pt idx="229">
                  <c:v>50.956967213114751</c:v>
                </c:pt>
                <c:pt idx="230">
                  <c:v>50.969387755102041</c:v>
                </c:pt>
                <c:pt idx="231">
                  <c:v>50.981707317073173</c:v>
                </c:pt>
                <c:pt idx="232">
                  <c:v>50.993927125506076</c:v>
                </c:pt>
                <c:pt idx="233">
                  <c:v>51.006048387096776</c:v>
                </c:pt>
                <c:pt idx="234">
                  <c:v>51.018072289156628</c:v>
                </c:pt>
                <c:pt idx="235">
                  <c:v>51.03</c:v>
                </c:pt>
                <c:pt idx="236">
                  <c:v>51.041832669322709</c:v>
                </c:pt>
                <c:pt idx="237">
                  <c:v>51.053571428571431</c:v>
                </c:pt>
                <c:pt idx="238">
                  <c:v>51.065217391304351</c:v>
                </c:pt>
                <c:pt idx="239">
                  <c:v>51.076771653543304</c:v>
                </c:pt>
                <c:pt idx="240">
                  <c:v>51.088235294117645</c:v>
                </c:pt>
                <c:pt idx="241">
                  <c:v>51.099609375</c:v>
                </c:pt>
                <c:pt idx="242">
                  <c:v>51.110894941634243</c:v>
                </c:pt>
                <c:pt idx="243">
                  <c:v>51.122093023255815</c:v>
                </c:pt>
                <c:pt idx="244">
                  <c:v>51.133204633204635</c:v>
                </c:pt>
                <c:pt idx="245">
                  <c:v>51.144230769230766</c:v>
                </c:pt>
                <c:pt idx="246">
                  <c:v>51.155172413793103</c:v>
                </c:pt>
                <c:pt idx="247">
                  <c:v>51.166030534351144</c:v>
                </c:pt>
                <c:pt idx="248">
                  <c:v>51.176806083650192</c:v>
                </c:pt>
                <c:pt idx="249">
                  <c:v>51.1875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1D-42CF-AD03-B91CEBF7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883648"/>
        <c:axId val="438891192"/>
      </c:scatterChart>
      <c:valAx>
        <c:axId val="438883648"/>
        <c:scaling>
          <c:orientation val="minMax"/>
          <c:max val="5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Mask Size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91192"/>
        <c:crosses val="autoZero"/>
        <c:crossBetween val="midCat"/>
      </c:valAx>
      <c:valAx>
        <c:axId val="4388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CGMA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3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n is relatively large the -1</a:t>
            </a:r>
            <a:r>
              <a:rPr lang="en-GB" baseline="0" dirty="0"/>
              <a:t> and +1 have basically no effect so we can ignore them. For example, if n=100, (2n-1)/(2n+1)=0.99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8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8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result should be [-1, 1, -1, -18, 21, -3, 1, 0]. The convolution is doing one dimensional edge detection (it’s similar to the 2D mask you used in the workshop) – it outputs a high value where the input data abruptly changes by a large amount.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4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5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0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</a:t>
            </a:r>
            <a:r>
              <a:rPr lang="en-GB" baseline="0" dirty="0"/>
              <a:t> we’re only actually interested in how many useful computations the kernel does – i.e. ones that are directly part of the convolution. We’re ignoring the other operations (e.g. calculating indexes and offsets).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7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larger values of M the</a:t>
            </a:r>
            <a:r>
              <a:rPr lang="en-GB" baseline="0" dirty="0"/>
              <a:t> -1 and +1 don’t really have much effect, so we can ignore them. This leaves 2M/M, which is 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8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larger values of M the</a:t>
            </a:r>
            <a:r>
              <a:rPr lang="en-GB" baseline="0" dirty="0"/>
              <a:t> -1 and +1 don’t really have much effect, so we can ignore them.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3072 = 3*1024 = 3KB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2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three lines in the upper-right diagram are for the different possible configurations</a:t>
            </a:r>
            <a:r>
              <a:rPr lang="en-GB" baseline="0" dirty="0"/>
              <a:t> of shared memory / L1 cache. You can choose 48K of shared memory and 16K of L1, or 48K of L1 and 16K of shared, or 32KB of each (“Equal”).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68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configuration where there is only 16KB of shared memory, L1 cache is increased to 48KB.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4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n is relatively large the -1</a:t>
            </a:r>
            <a:r>
              <a:rPr lang="en-GB" baseline="0" dirty="0"/>
              <a:t> and +1 have basically no effect so we can ignore them. For example, if n=100, (2n-1)/(2n+1)=0.99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1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configuration where there is only 16KB of shared memory, L1 cache is increased to 48KB.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32-bit system. In 64-bit, a pointer is 8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2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9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Recording of a tadpole</a:t>
            </a:r>
            <a:r>
              <a:rPr lang="en-GB" baseline="0" dirty="0"/>
              <a:t> neuron by Stella Koutsikou at Bristol University.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5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9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7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29/10/2016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5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66488"/>
          </a:xfrm>
        </p:spPr>
        <p:txBody>
          <a:bodyPr/>
          <a:lstStyle/>
          <a:p>
            <a:r>
              <a:rPr lang="en-GB" dirty="0"/>
              <a:t>The expression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is replaced with the size (in bytes) of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GB" dirty="0"/>
              <a:t> at </a:t>
            </a:r>
            <a:r>
              <a:rPr lang="en-GB" u="sng" dirty="0">
                <a:solidFill>
                  <a:schemeClr val="accent6"/>
                </a:solidFill>
              </a:rPr>
              <a:t>compile time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So if you have a statically allocated array: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5796" y="3835896"/>
            <a:ext cx="45005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325" y="4930864"/>
            <a:ext cx="7955280" cy="166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get its size with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7" y="5412867"/>
            <a:ext cx="86764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512</a:t>
            </a:r>
          </a:p>
        </p:txBody>
      </p:sp>
    </p:spTree>
    <p:extLst>
      <p:ext uri="{BB962C8B-B14F-4D97-AF65-F5344CB8AC3E}">
        <p14:creationId xmlns:p14="http://schemas.microsoft.com/office/powerpoint/2010/main" val="17729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But if you have a dynamically allocated array: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588" y="2646811"/>
            <a:ext cx="741682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(float*)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4884133"/>
            <a:ext cx="7955280" cy="81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size isn’t known at compile time. Instead,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/>
              <a:t> will give you the size of a pointer: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904" y="5696847"/>
            <a:ext cx="81369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4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971" y="3733396"/>
            <a:ext cx="7955280" cy="406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an array argument to a function / kernel: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944" y="4188290"/>
            <a:ext cx="74168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04" y="614253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You need to keep track of how big your dynamically allocated arrays are!</a:t>
            </a:r>
          </a:p>
        </p:txBody>
      </p:sp>
    </p:spTree>
    <p:extLst>
      <p:ext uri="{BB962C8B-B14F-4D97-AF65-F5344CB8AC3E}">
        <p14:creationId xmlns:p14="http://schemas.microsoft.com/office/powerpoint/2010/main" val="31550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If you have statically allocated device variables: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714" y="2774071"/>
            <a:ext cx="51485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[16];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" y="3717032"/>
            <a:ext cx="7955280" cy="44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Copy to/from them using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*Symbol</a:t>
            </a:r>
            <a:r>
              <a:rPr lang="en-GB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68" y="4221088"/>
            <a:ext cx="78488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cudaMemcpyToSymbol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h_const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cudaMemcpyFromSymbol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3568" y="5162490"/>
            <a:ext cx="3257560" cy="132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Note: </a:t>
            </a:r>
            <a:r>
              <a:rPr lang="en-GB" dirty="0"/>
              <a:t>don’t specify a direction – it will interpret this as an offset and probably give an error!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239504"/>
            <a:ext cx="5006667" cy="1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workshop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2352"/>
          </a:xfrm>
        </p:spPr>
        <p:txBody>
          <a:bodyPr/>
          <a:lstStyle/>
          <a:p>
            <a:r>
              <a:rPr lang="en-GB" dirty="0"/>
              <a:t>If you have dynamically allocated device variables: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7714" y="2774071"/>
            <a:ext cx="64191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128*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" y="3717032"/>
            <a:ext cx="7955280" cy="44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Copy to/from them using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68" y="4221088"/>
            <a:ext cx="78488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[128];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h_array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),        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13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Hopefully you’ve already seen convolution if you’ve done this week’s workshop.</a:t>
            </a:r>
          </a:p>
          <a:p>
            <a:endParaRPr lang="en-GB" dirty="0"/>
          </a:p>
          <a:p>
            <a:r>
              <a:rPr lang="en-GB" dirty="0"/>
              <a:t>Mathematical operator – technically we’re looking at discrete convolution.</a:t>
            </a:r>
          </a:p>
          <a:p>
            <a:endParaRPr lang="en-GB" dirty="0"/>
          </a:p>
          <a:p>
            <a:r>
              <a:rPr lang="en-GB" dirty="0"/>
              <a:t>Usually used in one or two dimensions.</a:t>
            </a:r>
          </a:p>
        </p:txBody>
      </p:sp>
    </p:spTree>
    <p:extLst>
      <p:ext uri="{BB962C8B-B14F-4D97-AF65-F5344CB8AC3E}">
        <p14:creationId xmlns:p14="http://schemas.microsoft.com/office/powerpoint/2010/main" val="2917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Convolution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129768" cy="4069080"/>
          </a:xfrm>
        </p:spPr>
        <p:txBody>
          <a:bodyPr/>
          <a:lstStyle/>
          <a:p>
            <a:r>
              <a:rPr lang="en-GB" b="1" dirty="0"/>
              <a:t>Acoustic modelling: </a:t>
            </a:r>
            <a:r>
              <a:rPr lang="en-GB" dirty="0"/>
              <a:t>simulate different environments by convolving audio signal with a recording of an “impulse” made in the environment.</a:t>
            </a:r>
          </a:p>
          <a:p>
            <a:endParaRPr lang="en-GB" dirty="0"/>
          </a:p>
          <a:p>
            <a:r>
              <a:rPr lang="en-GB" b="1" dirty="0"/>
              <a:t>Signal processing: </a:t>
            </a:r>
            <a:r>
              <a:rPr lang="en-GB" dirty="0"/>
              <a:t>e.g. high/low pass filters.</a:t>
            </a:r>
          </a:p>
          <a:p>
            <a:endParaRPr lang="en-GB" dirty="0"/>
          </a:p>
          <a:p>
            <a:r>
              <a:rPr lang="en-GB" b="1" dirty="0"/>
              <a:t>Statistics: </a:t>
            </a:r>
            <a:r>
              <a:rPr lang="en-GB" dirty="0"/>
              <a:t>e.g. moving average of some data is a 1D convolution.</a:t>
            </a:r>
          </a:p>
        </p:txBody>
      </p:sp>
      <p:pic>
        <p:nvPicPr>
          <p:cNvPr id="4" name="Picture 3" descr="... .ac.uk/acoustics_info/concert_hall_acoustics/images/birmingh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52217"/>
            <a:ext cx="2686957" cy="2101035"/>
          </a:xfrm>
          <a:prstGeom prst="rect">
            <a:avLst/>
          </a:prstGeom>
        </p:spPr>
      </p:pic>
      <p:pic>
        <p:nvPicPr>
          <p:cNvPr id="5" name="Picture 4" descr="Graphic Equalizer | Flickr - Photo Sharing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81128"/>
            <a:ext cx="3092393" cy="15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2D+ Convolution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417800" cy="4069080"/>
          </a:xfrm>
        </p:spPr>
        <p:txBody>
          <a:bodyPr/>
          <a:lstStyle/>
          <a:p>
            <a:r>
              <a:rPr lang="en-GB" dirty="0"/>
              <a:t>Image processing: e.g. blurring, sharpening, edge detection.</a:t>
            </a:r>
          </a:p>
          <a:p>
            <a:endParaRPr lang="en-GB" dirty="0"/>
          </a:p>
          <a:p>
            <a:r>
              <a:rPr lang="en-GB" dirty="0"/>
              <a:t>Computational fluid dynamics.</a:t>
            </a:r>
          </a:p>
          <a:p>
            <a:endParaRPr lang="en-GB" dirty="0"/>
          </a:p>
          <a:p>
            <a:r>
              <a:rPr lang="en-GB" dirty="0"/>
              <a:t>Convolutional neural networks.</a:t>
            </a:r>
          </a:p>
          <a:p>
            <a:endParaRPr lang="en-GB" dirty="0"/>
          </a:p>
          <a:p>
            <a:r>
              <a:rPr lang="en-GB" dirty="0"/>
              <a:t>Radiotherapy planning systems.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6931" y="2044452"/>
            <a:ext cx="2855103" cy="952500"/>
            <a:chOff x="6016931" y="2044452"/>
            <a:chExt cx="2855103" cy="952500"/>
          </a:xfrm>
        </p:grpSpPr>
        <p:pic>
          <p:nvPicPr>
            <p:cNvPr id="1026" name="Picture 2" descr="Vd-Blur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931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d-Shar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431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upload.wikimedia.org/wikipedia/commons/6/6d/Vd-Edge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534" y="2044452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upload.wikimedia.org/wikipedia/commons/thumb/8/85/LES_Turbulent_Velocity_Field.png/300px-LES_Turbulent_Velocity_F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81" y="3068960"/>
            <a:ext cx="1584176" cy="14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phaG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31" y="4581128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... while ensuring protection to the patient from the radiotherapy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6" y="5266903"/>
            <a:ext cx="1671590" cy="13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convolution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018416"/>
          </a:xfrm>
        </p:spPr>
        <p:txBody>
          <a:bodyPr/>
          <a:lstStyle/>
          <a:p>
            <a:r>
              <a:rPr lang="en-GB" dirty="0"/>
              <a:t>Simple moving average.</a:t>
            </a:r>
          </a:p>
          <a:p>
            <a:r>
              <a:rPr lang="en-GB" dirty="0"/>
              <a:t>Can use to smooth out noise from signals: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0526" y="3212976"/>
            <a:ext cx="8225930" cy="1726886"/>
            <a:chOff x="450526" y="3212976"/>
            <a:chExt cx="8225930" cy="172688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212976"/>
              <a:ext cx="5328592" cy="172688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0526" y="3891753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6"/>
                  </a:solidFill>
                </a:rPr>
                <a:t>Raw neuron recording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520" y="4908712"/>
            <a:ext cx="8424936" cy="1643995"/>
            <a:chOff x="251520" y="4908712"/>
            <a:chExt cx="8424936" cy="16439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908712"/>
              <a:ext cx="5328592" cy="16439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1520" y="5546043"/>
              <a:ext cx="3007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1"/>
                  </a:solidFill>
                </a:rPr>
                <a:t>5-point smoothed (twice)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9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365104"/>
            <a:ext cx="7955280" cy="1629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Replace each element with the average of itself and its two neighbours on each side (5-point average). 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1256" y="3713585"/>
            <a:ext cx="6164704" cy="369332"/>
            <a:chOff x="1441256" y="3713585"/>
            <a:chExt cx="616470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4125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00120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58984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7848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6712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3557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440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304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12168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1032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29896" y="3713585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920" t="-3439" r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8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Compute to global memory access</a:t>
            </a:r>
            <a:r>
              <a:rPr lang="en-GB" dirty="0"/>
              <a:t> (CGMA) ratio for simple and shared memory matrix multiplication.</a:t>
            </a:r>
          </a:p>
          <a:p>
            <a:endParaRPr lang="en-GB" dirty="0"/>
          </a:p>
          <a:p>
            <a:r>
              <a:rPr lang="en-GB" dirty="0"/>
              <a:t>Quickly look at a couple of </a:t>
            </a:r>
            <a:r>
              <a:rPr lang="en-GB" dirty="0">
                <a:solidFill>
                  <a:schemeClr val="accent6"/>
                </a:solidFill>
              </a:rPr>
              <a:t>common workshop issues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Convolution:</a:t>
            </a:r>
          </a:p>
          <a:p>
            <a:pPr lvl="1"/>
            <a:r>
              <a:rPr lang="en-GB" dirty="0"/>
              <a:t>What is it</a:t>
            </a:r>
          </a:p>
          <a:p>
            <a:pPr lvl="1"/>
            <a:r>
              <a:rPr lang="en-GB" dirty="0"/>
              <a:t>Simple 1D convolution kernel</a:t>
            </a:r>
          </a:p>
          <a:p>
            <a:pPr lvl="1"/>
            <a:r>
              <a:rPr lang="en-GB" dirty="0"/>
              <a:t>Shared memory 1D convolution kernel</a:t>
            </a:r>
          </a:p>
          <a:p>
            <a:pPr lvl="1"/>
            <a:r>
              <a:rPr lang="en-GB" dirty="0"/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192791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Need to do this for each element.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690" t="-3968" b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218376" y="374436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</p:spTree>
    <p:extLst>
      <p:ext uri="{BB962C8B-B14F-4D97-AF65-F5344CB8AC3E}">
        <p14:creationId xmlns:p14="http://schemas.microsoft.com/office/powerpoint/2010/main" val="35025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1D array of </a:t>
            </a:r>
            <a:r>
              <a:rPr lang="en-GB" dirty="0">
                <a:solidFill>
                  <a:schemeClr val="accent3"/>
                </a:solidFill>
              </a:rPr>
              <a:t>input</a:t>
            </a:r>
            <a:r>
              <a:rPr lang="en-GB" dirty="0"/>
              <a:t> data: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103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89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Replace each element with the average of itself and its two neighbours on each side (5-point average).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0.3+0.2+0.1+0.2+0.3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=0.22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Need to do this for each element.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365104"/>
                <a:ext cx="7955280" cy="2304256"/>
              </a:xfrm>
              <a:prstGeom prst="rect">
                <a:avLst/>
              </a:prstGeom>
              <a:blipFill>
                <a:blip r:embed="rId3"/>
                <a:stretch>
                  <a:fillRect l="-690" t="-3968" b="-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 txBox="1">
            <a:spLocks/>
          </p:cNvSpPr>
          <p:nvPr/>
        </p:nvSpPr>
        <p:spPr>
          <a:xfrm>
            <a:off x="683568" y="3199225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array of </a:t>
            </a:r>
            <a:r>
              <a:rPr lang="en-GB" dirty="0">
                <a:solidFill>
                  <a:schemeClr val="accent6"/>
                </a:solidFill>
              </a:rPr>
              <a:t>output</a:t>
            </a:r>
            <a:r>
              <a:rPr lang="en-GB" dirty="0"/>
              <a:t> data: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125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00012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55898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11784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7671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53304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12168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71032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02989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5576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218376" y="374436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216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4440" y="3713585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98144" y="374578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0.22</a:t>
            </a:r>
          </a:p>
        </p:txBody>
      </p:sp>
    </p:spTree>
    <p:extLst>
      <p:ext uri="{BB962C8B-B14F-4D97-AF65-F5344CB8AC3E}">
        <p14:creationId xmlns:p14="http://schemas.microsoft.com/office/powerpoint/2010/main" val="58745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This is equivalent to </a:t>
            </a:r>
            <a:r>
              <a:rPr lang="en-GB" dirty="0">
                <a:solidFill>
                  <a:schemeClr val="accent2"/>
                </a:solidFill>
              </a:rPr>
              <a:t>convolving</a:t>
            </a:r>
            <a:r>
              <a:rPr lang="en-GB" dirty="0"/>
              <a:t> the data with the following </a:t>
            </a:r>
            <a:r>
              <a:rPr lang="en-GB" dirty="0">
                <a:solidFill>
                  <a:schemeClr val="accent4"/>
                </a:solidFill>
              </a:rPr>
              <a:t>mask</a:t>
            </a:r>
            <a:r>
              <a:rPr lang="en-GB" dirty="0"/>
              <a:t>*: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208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072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4800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664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201616" y="3820188"/>
            <a:ext cx="6164704" cy="369332"/>
            <a:chOff x="1201616" y="3820188"/>
            <a:chExt cx="61647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20161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0480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19344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8208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7072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4800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2528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31392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025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95936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13664" y="382018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76216" y="4237049"/>
            <a:ext cx="2811520" cy="657364"/>
            <a:chOff x="2876216" y="4237049"/>
            <a:chExt cx="2811520" cy="657364"/>
          </a:xfrm>
        </p:grpSpPr>
        <p:sp>
          <p:nvSpPr>
            <p:cNvPr id="21" name="TextBox 20"/>
            <p:cNvSpPr txBox="1"/>
            <p:nvPr/>
          </p:nvSpPr>
          <p:spPr>
            <a:xfrm>
              <a:off x="2876216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5080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3944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52808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11672" y="452508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6" name="Multiply 25"/>
            <p:cNvSpPr/>
            <p:nvPr/>
          </p:nvSpPr>
          <p:spPr>
            <a:xfrm>
              <a:off x="3020232" y="42370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82520" y="42370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4137960" y="423916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4693400" y="42412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248840" y="424340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25005" y="4907751"/>
            <a:ext cx="3129619" cy="655696"/>
            <a:chOff x="2725005" y="4907751"/>
            <a:chExt cx="3129619" cy="655696"/>
          </a:xfrm>
        </p:grpSpPr>
        <p:sp>
          <p:nvSpPr>
            <p:cNvPr id="31" name="Equal 30"/>
            <p:cNvSpPr/>
            <p:nvPr/>
          </p:nvSpPr>
          <p:spPr>
            <a:xfrm>
              <a:off x="3020232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Equal 31"/>
            <p:cNvSpPr/>
            <p:nvPr/>
          </p:nvSpPr>
          <p:spPr>
            <a:xfrm>
              <a:off x="3582520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Equal 32"/>
            <p:cNvSpPr/>
            <p:nvPr/>
          </p:nvSpPr>
          <p:spPr>
            <a:xfrm>
              <a:off x="4144808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Equal 33"/>
            <p:cNvSpPr/>
            <p:nvPr/>
          </p:nvSpPr>
          <p:spPr>
            <a:xfrm>
              <a:off x="4707096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Equal 34"/>
            <p:cNvSpPr/>
            <p:nvPr/>
          </p:nvSpPr>
          <p:spPr>
            <a:xfrm>
              <a:off x="5269384" y="490775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5005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5971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26937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27903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8872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05656" y="5301894"/>
            <a:ext cx="1968314" cy="153774"/>
            <a:chOff x="3305656" y="5301894"/>
            <a:chExt cx="1968314" cy="153774"/>
          </a:xfrm>
        </p:grpSpPr>
        <p:sp>
          <p:nvSpPr>
            <p:cNvPr id="41" name="Plus 40"/>
            <p:cNvSpPr/>
            <p:nvPr/>
          </p:nvSpPr>
          <p:spPr>
            <a:xfrm>
              <a:off x="3305656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Plus 41"/>
            <p:cNvSpPr/>
            <p:nvPr/>
          </p:nvSpPr>
          <p:spPr>
            <a:xfrm>
              <a:off x="3906622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lus 42"/>
            <p:cNvSpPr/>
            <p:nvPr/>
          </p:nvSpPr>
          <p:spPr>
            <a:xfrm>
              <a:off x="4507588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lus 43"/>
            <p:cNvSpPr/>
            <p:nvPr/>
          </p:nvSpPr>
          <p:spPr>
            <a:xfrm>
              <a:off x="5108554" y="530189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54624" y="5194115"/>
            <a:ext cx="991998" cy="369332"/>
            <a:chOff x="5854624" y="5194115"/>
            <a:chExt cx="991998" cy="369332"/>
          </a:xfrm>
        </p:grpSpPr>
        <p:sp>
          <p:nvSpPr>
            <p:cNvPr id="45" name="Equal 44"/>
            <p:cNvSpPr/>
            <p:nvPr/>
          </p:nvSpPr>
          <p:spPr>
            <a:xfrm>
              <a:off x="5854624" y="5234765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20870" y="519411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0.24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0161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76048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1934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87820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3707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455480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11366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67252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3139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679025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978736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59960" y="6347082"/>
            <a:ext cx="587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 More commonly called a </a:t>
            </a:r>
            <a:r>
              <a:rPr lang="en-GB" sz="1400" b="1" dirty="0">
                <a:solidFill>
                  <a:schemeClr val="accent4"/>
                </a:solidFill>
              </a:rPr>
              <a:t>kernel</a:t>
            </a:r>
            <a:r>
              <a:rPr lang="en-GB" sz="1400" dirty="0"/>
              <a:t>, but we’ll use “mask” to avoid confusion with CUDA kernels.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This is equivalent to </a:t>
            </a:r>
            <a:r>
              <a:rPr lang="en-GB" dirty="0">
                <a:solidFill>
                  <a:schemeClr val="accent2"/>
                </a:solidFill>
              </a:rPr>
              <a:t>convolving</a:t>
            </a:r>
            <a:r>
              <a:rPr lang="en-GB" dirty="0"/>
              <a:t> the data with the following </a:t>
            </a:r>
            <a:r>
              <a:rPr lang="en-GB" dirty="0">
                <a:solidFill>
                  <a:schemeClr val="accent4"/>
                </a:solidFill>
              </a:rPr>
              <a:t>mask</a:t>
            </a:r>
            <a:r>
              <a:rPr lang="en-GB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208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072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4800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664" y="301234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890617"/>
                <a:ext cx="1080120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437072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936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4800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13664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2528" y="4514680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6" name="Multiply 25"/>
          <p:cNvSpPr/>
          <p:nvPr/>
        </p:nvSpPr>
        <p:spPr>
          <a:xfrm>
            <a:off x="3581088" y="422664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y 26"/>
          <p:cNvSpPr/>
          <p:nvPr/>
        </p:nvSpPr>
        <p:spPr>
          <a:xfrm>
            <a:off x="4143376" y="422664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y 27"/>
          <p:cNvSpPr/>
          <p:nvPr/>
        </p:nvSpPr>
        <p:spPr>
          <a:xfrm>
            <a:off x="4698816" y="422876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y 28"/>
          <p:cNvSpPr/>
          <p:nvPr/>
        </p:nvSpPr>
        <p:spPr>
          <a:xfrm>
            <a:off x="5254256" y="423088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y 29"/>
          <p:cNvSpPr/>
          <p:nvPr/>
        </p:nvSpPr>
        <p:spPr>
          <a:xfrm>
            <a:off x="5809696" y="4233008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qual 30"/>
          <p:cNvSpPr/>
          <p:nvPr/>
        </p:nvSpPr>
        <p:spPr>
          <a:xfrm>
            <a:off x="3581088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Equal 31"/>
          <p:cNvSpPr/>
          <p:nvPr/>
        </p:nvSpPr>
        <p:spPr>
          <a:xfrm>
            <a:off x="4143376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Equal 32"/>
          <p:cNvSpPr/>
          <p:nvPr/>
        </p:nvSpPr>
        <p:spPr>
          <a:xfrm>
            <a:off x="4705664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Equal 33"/>
          <p:cNvSpPr/>
          <p:nvPr/>
        </p:nvSpPr>
        <p:spPr>
          <a:xfrm>
            <a:off x="5267952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Equal 34"/>
          <p:cNvSpPr/>
          <p:nvPr/>
        </p:nvSpPr>
        <p:spPr>
          <a:xfrm>
            <a:off x="5830240" y="4897350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861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6827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87793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8759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9728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41" name="Plus 40"/>
          <p:cNvSpPr/>
          <p:nvPr/>
        </p:nvSpPr>
        <p:spPr>
          <a:xfrm>
            <a:off x="3866512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lus 41"/>
          <p:cNvSpPr/>
          <p:nvPr/>
        </p:nvSpPr>
        <p:spPr>
          <a:xfrm>
            <a:off x="4467478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lus 42"/>
          <p:cNvSpPr/>
          <p:nvPr/>
        </p:nvSpPr>
        <p:spPr>
          <a:xfrm>
            <a:off x="5068444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lus 43"/>
          <p:cNvSpPr/>
          <p:nvPr/>
        </p:nvSpPr>
        <p:spPr>
          <a:xfrm>
            <a:off x="5669410" y="5291493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qual 44"/>
          <p:cNvSpPr/>
          <p:nvPr/>
        </p:nvSpPr>
        <p:spPr>
          <a:xfrm>
            <a:off x="6415480" y="5224364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1726" y="5183714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0161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760480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1934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87820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43707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113664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672528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231392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679025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584983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978736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161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60480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19344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78208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37072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31392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9025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5936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13664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72528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4800" y="382789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46970" y="5847538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554800" y="588061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0.4+0.3+0.2+0.1+0.2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2" y="1391438"/>
                <a:ext cx="3966983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46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Extend</a:t>
            </a:r>
            <a:r>
              <a:rPr lang="en-GB" dirty="0"/>
              <a:t> the first / last elements: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02552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61416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20280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9144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38008" y="5287972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6" name="Multiply 45"/>
          <p:cNvSpPr/>
          <p:nvPr/>
        </p:nvSpPr>
        <p:spPr>
          <a:xfrm>
            <a:off x="5946568" y="499994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y 46"/>
          <p:cNvSpPr/>
          <p:nvPr/>
        </p:nvSpPr>
        <p:spPr>
          <a:xfrm>
            <a:off x="6508856" y="499994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Multiply 47"/>
          <p:cNvSpPr/>
          <p:nvPr/>
        </p:nvSpPr>
        <p:spPr>
          <a:xfrm>
            <a:off x="7064296" y="500206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Multiply 48"/>
          <p:cNvSpPr/>
          <p:nvPr/>
        </p:nvSpPr>
        <p:spPr>
          <a:xfrm>
            <a:off x="7619736" y="500418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Multiply 49"/>
          <p:cNvSpPr/>
          <p:nvPr/>
        </p:nvSpPr>
        <p:spPr>
          <a:xfrm>
            <a:off x="8175176" y="5006300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7496344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2408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331640" y="4567892"/>
            <a:ext cx="6164704" cy="369332"/>
            <a:chOff x="1331640" y="4567892"/>
            <a:chExt cx="616470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133164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9050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936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823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09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141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596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4368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255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482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028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90405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6469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1106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Wrap</a:t>
            </a:r>
            <a:r>
              <a:rPr lang="en-GB" dirty="0"/>
              <a:t> around to the start: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80040" y="4567892"/>
            <a:ext cx="6216304" cy="1089412"/>
            <a:chOff x="1280040" y="4567892"/>
            <a:chExt cx="6216304" cy="1089412"/>
          </a:xfrm>
        </p:grpSpPr>
        <p:sp>
          <p:nvSpPr>
            <p:cNvPr id="32" name="TextBox 31"/>
            <p:cNvSpPr txBox="1"/>
            <p:nvPr/>
          </p:nvSpPr>
          <p:spPr>
            <a:xfrm>
              <a:off x="244936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823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709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61416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596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43688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2552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482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02552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61416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20280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040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8904" y="5287972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6" name="Multiply 45"/>
            <p:cNvSpPr/>
            <p:nvPr/>
          </p:nvSpPr>
          <p:spPr>
            <a:xfrm>
              <a:off x="5946568" y="499994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508856" y="499994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7064296" y="500206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420632" y="500418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1976072" y="5006300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724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73304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0280" y="456789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Skip </a:t>
            </a:r>
            <a:r>
              <a:rPr lang="en-GB" dirty="0"/>
              <a:t>the end elements: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936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823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709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141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596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368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255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8482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724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330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028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1124" y="4815405"/>
            <a:ext cx="8604956" cy="926833"/>
            <a:chOff x="81124" y="4815405"/>
            <a:chExt cx="8604956" cy="926833"/>
          </a:xfrm>
        </p:grpSpPr>
        <p:sp>
          <p:nvSpPr>
            <p:cNvPr id="60" name="TextBox 59"/>
            <p:cNvSpPr txBox="1"/>
            <p:nvPr/>
          </p:nvSpPr>
          <p:spPr>
            <a:xfrm>
              <a:off x="81124" y="4815405"/>
              <a:ext cx="1477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Don’t convolve these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392062" y="4980086"/>
              <a:ext cx="371626" cy="242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208312" y="4818908"/>
              <a:ext cx="1477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Don’t convolve these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917286" y="4980088"/>
              <a:ext cx="452242" cy="285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055208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6344" y="2780928"/>
            <a:ext cx="57606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7292"/>
          </a:xfrm>
        </p:spPr>
        <p:txBody>
          <a:bodyPr/>
          <a:lstStyle/>
          <a:p>
            <a:r>
              <a:rPr lang="en-GB" dirty="0"/>
              <a:t>How do we calculate the values at the edges?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05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3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82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70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14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02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36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5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48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2552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416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20280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9144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8008" y="3501008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5946568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6508856" y="321297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7064296" y="321509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7619736" y="321721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8175176" y="3219336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4360" y="3641080"/>
            <a:ext cx="7955280" cy="115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Various options…</a:t>
            </a:r>
          </a:p>
          <a:p>
            <a:pPr lvl="1"/>
            <a:r>
              <a:rPr lang="en-GB" b="1" dirty="0"/>
              <a:t>Skip </a:t>
            </a:r>
            <a:r>
              <a:rPr lang="en-GB" dirty="0"/>
              <a:t>the end elements: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936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823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7096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1416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5960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43688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2552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84824" y="456789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7240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73304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20280" y="4567892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124" y="4815405"/>
            <a:ext cx="14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Don’t convolve these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392062" y="4980086"/>
            <a:ext cx="371626" cy="24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08312" y="4818908"/>
            <a:ext cx="147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Don’t convolve these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917286" y="4980088"/>
            <a:ext cx="452242" cy="2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446374" y="4980086"/>
            <a:ext cx="3929248" cy="1167576"/>
            <a:chOff x="2446374" y="4980086"/>
            <a:chExt cx="3929248" cy="1167576"/>
          </a:xfrm>
        </p:grpSpPr>
        <p:sp>
          <p:nvSpPr>
            <p:cNvPr id="53" name="TextBox 52"/>
            <p:cNvSpPr txBox="1"/>
            <p:nvPr/>
          </p:nvSpPr>
          <p:spPr>
            <a:xfrm>
              <a:off x="2446374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5238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64102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81830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40694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99558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22966" y="5265444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284182" y="4980086"/>
              <a:ext cx="253632" cy="242496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87317" y="5778330"/>
              <a:ext cx="367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Output is smaller than input.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7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moving average masks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4985752" cy="514360"/>
          </a:xfrm>
        </p:spPr>
        <p:txBody>
          <a:bodyPr/>
          <a:lstStyle/>
          <a:p>
            <a:r>
              <a:rPr lang="en-GB" dirty="0"/>
              <a:t>7 point simple moving average: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80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67744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69715"/>
                <a:ext cx="576064" cy="380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3808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19872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669715"/>
                <a:ext cx="576064" cy="380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5936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69715"/>
                <a:ext cx="576064" cy="380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8064" y="2669715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69715"/>
                <a:ext cx="576064" cy="380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594360" y="3348212"/>
            <a:ext cx="541780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Weighted 5 point moving average: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0544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9408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68272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7136" y="381158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4360" y="4480151"/>
            <a:ext cx="3881596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 point trailing average: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95636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36" y="4994511"/>
                <a:ext cx="576064" cy="380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71700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994511"/>
                <a:ext cx="576064" cy="3806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47764" y="4994511"/>
                <a:ext cx="576064" cy="380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764" y="4994511"/>
                <a:ext cx="576064" cy="380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323828" y="4993092"/>
            <a:ext cx="576064" cy="38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99892" y="4993092"/>
            <a:ext cx="576064" cy="38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8184" y="3719251"/>
            <a:ext cx="273630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Note: masks are </a:t>
            </a:r>
            <a:r>
              <a:rPr lang="en-GB" b="1" dirty="0"/>
              <a:t>normalised</a:t>
            </a:r>
            <a:r>
              <a:rPr lang="en-GB" dirty="0"/>
              <a:t> – all elements add up to 1.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94360" y="5733256"/>
            <a:ext cx="795528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Any</a:t>
            </a:r>
            <a:r>
              <a:rPr lang="en-GB" dirty="0"/>
              <a:t> 1D discrete convolution (e.g. for audio processing) is defined by its mask, which is just an array of values.</a:t>
            </a:r>
          </a:p>
        </p:txBody>
      </p:sp>
    </p:spTree>
    <p:extLst>
      <p:ext uri="{BB962C8B-B14F-4D97-AF65-F5344CB8AC3E}">
        <p14:creationId xmlns:p14="http://schemas.microsoft.com/office/powerpoint/2010/main" val="959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3473584" cy="514360"/>
          </a:xfrm>
        </p:spPr>
        <p:txBody>
          <a:bodyPr/>
          <a:lstStyle/>
          <a:p>
            <a:r>
              <a:rPr lang="en-GB" dirty="0"/>
              <a:t>Convolve this data: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25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12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898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7848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6712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5576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4440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3304" y="270892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4360" y="3360439"/>
            <a:ext cx="3473584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With this mask: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1256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120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8984" y="3874799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501310"/>
            <a:ext cx="6065872" cy="195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(</a:t>
            </a:r>
            <a:r>
              <a:rPr lang="en-GB" b="1" dirty="0"/>
              <a:t>Extend</a:t>
            </a:r>
            <a:r>
              <a:rPr lang="en-GB" dirty="0"/>
              <a:t> the boundary elements)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What is this mask doing?</a:t>
            </a:r>
          </a:p>
        </p:txBody>
      </p:sp>
    </p:spTree>
    <p:extLst>
      <p:ext uri="{BB962C8B-B14F-4D97-AF65-F5344CB8AC3E}">
        <p14:creationId xmlns:p14="http://schemas.microsoft.com/office/powerpoint/2010/main" val="28558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Practice</a:t>
            </a:r>
            <a:r>
              <a:rPr lang="en-GB" dirty="0"/>
              <a:t> test </a:t>
            </a:r>
            <a:r>
              <a:rPr lang="en-GB" b="1" dirty="0"/>
              <a:t>next week</a:t>
            </a:r>
            <a:r>
              <a:rPr lang="en-GB" dirty="0"/>
              <a:t>: </a:t>
            </a:r>
            <a:r>
              <a:rPr lang="en-GB" dirty="0">
                <a:solidFill>
                  <a:schemeClr val="accent2"/>
                </a:solidFill>
              </a:rPr>
              <a:t>Thursday 3</a:t>
            </a:r>
            <a:r>
              <a:rPr lang="en-GB" baseline="30000" dirty="0">
                <a:solidFill>
                  <a:schemeClr val="accent2"/>
                </a:solidFill>
              </a:rPr>
              <a:t>th</a:t>
            </a:r>
            <a:r>
              <a:rPr lang="en-GB" dirty="0">
                <a:solidFill>
                  <a:schemeClr val="accent2"/>
                </a:solidFill>
              </a:rPr>
              <a:t> November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the usual lecture slot / room.</a:t>
            </a:r>
          </a:p>
          <a:p>
            <a:endParaRPr lang="en-GB" dirty="0"/>
          </a:p>
          <a:p>
            <a:r>
              <a:rPr lang="en-GB" dirty="0"/>
              <a:t>Doesn’t count towards your mark (</a:t>
            </a:r>
            <a:r>
              <a:rPr lang="en-GB" dirty="0">
                <a:solidFill>
                  <a:schemeClr val="accent6"/>
                </a:solidFill>
              </a:rPr>
              <a:t>but take it seriously!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Short sentence / single word / number answers only.</a:t>
            </a:r>
          </a:p>
          <a:p>
            <a:endParaRPr lang="en-GB" dirty="0"/>
          </a:p>
          <a:p>
            <a:r>
              <a:rPr lang="en-GB" dirty="0"/>
              <a:t>Bring a calculator (though there shouldn’t be anything you can’t work out in your head / on paper).</a:t>
            </a:r>
          </a:p>
        </p:txBody>
      </p:sp>
    </p:spTree>
    <p:extLst>
      <p:ext uri="{BB962C8B-B14F-4D97-AF65-F5344CB8AC3E}">
        <p14:creationId xmlns:p14="http://schemas.microsoft.com/office/powerpoint/2010/main" val="1110944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Parallelising 1D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4" y="2068730"/>
            <a:ext cx="7955280" cy="584753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Strategy: </a:t>
            </a:r>
            <a:r>
              <a:rPr lang="en-GB" dirty="0"/>
              <a:t>each thread calculates one output value.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68920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86648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39832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0437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22104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80968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63240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674760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50824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9869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8821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4885" y="5764810"/>
            <a:ext cx="576064" cy="369332"/>
          </a:xfrm>
          <a:prstGeom prst="rect">
            <a:avLst/>
          </a:prstGeom>
          <a:pattFill prst="wd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10056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68920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27784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86648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45512" y="6276754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45512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7784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698" y="2507948"/>
            <a:ext cx="8745790" cy="1220811"/>
            <a:chOff x="46698" y="2507948"/>
            <a:chExt cx="8745790" cy="1220811"/>
          </a:xfrm>
        </p:grpSpPr>
        <p:sp>
          <p:nvSpPr>
            <p:cNvPr id="5" name="TextBox 4"/>
            <p:cNvSpPr txBox="1"/>
            <p:nvPr/>
          </p:nvSpPr>
          <p:spPr>
            <a:xfrm>
              <a:off x="2034520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52248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1112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5432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997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7704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6568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8840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40360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16424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429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4421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0485" y="2852936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4421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3285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52149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013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9877" y="3359427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3384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75656" y="2852936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698" y="250794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Thread 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698" y="3967157"/>
            <a:ext cx="8762990" cy="1217539"/>
            <a:chOff x="46698" y="3967157"/>
            <a:chExt cx="8762990" cy="1217539"/>
          </a:xfrm>
        </p:grpSpPr>
        <p:sp>
          <p:nvSpPr>
            <p:cNvPr id="71" name="TextBox 70"/>
            <p:cNvSpPr txBox="1"/>
            <p:nvPr/>
          </p:nvSpPr>
          <p:spPr>
            <a:xfrm>
              <a:off x="2610584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28312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22632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8717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04904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63768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46040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57560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3624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8149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1621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3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7685" y="4308873"/>
              <a:ext cx="576064" cy="369332"/>
            </a:xfrm>
            <a:prstGeom prst="rect">
              <a:avLst/>
            </a:prstGeom>
            <a:pattFill prst="wdUp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28575">
              <a:solidFill>
                <a:schemeClr val="accent4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7685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86549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45413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4277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63141" y="4815364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92856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69448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51720" y="4308873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698" y="396715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Thread 1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6698" y="542309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Thread 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640360" y="62767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Etc…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10056" y="5764810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7750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93" grpId="0" animBg="1"/>
      <p:bldP spid="91" grpId="0" animBg="1"/>
      <p:bldP spid="111" grpId="0"/>
      <p:bldP spid="112" grpId="0"/>
      <p:bldP spid="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5;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float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&lt; 0) return 0;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&gt;= N) return N - 1;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507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&lt; 0) return 0;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(index &gt;= N) return N - 1;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7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2780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and output arrays (N = problem size)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1000;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Convolution mask.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[M] = { 0.2f, 0.2f, 0.2f, 0.2f, 0.2f};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Adjust an index so that elements on the ends of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input repeat infinitely.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__host__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(index &lt; 0)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(index &gt;= N)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- 1;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5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M; i++) {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inputIndex = globalId - M / 2 + i;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2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M; i++) {</a:t>
            </a:r>
          </a:p>
          <a:p>
            <a:r>
              <a:rPr lang="nn-NO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inputIndex = globalId - M / 2 + i;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inputIndex = globalId - M / 2 + i;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064896" cy="452431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Simple 1D convolution kernel.</a:t>
            </a:r>
          </a:p>
          <a:p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0.0f;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n-NO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inputIndex = globalId - M / 2 + i;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inputIndex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75656" y="6032442"/>
            <a:ext cx="6164704" cy="369332"/>
            <a:chOff x="1475656" y="6032442"/>
            <a:chExt cx="6164704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2034520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52248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05432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9976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87704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6568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28840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64296" y="6032442"/>
              <a:ext cx="5760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3384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75656" y="6032442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1112" y="6032442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10584" y="5685337"/>
            <a:ext cx="2752712" cy="371932"/>
            <a:chOff x="2610584" y="5685337"/>
            <a:chExt cx="2752712" cy="371932"/>
          </a:xfrm>
        </p:grpSpPr>
        <p:sp>
          <p:nvSpPr>
            <p:cNvPr id="48" name="TextBox 47"/>
            <p:cNvSpPr txBox="1"/>
            <p:nvPr/>
          </p:nvSpPr>
          <p:spPr>
            <a:xfrm>
              <a:off x="2610584" y="56853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59046" y="568598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07508" y="56866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55970" y="568728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4432" y="5687937"/>
              <a:ext cx="558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Lucida Handwriting" panose="03010101010101010101" pitchFamily="66" charset="0"/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9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884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9976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950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Compute to global memory access ratio:</a:t>
                </a:r>
              </a:p>
              <a:p>
                <a:endParaRPr lang="en-GB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𝐶𝐺𝑀𝐴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𝑓𝑙𝑜𝑎𝑡𝑖𝑛𝑔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𝑜𝑝𝑒𝑟𝑎𝑡𝑖𝑜𝑛𝑠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𝑚𝑒𝑚𝑜𝑟𝑦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𝑎𝑐𝑐𝑒𝑠𝑠𝑒𝑠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Last week’s homework: </a:t>
                </a:r>
                <a:r>
                  <a:rPr lang="en-GB" dirty="0"/>
                  <a:t>what’s the CGMA of the simple and shared memory matrix multiplication kernels?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 r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07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893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884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2262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5676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451314"/>
          </a:xfrm>
        </p:spPr>
        <p:txBody>
          <a:bodyPr/>
          <a:lstStyle/>
          <a:p>
            <a:r>
              <a:rPr lang="en-GB" dirty="0"/>
              <a:t>Assume the threads are organised into blocks of four.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520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2248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1112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5432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976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7704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6568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8840" y="285293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4296" y="2852936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384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852936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2449368" y="2389955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/>
          <p:cNvSpPr/>
          <p:nvPr/>
        </p:nvSpPr>
        <p:spPr>
          <a:xfrm rot="5400000">
            <a:off x="4684824" y="2389956"/>
            <a:ext cx="288032" cy="20882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/>
          <p:cNvSpPr/>
          <p:nvPr/>
        </p:nvSpPr>
        <p:spPr>
          <a:xfrm rot="5400000">
            <a:off x="6664242" y="2645995"/>
            <a:ext cx="288032" cy="15761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259632" y="3645874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0 convolves these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7514" y="3645875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1 convolves these elements.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519" y="3651307"/>
            <a:ext cx="23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Block 2 convolves these elements.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78244" y="4581128"/>
            <a:ext cx="7955280" cy="14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times is each element in global memory accessed by the threads in block 1?</a:t>
            </a:r>
          </a:p>
          <a:p>
            <a:pPr lvl="1"/>
            <a:r>
              <a:rPr lang="en-GB" dirty="0"/>
              <a:t>Mask size (M) =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34520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2248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5432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46568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4296" y="603244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3384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656" y="603244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0584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59046" y="56859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7508" y="56866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55970" y="568728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4432" y="56879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05911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98197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8930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62262" y="5685337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4994" y="60298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7704" y="603244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3986" y="5680538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3461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924944"/>
            <a:ext cx="7955280" cy="35283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20 global memory accesses across the block…</a:t>
            </a:r>
          </a:p>
          <a:p>
            <a:endParaRPr lang="en-GB" dirty="0"/>
          </a:p>
          <a:p>
            <a:r>
              <a:rPr lang="en-GB" dirty="0"/>
              <a:t>… but to only 8 different memory addresses.</a:t>
            </a:r>
          </a:p>
          <a:p>
            <a:endParaRPr lang="en-GB" dirty="0"/>
          </a:p>
          <a:p>
            <a:r>
              <a:rPr lang="en-GB" dirty="0"/>
              <a:t>If we just load each element that the block needs into </a:t>
            </a:r>
            <a:r>
              <a:rPr lang="en-GB" dirty="0">
                <a:solidFill>
                  <a:schemeClr val="accent6"/>
                </a:solidFill>
              </a:rPr>
              <a:t>shared memory </a:t>
            </a:r>
            <a:r>
              <a:rPr lang="en-GB" dirty="0"/>
              <a:t>once, would only need 8 global memory accesses </a:t>
            </a:r>
            <a:r>
              <a:rPr lang="en-GB" dirty="0">
                <a:sym typeface="Wingdings" panose="05000000000000000000" pitchFamily="2" charset="2"/>
              </a:rPr>
              <a:t> reduction of 60%.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(Caching will help somewhat anyway, but should still get an improvement using shared memory)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51330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9058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2242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3378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1106" y="2217352"/>
            <a:ext cx="5760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0194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2466" y="2217352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7394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5856" y="187273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4318" y="18733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2780" y="187403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1242" y="18746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||||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2721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5007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|||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5740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9072" y="1872085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||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63776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4514" y="2217352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0796" y="1867286"/>
            <a:ext cx="55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Handwriting" panose="03010101010101010101" pitchFamily="66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6303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970744"/>
          </a:xfrm>
        </p:spPr>
        <p:txBody>
          <a:bodyPr>
            <a:normAutofit/>
          </a:bodyPr>
          <a:lstStyle/>
          <a:p>
            <a:r>
              <a:rPr lang="en-GB" dirty="0"/>
              <a:t>What is the improvement in general?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>
                <a:solidFill>
                  <a:schemeClr val="accent6"/>
                </a:solidFill>
              </a:rPr>
              <a:t>simple algorithm</a:t>
            </a:r>
            <a:r>
              <a:rPr lang="en-GB" dirty="0"/>
              <a:t>, how many global memory accesses does each block do?</a:t>
            </a:r>
          </a:p>
          <a:p>
            <a:endParaRPr lang="en-GB" dirty="0"/>
          </a:p>
          <a:p>
            <a:r>
              <a:rPr lang="en-GB" dirty="0"/>
              <a:t>Every thread needs to access one element for each value in the mask, so </a:t>
            </a:r>
            <a:r>
              <a:rPr lang="en-GB" b="1" dirty="0"/>
              <a:t>M</a:t>
            </a:r>
            <a:r>
              <a:rPr lang="en-GB" dirty="0"/>
              <a:t> accesses per thread.</a:t>
            </a:r>
          </a:p>
          <a:p>
            <a:endParaRPr lang="en-GB" dirty="0"/>
          </a:p>
          <a:p>
            <a:r>
              <a:rPr lang="en-GB" dirty="0"/>
              <a:t>If there are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dirty="0"/>
              <a:t> threads in a block, then total global memory accesses per block is </a:t>
            </a:r>
            <a:r>
              <a:rPr lang="en-GB" b="1" dirty="0"/>
              <a:t>M*D</a:t>
            </a:r>
            <a:r>
              <a:rPr lang="en-GB" b="1" baseline="-25000" dirty="0"/>
              <a:t>B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1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666488"/>
          </a:xfrm>
        </p:spPr>
        <p:txBody>
          <a:bodyPr/>
          <a:lstStyle/>
          <a:p>
            <a:r>
              <a:rPr lang="en-GB" dirty="0"/>
              <a:t>How many global memory accesses do we need if we use shared memory (assume it’s big enough)?</a:t>
            </a:r>
          </a:p>
          <a:p>
            <a:endParaRPr lang="en-GB" dirty="0"/>
          </a:p>
          <a:p>
            <a:r>
              <a:rPr lang="en-GB" dirty="0"/>
              <a:t>Need the value at to each thread’s position: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94240" y="5566932"/>
            <a:ext cx="7955280" cy="1030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neighbour values are called </a:t>
            </a:r>
            <a:r>
              <a:rPr lang="en-GB" dirty="0">
                <a:solidFill>
                  <a:schemeClr val="accent2"/>
                </a:solidFill>
              </a:rPr>
              <a:t>halo</a:t>
            </a:r>
            <a:r>
              <a:rPr lang="en-GB" dirty="0"/>
              <a:t> / </a:t>
            </a:r>
            <a:r>
              <a:rPr lang="en-GB" dirty="0">
                <a:solidFill>
                  <a:schemeClr val="accent2"/>
                </a:solidFill>
              </a:rPr>
              <a:t>apron</a:t>
            </a:r>
            <a:r>
              <a:rPr lang="en-GB" dirty="0"/>
              <a:t> elements.</a:t>
            </a:r>
          </a:p>
          <a:p>
            <a:endParaRPr lang="en-GB" dirty="0"/>
          </a:p>
          <a:p>
            <a:r>
              <a:rPr lang="en-GB" dirty="0"/>
              <a:t>So total number of accesses is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03648" y="3621915"/>
            <a:ext cx="7613355" cy="646331"/>
            <a:chOff x="1403648" y="3621915"/>
            <a:chExt cx="7613355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1962512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0240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33424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74560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92288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1376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378904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33903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06922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74958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5696" y="378904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2037" y="3621915"/>
              <a:ext cx="934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(</a:t>
              </a:r>
              <a:r>
                <a:rPr lang="en-GB" b="1" dirty="0">
                  <a:solidFill>
                    <a:schemeClr val="accent6"/>
                  </a:solidFill>
                </a:rPr>
                <a:t>D</a:t>
              </a:r>
              <a:r>
                <a:rPr lang="en-GB" b="1" baseline="-25000" dirty="0">
                  <a:solidFill>
                    <a:schemeClr val="accent6"/>
                  </a:solidFill>
                </a:rPr>
                <a:t>B</a:t>
              </a:r>
              <a:r>
                <a:rPr lang="en-GB" dirty="0">
                  <a:solidFill>
                    <a:schemeClr val="accent6"/>
                  </a:solidFill>
                </a:rPr>
                <a:t> of these)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360" y="4509120"/>
            <a:ext cx="8549640" cy="1011887"/>
            <a:chOff x="594360" y="4509120"/>
            <a:chExt cx="8549640" cy="1011887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594360" y="4509120"/>
              <a:ext cx="7955280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And also some neighbouring values: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58399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6127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311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0447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88175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17263" y="501317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9535" y="501317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9790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2809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0845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1583" y="501317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82037" y="4874676"/>
              <a:ext cx="106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(</a:t>
              </a:r>
              <a:r>
                <a:rPr lang="en-GB" b="1" dirty="0">
                  <a:solidFill>
                    <a:schemeClr val="accent6"/>
                  </a:solidFill>
                </a:rPr>
                <a:t>M-1</a:t>
              </a:r>
              <a:r>
                <a:rPr lang="en-GB" dirty="0">
                  <a:solidFill>
                    <a:schemeClr val="accent6"/>
                  </a:solidFill>
                </a:rPr>
                <a:t> of these)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for the </a:t>
            </a:r>
            <a:r>
              <a:rPr lang="en-GB" dirty="0">
                <a:solidFill>
                  <a:schemeClr val="accent2"/>
                </a:solidFill>
              </a:rPr>
              <a:t>simple case </a:t>
            </a:r>
            <a:r>
              <a:rPr lang="en-GB" dirty="0"/>
              <a:t>we have </a:t>
            </a:r>
            <a:r>
              <a:rPr lang="en-GB" b="1" dirty="0"/>
              <a:t>M*D</a:t>
            </a:r>
            <a:r>
              <a:rPr lang="en-GB" b="1" baseline="-25000" dirty="0"/>
              <a:t>B</a:t>
            </a:r>
            <a:r>
              <a:rPr lang="en-GB" dirty="0"/>
              <a:t> global memory accesses.</a:t>
            </a:r>
          </a:p>
          <a:p>
            <a:endParaRPr lang="en-GB" dirty="0"/>
          </a:p>
          <a:p>
            <a:r>
              <a:rPr lang="en-GB" dirty="0"/>
              <a:t>And in the </a:t>
            </a:r>
            <a:r>
              <a:rPr lang="en-GB" dirty="0">
                <a:solidFill>
                  <a:schemeClr val="accent2"/>
                </a:solidFill>
              </a:rPr>
              <a:t>shared memory case </a:t>
            </a:r>
            <a:r>
              <a:rPr lang="en-GB" dirty="0"/>
              <a:t>we have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 </a:t>
            </a:r>
            <a:r>
              <a:rPr lang="en-GB" dirty="0"/>
              <a:t>global memory accesses. 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Assume 32 threads per block (D</a:t>
            </a:r>
            <a:r>
              <a:rPr lang="en-GB" baseline="-25000" dirty="0">
                <a:solidFill>
                  <a:schemeClr val="accent6"/>
                </a:solidFill>
              </a:rPr>
              <a:t>B</a:t>
            </a:r>
            <a:r>
              <a:rPr lang="en-GB" dirty="0">
                <a:solidFill>
                  <a:schemeClr val="accent6"/>
                </a:solidFill>
              </a:rPr>
              <a:t>=32). If we increase the mask size (M) by 2, how many more global memory accesses for each method?</a:t>
            </a:r>
          </a:p>
          <a:p>
            <a:pPr lvl="1"/>
            <a:r>
              <a:rPr lang="en-GB" b="1" dirty="0"/>
              <a:t>Simple method: </a:t>
            </a:r>
            <a:r>
              <a:rPr lang="en-GB" dirty="0"/>
              <a:t>2*32 = 64</a:t>
            </a:r>
          </a:p>
          <a:p>
            <a:pPr lvl="1"/>
            <a:r>
              <a:rPr lang="en-GB" b="1" dirty="0"/>
              <a:t>Shared memory method: </a:t>
            </a:r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72200" y="3861048"/>
                <a:ext cx="2664296" cy="5184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Improvement: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61048"/>
                <a:ext cx="2664296" cy="518475"/>
              </a:xfrm>
              <a:prstGeom prst="rect">
                <a:avLst/>
              </a:prstGeom>
              <a:blipFill>
                <a:blip r:embed="rId2"/>
                <a:stretch>
                  <a:fillRect l="-159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Need to load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+M-1 </a:t>
                </a:r>
                <a:r>
                  <a:rPr lang="en-GB" dirty="0"/>
                  <a:t>values from global memory…</a:t>
                </a:r>
              </a:p>
              <a:p>
                <a:endParaRPr lang="en-GB" dirty="0"/>
              </a:p>
              <a:p>
                <a:r>
                  <a:rPr lang="en-GB" dirty="0"/>
                  <a:t>… but only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dirty="0"/>
                  <a:t> threads in the block.</a:t>
                </a:r>
              </a:p>
              <a:p>
                <a:endParaRPr lang="en-GB" dirty="0"/>
              </a:p>
              <a:p>
                <a:r>
                  <a:rPr lang="en-GB" dirty="0"/>
                  <a:t>So </a:t>
                </a:r>
                <a:r>
                  <a:rPr lang="en-GB" dirty="0">
                    <a:solidFill>
                      <a:schemeClr val="accent6"/>
                    </a:solidFill>
                  </a:rPr>
                  <a:t>some threads will have to load multiple values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644008" y="5229200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528010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Ceiling function (round up)</a:t>
            </a:r>
          </a:p>
        </p:txBody>
      </p:sp>
    </p:spTree>
    <p:extLst>
      <p:ext uri="{BB962C8B-B14F-4D97-AF65-F5344CB8AC3E}">
        <p14:creationId xmlns:p14="http://schemas.microsoft.com/office/powerpoint/2010/main" val="415356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16832"/>
            <a:ext cx="7955280" cy="1152128"/>
          </a:xfrm>
        </p:spPr>
        <p:txBody>
          <a:bodyPr>
            <a:normAutofit/>
          </a:bodyPr>
          <a:lstStyle/>
          <a:p>
            <a:r>
              <a:rPr lang="en-GB" dirty="0"/>
              <a:t>The first element to be </a:t>
            </a:r>
            <a:r>
              <a:rPr lang="en-GB" b="1" dirty="0"/>
              <a:t>convolved</a:t>
            </a:r>
            <a:r>
              <a:rPr lang="en-GB" dirty="0"/>
              <a:t> by block </a:t>
            </a:r>
            <a:r>
              <a:rPr lang="en-GB" b="1" dirty="0" err="1"/>
              <a:t>i</a:t>
            </a:r>
            <a:r>
              <a:rPr lang="en-GB" dirty="0"/>
              <a:t> is </a:t>
            </a:r>
            <a:r>
              <a:rPr lang="en-GB" b="1" dirty="0" err="1"/>
              <a:t>i</a:t>
            </a:r>
            <a:r>
              <a:rPr lang="en-GB" b="1" dirty="0"/>
              <a:t>*D</a:t>
            </a:r>
            <a:r>
              <a:rPr lang="en-GB" b="1" baseline="-25000" dirty="0"/>
              <a:t>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for block 1 (2</a:t>
            </a:r>
            <a:r>
              <a:rPr lang="en-GB" baseline="30000" dirty="0"/>
              <a:t>nd</a:t>
            </a:r>
            <a:r>
              <a:rPr lang="en-GB" dirty="0"/>
              <a:t> block), D</a:t>
            </a:r>
            <a:r>
              <a:rPr lang="en-GB" baseline="-25000" dirty="0"/>
              <a:t>B</a:t>
            </a:r>
            <a:r>
              <a:rPr lang="en-GB" dirty="0"/>
              <a:t>=4: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36772" y="2634740"/>
            <a:ext cx="6164704" cy="1163592"/>
            <a:chOff x="736772" y="2634740"/>
            <a:chExt cx="6164704" cy="1163592"/>
          </a:xfrm>
        </p:grpSpPr>
        <p:sp>
          <p:nvSpPr>
            <p:cNvPr id="4" name="TextBox 3"/>
            <p:cNvSpPr txBox="1"/>
            <p:nvPr/>
          </p:nvSpPr>
          <p:spPr>
            <a:xfrm>
              <a:off x="1295636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3364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6548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7684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5412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500" y="3429000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6772" y="342900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7027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0046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8082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820" y="342900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255059" y="299695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83768" y="263474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Element 1*4</a:t>
              </a: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594360" y="4005064"/>
            <a:ext cx="795528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first element to be </a:t>
            </a:r>
            <a:r>
              <a:rPr lang="en-GB" b="1" dirty="0"/>
              <a:t>loaded</a:t>
            </a:r>
            <a:r>
              <a:rPr lang="en-GB" dirty="0"/>
              <a:t> by block </a:t>
            </a:r>
            <a:r>
              <a:rPr lang="en-GB" b="1" dirty="0" err="1"/>
              <a:t>i</a:t>
            </a:r>
            <a:r>
              <a:rPr lang="en-GB" dirty="0"/>
              <a:t> is </a:t>
            </a:r>
            <a:r>
              <a:rPr lang="en-GB" b="1" dirty="0" err="1"/>
              <a:t>i</a:t>
            </a:r>
            <a:r>
              <a:rPr lang="en-GB" b="1" dirty="0"/>
              <a:t>*D</a:t>
            </a:r>
            <a:r>
              <a:rPr lang="en-GB" b="1" baseline="-25000" dirty="0"/>
              <a:t>B</a:t>
            </a:r>
            <a:r>
              <a:rPr lang="en-GB" b="1" dirty="0"/>
              <a:t>-M/2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for block 1, D</a:t>
            </a:r>
            <a:r>
              <a:rPr lang="en-GB" baseline="-25000" dirty="0"/>
              <a:t>B</a:t>
            </a:r>
            <a:r>
              <a:rPr lang="en-GB" dirty="0"/>
              <a:t>=4, M=5: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596336" y="4365104"/>
            <a:ext cx="144016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6296" y="4725144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Integer division, so if M=5, M/2=2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6772" y="4836940"/>
            <a:ext cx="6164704" cy="1184348"/>
            <a:chOff x="736772" y="4836940"/>
            <a:chExt cx="6164704" cy="1184348"/>
          </a:xfrm>
        </p:grpSpPr>
        <p:sp>
          <p:nvSpPr>
            <p:cNvPr id="23" name="TextBox 22"/>
            <p:cNvSpPr txBox="1"/>
            <p:nvPr/>
          </p:nvSpPr>
          <p:spPr>
            <a:xfrm>
              <a:off x="1295636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3364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66548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7684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25412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4500" y="5651956"/>
              <a:ext cx="576064" cy="369332"/>
            </a:xfrm>
            <a:prstGeom prst="rect">
              <a:avLst/>
            </a:prstGeom>
            <a:pattFill prst="wd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772" y="5651956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67027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0046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8082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8820" y="5651956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158081" y="5199152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86790" y="4836940"/>
              <a:ext cx="215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Element 1*4-5/2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0" y="5450740"/>
            <a:ext cx="6790256" cy="646331"/>
            <a:chOff x="0" y="5450740"/>
            <a:chExt cx="6790256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2843808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128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4944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7471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90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38526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9264" y="5589240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0" y="5450740"/>
              <a:ext cx="212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C40E83"/>
                  </a:solidFill>
                </a:rPr>
                <a:t>Shared memory for block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192" y="5589239"/>
              <a:ext cx="576064" cy="369332"/>
            </a:xfrm>
            <a:prstGeom prst="rect">
              <a:avLst/>
            </a:prstGeom>
            <a:solidFill>
              <a:srgbClr val="FCD4EE"/>
            </a:solidFill>
            <a:ln w="9525">
              <a:solidFill>
                <a:srgbClr val="C40E8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5128" y="3943154"/>
            <a:ext cx="6956792" cy="935298"/>
            <a:chOff x="375128" y="3943154"/>
            <a:chExt cx="6956792" cy="935298"/>
          </a:xfrm>
        </p:grpSpPr>
        <p:sp>
          <p:nvSpPr>
            <p:cNvPr id="4" name="TextBox 3"/>
            <p:cNvSpPr txBox="1"/>
            <p:nvPr/>
          </p:nvSpPr>
          <p:spPr>
            <a:xfrm>
              <a:off x="1726080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43808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96992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128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5856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4944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7216" y="4509120"/>
              <a:ext cx="5760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7471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0490" y="4509120"/>
              <a:ext cx="57606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38526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9264" y="4509120"/>
              <a:ext cx="576064" cy="36933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952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5128" y="39431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Phase 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06890" y="4804533"/>
            <a:ext cx="1982452" cy="788607"/>
            <a:chOff x="2306890" y="4804533"/>
            <a:chExt cx="1982452" cy="788607"/>
          </a:xfrm>
        </p:grpSpPr>
        <p:grpSp>
          <p:nvGrpSpPr>
            <p:cNvPr id="28" name="Group 27"/>
            <p:cNvGrpSpPr/>
            <p:nvPr/>
          </p:nvGrpSpPr>
          <p:grpSpPr>
            <a:xfrm>
              <a:off x="2306890" y="4804533"/>
              <a:ext cx="266086" cy="784707"/>
              <a:chOff x="2306890" y="4804533"/>
              <a:chExt cx="266086" cy="784707"/>
            </a:xfrm>
          </p:grpSpPr>
          <p:cxnSp>
            <p:nvCxnSpPr>
              <p:cNvPr id="26" name="Straight Arrow Connector 25"/>
              <p:cNvCxnSpPr>
                <a:stCxn id="9" idx="2"/>
                <a:endCxn id="17" idx="0"/>
              </p:cNvCxnSpPr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 rot="16200000">
                <a:off x="2051210" y="5060213"/>
                <a:ext cx="7729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0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882859" y="4817856"/>
              <a:ext cx="262239" cy="772684"/>
              <a:chOff x="2310737" y="4816556"/>
              <a:chExt cx="262239" cy="77268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1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54981" y="4819156"/>
              <a:ext cx="262239" cy="772684"/>
              <a:chOff x="2310737" y="4816556"/>
              <a:chExt cx="262239" cy="77268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2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027103" y="4820456"/>
              <a:ext cx="262239" cy="772684"/>
              <a:chOff x="2310737" y="4816556"/>
              <a:chExt cx="262239" cy="772684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2572976" y="4878452"/>
                <a:ext cx="0" cy="710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2063233" y="5064060"/>
                <a:ext cx="7489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>
                    <a:solidFill>
                      <a:schemeClr val="accent1"/>
                    </a:solidFill>
                  </a:rPr>
                  <a:t>Thread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0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06890" y="4804533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82859" y="4817856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54981" y="4819156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7103" y="4820456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81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5201776" cy="40690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How many floating point operations will a </a:t>
                </a:r>
                <a:r>
                  <a:rPr lang="en-GB" dirty="0">
                    <a:solidFill>
                      <a:schemeClr val="accent6"/>
                    </a:solidFill>
                  </a:rPr>
                  <a:t>block</a:t>
                </a:r>
                <a:r>
                  <a:rPr lang="en-GB" dirty="0"/>
                  <a:t> do?</a:t>
                </a:r>
              </a:p>
              <a:p>
                <a:endParaRPr lang="en-GB" dirty="0"/>
              </a:p>
              <a:p>
                <a:r>
                  <a:rPr lang="en-GB" dirty="0"/>
                  <a:t>Each </a:t>
                </a:r>
                <a:r>
                  <a:rPr lang="en-GB" dirty="0">
                    <a:solidFill>
                      <a:schemeClr val="accent2"/>
                    </a:solidFill>
                  </a:rPr>
                  <a:t>thread</a:t>
                </a:r>
                <a:r>
                  <a:rPr lang="en-GB" dirty="0"/>
                  <a:t> does a dot product of one column (from A) with one row (from B).</a:t>
                </a:r>
              </a:p>
              <a:p>
                <a:endParaRPr lang="en-GB" dirty="0"/>
              </a:p>
              <a:p>
                <a:r>
                  <a:rPr lang="en-GB" dirty="0"/>
                  <a:t>In an </a:t>
                </a:r>
                <a:r>
                  <a:rPr lang="en-GB" dirty="0" err="1"/>
                  <a:t>nxn</a:t>
                </a:r>
                <a:r>
                  <a:rPr lang="en-GB" dirty="0"/>
                  <a:t> matrix, this will involve multiplying together n pairs of values (n FLOP) and adding them up (n-1 FLOP).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A </a:t>
                </a:r>
                <a:r>
                  <a:rPr lang="en-GB" dirty="0">
                    <a:solidFill>
                      <a:schemeClr val="accent6"/>
                    </a:solidFill>
                  </a:rPr>
                  <a:t>block</a:t>
                </a:r>
                <a:r>
                  <a:rPr lang="en-GB" dirty="0"/>
                  <a:t> has </a:t>
                </a:r>
                <a:r>
                  <a:rPr lang="en-GB" dirty="0" err="1"/>
                  <a:t>mxm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accent2"/>
                    </a:solidFill>
                  </a:rPr>
                  <a:t>threads</a:t>
                </a:r>
                <a:r>
                  <a:rPr lang="en-GB" dirty="0"/>
                  <a:t>, so it will do: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Floating point operations.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5201776" cy="4069080"/>
              </a:xfrm>
              <a:blipFill>
                <a:blip r:embed="rId2"/>
                <a:stretch>
                  <a:fillRect l="-938" t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32438"/>
              </p:ext>
            </p:extLst>
          </p:nvPr>
        </p:nvGraphicFramePr>
        <p:xfrm>
          <a:off x="7314989" y="5659119"/>
          <a:ext cx="1239096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12950"/>
              </p:ext>
            </p:extLst>
          </p:nvPr>
        </p:nvGraphicFramePr>
        <p:xfrm>
          <a:off x="5543313" y="5659119"/>
          <a:ext cx="1239096" cy="74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292"/>
              </p:ext>
            </p:extLst>
          </p:nvPr>
        </p:nvGraphicFramePr>
        <p:xfrm>
          <a:off x="7314989" y="4511800"/>
          <a:ext cx="1239096" cy="7416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19548">
                  <a:extLst>
                    <a:ext uri="{9D8B030D-6E8A-4147-A177-3AD203B41FA5}">
                      <a16:colId xmlns:a16="http://schemas.microsoft.com/office/drawing/2014/main" val="2085510026"/>
                    </a:ext>
                  </a:extLst>
                </a:gridCol>
                <a:gridCol w="619548">
                  <a:extLst>
                    <a:ext uri="{9D8B030D-6E8A-4147-A177-3AD203B41FA5}">
                      <a16:colId xmlns:a16="http://schemas.microsoft.com/office/drawing/2014/main" val="19868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351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43313" y="5659119"/>
            <a:ext cx="2391224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14989" y="4511799"/>
            <a:ext cx="619548" cy="151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874829" y="52534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7725" y="469797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47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30736" y="4800631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6705" y="4813954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8827" y="4815254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50949" y="4816554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514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</p:spPr>
            <p:txBody>
              <a:bodyPr/>
              <a:lstStyle/>
              <a:p>
                <a:r>
                  <a:rPr lang="en-GB" dirty="0"/>
                  <a:t>Divide loading into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  <a:p>
                <a:r>
                  <a:rPr lang="en-GB" dirty="0"/>
                  <a:t>So if D</a:t>
                </a:r>
                <a:r>
                  <a:rPr lang="en-GB" baseline="-25000" dirty="0"/>
                  <a:t>B</a:t>
                </a:r>
                <a:r>
                  <a:rPr lang="en-GB" dirty="0"/>
                  <a:t>=4, M=5: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phases.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742272"/>
              </a:xfrm>
              <a:blipFill>
                <a:blip r:embed="rId2"/>
                <a:stretch>
                  <a:fillRect l="-920" t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26080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992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128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585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944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7216" y="4509120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7471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490" y="4509120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8526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9264" y="4509120"/>
            <a:ext cx="576064" cy="369332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380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128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494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471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490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8526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9264" y="5589240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5450740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40E83"/>
                </a:solidFill>
              </a:rPr>
              <a:t>Shared memory for block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4192" y="5589239"/>
            <a:ext cx="576064" cy="369332"/>
          </a:xfrm>
          <a:prstGeom prst="rect">
            <a:avLst/>
          </a:prstGeom>
          <a:solidFill>
            <a:srgbClr val="FCD4EE"/>
          </a:solidFill>
          <a:ln w="9525">
            <a:solidFill>
              <a:srgbClr val="C40E8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5128" y="39431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Phase 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30736" y="4800631"/>
            <a:ext cx="266086" cy="784707"/>
            <a:chOff x="2306890" y="4804533"/>
            <a:chExt cx="266086" cy="784707"/>
          </a:xfrm>
        </p:grpSpPr>
        <p:cxnSp>
          <p:nvCxnSpPr>
            <p:cNvPr id="26" name="Straight Arrow Connector 25"/>
            <p:cNvCxnSpPr>
              <a:stCxn id="9" idx="2"/>
              <a:endCxn id="17" idx="0"/>
            </p:cNvCxnSpPr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6200000">
              <a:off x="2051210" y="5060213"/>
              <a:ext cx="7729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6705" y="4813954"/>
            <a:ext cx="262239" cy="772684"/>
            <a:chOff x="2310737" y="4816556"/>
            <a:chExt cx="262239" cy="77268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8827" y="4815254"/>
            <a:ext cx="262239" cy="772684"/>
            <a:chOff x="2310737" y="4816556"/>
            <a:chExt cx="262239" cy="77268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50949" y="4816554"/>
            <a:ext cx="262239" cy="772684"/>
            <a:chOff x="2310737" y="4816556"/>
            <a:chExt cx="262239" cy="77268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572976" y="4878452"/>
              <a:ext cx="0" cy="71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2063233" y="506406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accent1"/>
                  </a:solidFill>
                </a:rPr>
                <a:t>Thread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296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14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32040" y="2852936"/>
            <a:ext cx="1127667" cy="93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3886" y="3787316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Load one element for each thread in the block, plus M-1 halo elements at each end.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2617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345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3529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4665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2393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1481" y="510380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753" y="510380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7027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5063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5801" y="510380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66409" y="5589293"/>
            <a:ext cx="22182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45346" y="55892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74835" y="6165304"/>
            <a:ext cx="4381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7125" y="61653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endParaRPr lang="en-GB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51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150821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convolveKernelShared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elements into shared memory (in phases)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Db;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% Db) != 0)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92080" y="5518973"/>
            <a:ext cx="64807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0152" y="60230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Round up the number of phases.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35971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accent6"/>
                </a:solidFill>
              </a:rPr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5571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21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668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396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580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716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3444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2532" y="6165023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804" y="6165023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5059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8078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6114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6852" y="6165023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047658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1288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9016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36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106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152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242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2679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5698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3734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4472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6017" y="6550223"/>
            <a:ext cx="518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E.g. offset for second thread (index 1) in phase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31840" y="6462629"/>
            <a:ext cx="175208" cy="10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61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33910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Db - M / 2;</a:t>
            </a:r>
          </a:p>
          <a:p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0; p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numPhases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offset = p*Db +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(offset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[offset] =  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getIndexRepeatBounds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firstHaloIdx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offset)];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076" y="6550223"/>
            <a:ext cx="518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E.g. offset for second thread (index 1) in phase 1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24899" y="6462629"/>
            <a:ext cx="175208" cy="10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1288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9016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72200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336" y="6093296"/>
            <a:ext cx="576064" cy="369332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106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60152" y="6093296"/>
            <a:ext cx="576064" cy="369332"/>
          </a:xfrm>
          <a:prstGeom prst="rect">
            <a:avLst/>
          </a:prstGeom>
          <a:pattFill prst="wd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2424" y="6093296"/>
            <a:ext cx="5760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2679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45698" y="6093296"/>
            <a:ext cx="576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3734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4472" y="6093296"/>
            <a:ext cx="576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877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7704856" cy="26161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conv = 0.0f;</a:t>
            </a:r>
          </a:p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M; i++)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conv +=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d_mask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conv;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916832"/>
            <a:ext cx="7704856" cy="156966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 = 4;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number of elements to load into shared memory.</a:t>
            </a:r>
          </a:p>
          <a:p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Db + M - 1;</a:t>
            </a:r>
          </a:p>
          <a:p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memory.</a:t>
            </a:r>
          </a:p>
          <a:p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d_shared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sharedBufSize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2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This gives us the ‘C’ part of the ratio: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𝑚𝑒𝑚𝑜𝑟𝑦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𝑎𝑐𝑐𝑒𝑠𝑠𝑒𝑠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global memory access part is different for the simple and shared memory algorithms.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N=10,000; vary mask size (M)</a:t>
            </a:r>
          </a:p>
          <a:p>
            <a:r>
              <a:rPr lang="en-GB" dirty="0"/>
              <a:t>Apply convolution 1,000 times (to get bigger numbers).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BDCEB3-54BD-46E5-86D6-CCBDF7F7A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500055"/>
              </p:ext>
            </p:extLst>
          </p:nvPr>
        </p:nvGraphicFramePr>
        <p:xfrm>
          <a:off x="620835" y="3257415"/>
          <a:ext cx="525658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71702" y="3247032"/>
            <a:ext cx="3092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For small mask sizes the simple kernel is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More complicated shared memory kernel has some extra overheads, which outweigh the benefits with small M.</a:t>
            </a:r>
          </a:p>
        </p:txBody>
      </p:sp>
      <p:sp>
        <p:nvSpPr>
          <p:cNvPr id="20" name="Oval 19"/>
          <p:cNvSpPr/>
          <p:nvPr/>
        </p:nvSpPr>
        <p:spPr>
          <a:xfrm>
            <a:off x="1043608" y="4581128"/>
            <a:ext cx="129614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11760" y="3933056"/>
            <a:ext cx="324036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946408"/>
          </a:xfrm>
        </p:spPr>
        <p:txBody>
          <a:bodyPr/>
          <a:lstStyle/>
          <a:p>
            <a:r>
              <a:rPr lang="en-GB" dirty="0"/>
              <a:t>N=10,000; vary mask size (M)</a:t>
            </a:r>
          </a:p>
          <a:p>
            <a:r>
              <a:rPr lang="en-GB" dirty="0"/>
              <a:t>Apply convolution 1,000 times (to get bigger numbers).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BDCEB3-54BD-46E5-86D6-CCBDF7F7A379}"/>
              </a:ext>
            </a:extLst>
          </p:cNvPr>
          <p:cNvGraphicFramePr>
            <a:graphicFrameLocks/>
          </p:cNvGraphicFramePr>
          <p:nvPr/>
        </p:nvGraphicFramePr>
        <p:xfrm>
          <a:off x="620835" y="3257415"/>
          <a:ext cx="5256584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871702" y="3247032"/>
            <a:ext cx="30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For larger masks, shared memory version is much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E.g. M=51, 365ms vs 258ms (30% faster)</a:t>
            </a:r>
          </a:p>
        </p:txBody>
      </p:sp>
      <p:sp>
        <p:nvSpPr>
          <p:cNvPr id="20" name="Oval 19"/>
          <p:cNvSpPr/>
          <p:nvPr/>
        </p:nvSpPr>
        <p:spPr>
          <a:xfrm>
            <a:off x="3059832" y="3407138"/>
            <a:ext cx="1296144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27984" y="3717032"/>
            <a:ext cx="1296144" cy="266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61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83240" y="2780928"/>
            <a:ext cx="6164704" cy="1743259"/>
            <a:chOff x="1383240" y="2780928"/>
            <a:chExt cx="6164704" cy="1743259"/>
          </a:xfrm>
        </p:grpSpPr>
        <p:sp>
          <p:nvSpPr>
            <p:cNvPr id="4" name="TextBox 3"/>
            <p:cNvSpPr txBox="1"/>
            <p:nvPr/>
          </p:nvSpPr>
          <p:spPr>
            <a:xfrm>
              <a:off x="138324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42104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968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9832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8696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424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4152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016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188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560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5288" y="2780928"/>
              <a:ext cx="57606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7840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16704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5568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4432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3296" y="3485821"/>
              <a:ext cx="5760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</a:t>
              </a:r>
            </a:p>
          </p:txBody>
        </p:sp>
        <p:sp>
          <p:nvSpPr>
            <p:cNvPr id="20" name="Multiply 19"/>
            <p:cNvSpPr/>
            <p:nvPr/>
          </p:nvSpPr>
          <p:spPr>
            <a:xfrm>
              <a:off x="3201856" y="31977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3764144" y="319778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4319584" y="319990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4875024" y="320202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5430464" y="3204149"/>
              <a:ext cx="288032" cy="28803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qual 24"/>
            <p:cNvSpPr/>
            <p:nvPr/>
          </p:nvSpPr>
          <p:spPr>
            <a:xfrm>
              <a:off x="3201856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Equal 25"/>
            <p:cNvSpPr/>
            <p:nvPr/>
          </p:nvSpPr>
          <p:spPr>
            <a:xfrm>
              <a:off x="3764144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Equal 26"/>
            <p:cNvSpPr/>
            <p:nvPr/>
          </p:nvSpPr>
          <p:spPr>
            <a:xfrm>
              <a:off x="4326432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Equal 27"/>
            <p:cNvSpPr/>
            <p:nvPr/>
          </p:nvSpPr>
          <p:spPr>
            <a:xfrm>
              <a:off x="4888720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Equal 28"/>
            <p:cNvSpPr/>
            <p:nvPr/>
          </p:nvSpPr>
          <p:spPr>
            <a:xfrm>
              <a:off x="5451008" y="3868491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06629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7595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8561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09527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0496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0.04</a:t>
              </a:r>
            </a:p>
          </p:txBody>
        </p:sp>
        <p:sp>
          <p:nvSpPr>
            <p:cNvPr id="35" name="Plus 34"/>
            <p:cNvSpPr/>
            <p:nvPr/>
          </p:nvSpPr>
          <p:spPr>
            <a:xfrm>
              <a:off x="3487280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Plus 35"/>
            <p:cNvSpPr/>
            <p:nvPr/>
          </p:nvSpPr>
          <p:spPr>
            <a:xfrm>
              <a:off x="4088246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Plus 36"/>
            <p:cNvSpPr/>
            <p:nvPr/>
          </p:nvSpPr>
          <p:spPr>
            <a:xfrm>
              <a:off x="4689212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lus 37"/>
            <p:cNvSpPr/>
            <p:nvPr/>
          </p:nvSpPr>
          <p:spPr>
            <a:xfrm>
              <a:off x="5290178" y="4262634"/>
              <a:ext cx="165416" cy="15377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qual 38"/>
            <p:cNvSpPr/>
            <p:nvPr/>
          </p:nvSpPr>
          <p:spPr>
            <a:xfrm>
              <a:off x="6036248" y="4195505"/>
              <a:ext cx="270832" cy="28803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02494" y="4154855"/>
              <a:ext cx="7257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0.24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832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1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9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6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1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0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18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75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52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840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704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5568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4432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3296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3201856" y="319778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764144" y="319778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4319584" y="319990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4875024" y="320202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5430464" y="3204149"/>
            <a:ext cx="288032" cy="2880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qual 24"/>
          <p:cNvSpPr/>
          <p:nvPr/>
        </p:nvSpPr>
        <p:spPr>
          <a:xfrm>
            <a:off x="3201856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764144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4326432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4888720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Equal 28"/>
          <p:cNvSpPr/>
          <p:nvPr/>
        </p:nvSpPr>
        <p:spPr>
          <a:xfrm>
            <a:off x="5451008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6629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7595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08561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9527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0496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5" name="Plus 34"/>
          <p:cNvSpPr/>
          <p:nvPr/>
        </p:nvSpPr>
        <p:spPr>
          <a:xfrm>
            <a:off x="3487280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lus 35"/>
          <p:cNvSpPr/>
          <p:nvPr/>
        </p:nvSpPr>
        <p:spPr>
          <a:xfrm>
            <a:off x="4088246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lus 36"/>
          <p:cNvSpPr/>
          <p:nvPr/>
        </p:nvSpPr>
        <p:spPr>
          <a:xfrm>
            <a:off x="4689212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lus 37"/>
          <p:cNvSpPr/>
          <p:nvPr/>
        </p:nvSpPr>
        <p:spPr>
          <a:xfrm>
            <a:off x="5290178" y="4262634"/>
            <a:ext cx="165416" cy="15377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qual 38"/>
          <p:cNvSpPr/>
          <p:nvPr/>
        </p:nvSpPr>
        <p:spPr>
          <a:xfrm>
            <a:off x="6036248" y="4195505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494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0.24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94360" y="4773770"/>
            <a:ext cx="7955280" cy="146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thread does </a:t>
            </a:r>
            <a:r>
              <a:rPr lang="en-GB" b="1" dirty="0"/>
              <a:t>M</a:t>
            </a:r>
            <a:r>
              <a:rPr lang="en-GB" dirty="0"/>
              <a:t> multiplications…</a:t>
            </a:r>
          </a:p>
        </p:txBody>
      </p:sp>
    </p:spTree>
    <p:extLst>
      <p:ext uri="{BB962C8B-B14F-4D97-AF65-F5344CB8AC3E}">
        <p14:creationId xmlns:p14="http://schemas.microsoft.com/office/powerpoint/2010/main" val="183552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CGMa</a:t>
            </a:r>
            <a:r>
              <a:rPr lang="en-GB" dirty="0"/>
              <a:t>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86368"/>
          </a:xfrm>
        </p:spPr>
        <p:txBody>
          <a:bodyPr/>
          <a:lstStyle/>
          <a:p>
            <a:r>
              <a:rPr lang="en-GB" dirty="0"/>
              <a:t>How many computations does each block do?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8324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10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96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69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424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4152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3016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188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7560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5288" y="2780928"/>
            <a:ext cx="5760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7840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6704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5568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4432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3296" y="3485821"/>
            <a:ext cx="576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</a:t>
            </a:r>
          </a:p>
        </p:txBody>
      </p:sp>
      <p:sp>
        <p:nvSpPr>
          <p:cNvPr id="20" name="Multiply 19"/>
          <p:cNvSpPr/>
          <p:nvPr/>
        </p:nvSpPr>
        <p:spPr>
          <a:xfrm>
            <a:off x="3201856" y="319778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Multiply 20"/>
          <p:cNvSpPr/>
          <p:nvPr/>
        </p:nvSpPr>
        <p:spPr>
          <a:xfrm>
            <a:off x="3764144" y="319778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y 21"/>
          <p:cNvSpPr/>
          <p:nvPr/>
        </p:nvSpPr>
        <p:spPr>
          <a:xfrm>
            <a:off x="4319584" y="319990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y 22"/>
          <p:cNvSpPr/>
          <p:nvPr/>
        </p:nvSpPr>
        <p:spPr>
          <a:xfrm>
            <a:off x="4875024" y="320202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y 23"/>
          <p:cNvSpPr/>
          <p:nvPr/>
        </p:nvSpPr>
        <p:spPr>
          <a:xfrm>
            <a:off x="5430464" y="3204149"/>
            <a:ext cx="288032" cy="28803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qual 24"/>
          <p:cNvSpPr/>
          <p:nvPr/>
        </p:nvSpPr>
        <p:spPr>
          <a:xfrm>
            <a:off x="3201856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Equal 25"/>
          <p:cNvSpPr/>
          <p:nvPr/>
        </p:nvSpPr>
        <p:spPr>
          <a:xfrm>
            <a:off x="3764144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Equal 26"/>
          <p:cNvSpPr/>
          <p:nvPr/>
        </p:nvSpPr>
        <p:spPr>
          <a:xfrm>
            <a:off x="4326432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Equal 27"/>
          <p:cNvSpPr/>
          <p:nvPr/>
        </p:nvSpPr>
        <p:spPr>
          <a:xfrm>
            <a:off x="4888720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Equal 28"/>
          <p:cNvSpPr/>
          <p:nvPr/>
        </p:nvSpPr>
        <p:spPr>
          <a:xfrm>
            <a:off x="5451008" y="3868491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6629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7595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08561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9527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10496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0.04</a:t>
            </a:r>
          </a:p>
        </p:txBody>
      </p:sp>
      <p:sp>
        <p:nvSpPr>
          <p:cNvPr id="35" name="Plus 34"/>
          <p:cNvSpPr/>
          <p:nvPr/>
        </p:nvSpPr>
        <p:spPr>
          <a:xfrm>
            <a:off x="3487280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Plus 35"/>
          <p:cNvSpPr/>
          <p:nvPr/>
        </p:nvSpPr>
        <p:spPr>
          <a:xfrm>
            <a:off x="4088246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lus 36"/>
          <p:cNvSpPr/>
          <p:nvPr/>
        </p:nvSpPr>
        <p:spPr>
          <a:xfrm>
            <a:off x="4689212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lus 37"/>
          <p:cNvSpPr/>
          <p:nvPr/>
        </p:nvSpPr>
        <p:spPr>
          <a:xfrm>
            <a:off x="5290178" y="4262634"/>
            <a:ext cx="165416" cy="15377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qual 38"/>
          <p:cNvSpPr/>
          <p:nvPr/>
        </p:nvSpPr>
        <p:spPr>
          <a:xfrm>
            <a:off x="6036248" y="4195505"/>
            <a:ext cx="270832" cy="28803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02494" y="4154855"/>
            <a:ext cx="725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0.24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94360" y="4773770"/>
            <a:ext cx="7955280" cy="1895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thread does </a:t>
            </a:r>
            <a:r>
              <a:rPr lang="en-GB" b="1" dirty="0"/>
              <a:t>M</a:t>
            </a:r>
            <a:r>
              <a:rPr lang="en-GB" dirty="0"/>
              <a:t> multiplications…</a:t>
            </a:r>
          </a:p>
          <a:p>
            <a:r>
              <a:rPr lang="en-GB" dirty="0"/>
              <a:t>… and </a:t>
            </a:r>
            <a:r>
              <a:rPr lang="en-GB" b="1" dirty="0"/>
              <a:t>(M-1) </a:t>
            </a:r>
            <a:r>
              <a:rPr lang="en-GB" dirty="0"/>
              <a:t>additions.</a:t>
            </a:r>
          </a:p>
          <a:p>
            <a:r>
              <a:rPr lang="en-GB" dirty="0"/>
              <a:t>And there are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dirty="0"/>
              <a:t> threads in a block.</a:t>
            </a:r>
          </a:p>
          <a:p>
            <a:r>
              <a:rPr lang="en-GB" dirty="0"/>
              <a:t>So a block does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 * (M + (M-1)) </a:t>
            </a:r>
            <a:r>
              <a:rPr lang="en-GB" dirty="0"/>
              <a:t>computations.</a:t>
            </a:r>
          </a:p>
          <a:p>
            <a:r>
              <a:rPr lang="en-GB" dirty="0"/>
              <a:t>=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 * (2M – 1)</a:t>
            </a:r>
          </a:p>
        </p:txBody>
      </p:sp>
    </p:spTree>
    <p:extLst>
      <p:ext uri="{BB962C8B-B14F-4D97-AF65-F5344CB8AC3E}">
        <p14:creationId xmlns:p14="http://schemas.microsoft.com/office/powerpoint/2010/main" val="198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many floating point values does each block have to read/write to/from global memory?</a:t>
                </a:r>
              </a:p>
              <a:p>
                <a:pPr lvl="1"/>
                <a:r>
                  <a:rPr lang="en-GB" dirty="0"/>
                  <a:t> (assume no caching…)</a:t>
                </a:r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Simple kernel:</a:t>
                </a:r>
              </a:p>
              <a:p>
                <a:pPr lvl="1"/>
                <a:r>
                  <a:rPr lang="en-GB" dirty="0"/>
                  <a:t>Each thread loads </a:t>
                </a:r>
                <a:r>
                  <a:rPr lang="en-GB" b="1" dirty="0"/>
                  <a:t>M</a:t>
                </a:r>
                <a:r>
                  <a:rPr lang="en-GB" dirty="0"/>
                  <a:t> elements.</a:t>
                </a:r>
              </a:p>
              <a:p>
                <a:pPr lvl="1"/>
                <a:r>
                  <a:rPr lang="en-GB" dirty="0"/>
                  <a:t>Also has to store </a:t>
                </a:r>
                <a:r>
                  <a:rPr lang="en-GB" b="1" dirty="0"/>
                  <a:t>1</a:t>
                </a:r>
                <a:r>
                  <a:rPr lang="en-GB" dirty="0"/>
                  <a:t> element (its result).</a:t>
                </a:r>
              </a:p>
              <a:p>
                <a:pPr lvl="1"/>
                <a:r>
                  <a:rPr lang="en-GB" dirty="0"/>
                  <a:t>There are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dirty="0"/>
                  <a:t> threads in a block.</a:t>
                </a:r>
              </a:p>
              <a:p>
                <a:pPr lvl="1"/>
                <a:r>
                  <a:rPr lang="en-GB" dirty="0"/>
                  <a:t>So each block reads/writes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*(M+1)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CGMA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9237382">
            <a:off x="4308007" y="5720120"/>
            <a:ext cx="171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Rubbish!</a:t>
            </a:r>
          </a:p>
        </p:txBody>
      </p:sp>
    </p:spTree>
    <p:extLst>
      <p:ext uri="{BB962C8B-B14F-4D97-AF65-F5344CB8AC3E}">
        <p14:creationId xmlns:p14="http://schemas.microsoft.com/office/powerpoint/2010/main" val="27452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How many floating point values does each block have to read/write to/from global memory?</a:t>
                </a:r>
              </a:p>
              <a:p>
                <a:pPr lvl="1"/>
                <a:r>
                  <a:rPr lang="en-GB" dirty="0"/>
                  <a:t> (assume no caching…)</a:t>
                </a:r>
              </a:p>
              <a:p>
                <a:endParaRPr lang="en-GB" dirty="0"/>
              </a:p>
              <a:p>
                <a:r>
                  <a:rPr lang="en-GB" dirty="0">
                    <a:solidFill>
                      <a:schemeClr val="accent6"/>
                    </a:solidFill>
                  </a:rPr>
                  <a:t>Shared memory kernel:</a:t>
                </a:r>
              </a:p>
              <a:p>
                <a:pPr lvl="1"/>
                <a:r>
                  <a:rPr lang="en-GB" dirty="0"/>
                  <a:t>Each block </a:t>
                </a:r>
                <a:r>
                  <a:rPr lang="en-GB" dirty="0">
                    <a:solidFill>
                      <a:schemeClr val="accent2"/>
                    </a:solidFill>
                  </a:rPr>
                  <a:t>as a whole</a:t>
                </a:r>
                <a:r>
                  <a:rPr lang="en-GB" dirty="0"/>
                  <a:t> loads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+M-1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Also has to store </a:t>
                </a:r>
                <a:r>
                  <a:rPr lang="en-GB" b="1" dirty="0"/>
                  <a:t>D</a:t>
                </a:r>
                <a:r>
                  <a:rPr lang="en-GB" b="1" baseline="-25000" dirty="0"/>
                  <a:t>B</a:t>
                </a:r>
                <a:r>
                  <a:rPr lang="en-GB" dirty="0"/>
                  <a:t> elements (its results).</a:t>
                </a:r>
              </a:p>
              <a:p>
                <a:pPr lvl="1"/>
                <a:r>
                  <a:rPr lang="en-GB" dirty="0"/>
                  <a:t>So each block reads/writes </a:t>
                </a:r>
                <a:r>
                  <a:rPr lang="en-GB" b="1" dirty="0"/>
                  <a:t>2D</a:t>
                </a:r>
                <a:r>
                  <a:rPr lang="en-GB" b="1" baseline="-25000" dirty="0"/>
                  <a:t>B</a:t>
                </a:r>
                <a:r>
                  <a:rPr lang="en-GB" b="1" dirty="0"/>
                  <a:t>+M-1</a:t>
                </a:r>
                <a:r>
                  <a:rPr lang="en-GB" dirty="0"/>
                  <a:t> values.</a:t>
                </a:r>
              </a:p>
              <a:p>
                <a:pPr lvl="1"/>
                <a:r>
                  <a:rPr lang="en-GB" dirty="0"/>
                  <a:t>CGMA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 r="-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560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/>
          </a:bodyPr>
          <a:lstStyle/>
          <a:p>
            <a:r>
              <a:rPr lang="en-GB" dirty="0"/>
              <a:t>As the mask size increases, CGMA reaches its theoretical limit of 2*D</a:t>
            </a:r>
            <a:r>
              <a:rPr lang="en-GB" baseline="-25000" dirty="0"/>
              <a:t>B</a:t>
            </a:r>
            <a:r>
              <a:rPr lang="en-GB" dirty="0"/>
              <a:t>=54 for the </a:t>
            </a:r>
            <a:r>
              <a:rPr lang="en-GB" dirty="0">
                <a:solidFill>
                  <a:srgbClr val="00B050"/>
                </a:solidFill>
              </a:rPr>
              <a:t>shared memory kernel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Whereas in the </a:t>
            </a:r>
            <a:r>
              <a:rPr lang="en-GB" dirty="0">
                <a:solidFill>
                  <a:schemeClr val="accent2"/>
                </a:solidFill>
              </a:rPr>
              <a:t>simple kernel</a:t>
            </a:r>
            <a:r>
              <a:rPr lang="en-GB" dirty="0"/>
              <a:t> its limit is 2.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846854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 fontScale="92500"/>
          </a:bodyPr>
          <a:lstStyle/>
          <a:p>
            <a:r>
              <a:rPr lang="en-GB" dirty="0"/>
              <a:t>With modern GPUs aim for CGMA &gt; 30.</a:t>
            </a:r>
          </a:p>
          <a:p>
            <a:r>
              <a:rPr lang="en-GB" dirty="0"/>
              <a:t>On GTX480 memory bandwidth is 177GB/s = 44k floats / s.</a:t>
            </a:r>
          </a:p>
          <a:p>
            <a:r>
              <a:rPr lang="en-GB" dirty="0"/>
              <a:t>CGMA=2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max. utilized processing power is 44*2=88 GFLOPS</a:t>
            </a:r>
          </a:p>
          <a:p>
            <a:r>
              <a:rPr lang="en-GB" dirty="0"/>
              <a:t>Card capacity is 1,345 GFLOPS </a:t>
            </a:r>
            <a:r>
              <a:rPr lang="en-GB" dirty="0">
                <a:sym typeface="Wingdings" panose="05000000000000000000" pitchFamily="2" charset="2"/>
              </a:rPr>
              <a:t> memory limits us!</a:t>
            </a:r>
            <a:r>
              <a:rPr lang="en-GB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129150"/>
              </p:ext>
            </p:extLst>
          </p:nvPr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9746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797152"/>
            <a:ext cx="8226112" cy="1800200"/>
          </a:xfrm>
        </p:spPr>
        <p:txBody>
          <a:bodyPr>
            <a:normAutofit/>
          </a:bodyPr>
          <a:lstStyle/>
          <a:p>
            <a:r>
              <a:rPr lang="en-GB" dirty="0"/>
              <a:t>If CGMA is 54, max. utilized processing power is 44*54=2,376 GFLOPS</a:t>
            </a:r>
          </a:p>
          <a:p>
            <a:r>
              <a:rPr lang="en-GB" dirty="0"/>
              <a:t>Card capacity is 1,345 GFLOPS </a:t>
            </a:r>
            <a:r>
              <a:rPr lang="en-GB" dirty="0">
                <a:sym typeface="Wingdings" panose="05000000000000000000" pitchFamily="2" charset="2"/>
              </a:rPr>
              <a:t> memory isn’t the limitation.</a:t>
            </a:r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763688" y="1916832"/>
          <a:ext cx="6137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55167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Threads per block (D</a:t>
            </a:r>
            <a:r>
              <a:rPr lang="en-GB" baseline="-25000" dirty="0"/>
              <a:t>B</a:t>
            </a:r>
            <a:r>
              <a:rPr lang="en-GB" dirty="0"/>
              <a:t>)=27</a:t>
            </a:r>
          </a:p>
        </p:txBody>
      </p:sp>
    </p:spTree>
    <p:extLst>
      <p:ext uri="{BB962C8B-B14F-4D97-AF65-F5344CB8AC3E}">
        <p14:creationId xmlns:p14="http://schemas.microsoft.com/office/powerpoint/2010/main" val="14919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Simple algorithm:</a:t>
                </a:r>
              </a:p>
              <a:p>
                <a:pPr lvl="1"/>
                <a:r>
                  <a:rPr lang="en-GB" dirty="0"/>
                  <a:t>Each </a:t>
                </a:r>
                <a:r>
                  <a:rPr lang="en-GB" dirty="0">
                    <a:solidFill>
                      <a:schemeClr val="accent2"/>
                    </a:solidFill>
                  </a:rPr>
                  <a:t>thread</a:t>
                </a:r>
                <a:r>
                  <a:rPr lang="en-GB" dirty="0"/>
                  <a:t> accesses all the elements of one row and one column </a:t>
                </a:r>
                <a:r>
                  <a:rPr lang="en-GB" dirty="0">
                    <a:sym typeface="Wingdings" panose="05000000000000000000" pitchFamily="2" charset="2"/>
                  </a:rPr>
                  <a:t> 2n accesses.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It also writes its result back to global memory (+1 access).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 </a:t>
                </a:r>
                <a:r>
                  <a:rPr lang="en-GB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block</a:t>
                </a:r>
                <a:r>
                  <a:rPr lang="en-GB" dirty="0">
                    <a:sym typeface="Wingdings" panose="05000000000000000000" pitchFamily="2" charset="2"/>
                  </a:rPr>
                  <a:t> contains </a:t>
                </a:r>
                <a:r>
                  <a:rPr lang="en-GB" dirty="0" err="1">
                    <a:sym typeface="Wingdings" panose="05000000000000000000" pitchFamily="2" charset="2"/>
                  </a:rPr>
                  <a:t>mxm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threads</a:t>
                </a:r>
                <a:r>
                  <a:rPr lang="en-GB" dirty="0">
                    <a:sym typeface="Wingdings" panose="05000000000000000000" pitchFamily="2" charset="2"/>
                  </a:rPr>
                  <a:t>, so will read/write: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Floats to/from global memory.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CGMA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rot="19237382">
            <a:off x="7044311" y="5576103"/>
            <a:ext cx="171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Rubbish!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3928" y="629871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298711"/>
                <a:ext cx="172819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0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occupancy is how many threads can be resident in one streaming multiprocessor at once.</a:t>
            </a:r>
          </a:p>
          <a:p>
            <a:endParaRPr lang="en-GB" dirty="0"/>
          </a:p>
          <a:p>
            <a:r>
              <a:rPr lang="en-GB" dirty="0"/>
              <a:t>Want to maximize this!</a:t>
            </a:r>
          </a:p>
          <a:p>
            <a:endParaRPr lang="en-GB" dirty="0"/>
          </a:p>
          <a:p>
            <a:r>
              <a:rPr lang="en-GB" dirty="0"/>
              <a:t>The available shared memory can be a limiting factor.</a:t>
            </a:r>
          </a:p>
        </p:txBody>
      </p:sp>
    </p:spTree>
    <p:extLst>
      <p:ext uri="{BB962C8B-B14F-4D97-AF65-F5344CB8AC3E}">
        <p14:creationId xmlns:p14="http://schemas.microsoft.com/office/powerpoint/2010/main" val="3148471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459148"/>
            <a:ext cx="7955280" cy="28044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CC 3.0, there can be up to 16 blocks per multiprocessor, but they share 48KB of shared memory.</a:t>
            </a:r>
          </a:p>
          <a:p>
            <a:endParaRPr lang="en-GB" dirty="0"/>
          </a:p>
          <a:p>
            <a:r>
              <a:rPr lang="en-GB" dirty="0"/>
              <a:t>This means to use the full 16 blocks, each block is limited to 48/16 = 3KB of shared memory.</a:t>
            </a:r>
          </a:p>
          <a:p>
            <a:endParaRPr lang="en-GB" dirty="0"/>
          </a:p>
          <a:p>
            <a:r>
              <a:rPr lang="en-GB" dirty="0"/>
              <a:t>In the shared memory kernel, 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1916832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076056" y="2391511"/>
            <a:ext cx="1368152" cy="24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53804" y="3088975"/>
            <a:ext cx="1368152" cy="201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3459148"/>
                <a:ext cx="7955280" cy="28044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To avoid shared memory limiting occupancy, we need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3072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−1≤768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≤769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If we take D</a:t>
                </a:r>
                <a:r>
                  <a:rPr lang="en-GB" baseline="-25000" dirty="0">
                    <a:ea typeface="Cambria Math" panose="02040503050406030204" pitchFamily="18" charset="0"/>
                  </a:rPr>
                  <a:t>B</a:t>
                </a:r>
                <a:r>
                  <a:rPr lang="en-GB" dirty="0">
                    <a:ea typeface="Cambria Math" panose="02040503050406030204" pitchFamily="18" charset="0"/>
                  </a:rPr>
                  <a:t> = the maximum block size (2048 max. threads / 16 max. blocks = 128 threads):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128+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769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641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So masks bigger than 641 elements will reduce occupancy.</a:t>
                </a:r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3459148"/>
                <a:ext cx="7955280" cy="2804492"/>
              </a:xfrm>
              <a:blipFill>
                <a:blip r:embed="rId3"/>
                <a:stretch>
                  <a:fillRect l="-690" t="-3254" b="-3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95536" y="1916832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076056" y="2391511"/>
            <a:ext cx="1368152" cy="24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53804" y="3088975"/>
            <a:ext cx="1368152" cy="201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37845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Is this true in practice?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Yes!</a:t>
            </a:r>
          </a:p>
          <a:p>
            <a:endParaRPr lang="en-GB" dirty="0"/>
          </a:p>
          <a:p>
            <a:r>
              <a:rPr lang="en-GB" dirty="0"/>
              <a:t>From my laptop (CC3.0):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3528" y="4005064"/>
            <a:ext cx="8663088" cy="2457647"/>
            <a:chOff x="323528" y="4005064"/>
            <a:chExt cx="8663088" cy="2457647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" b="1920"/>
            <a:stretch/>
          </p:blipFill>
          <p:spPr>
            <a:xfrm>
              <a:off x="323528" y="4005064"/>
              <a:ext cx="2591162" cy="2006600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0" b="2322"/>
            <a:stretch/>
          </p:blipFill>
          <p:spPr>
            <a:xfrm>
              <a:off x="3311860" y="4005147"/>
              <a:ext cx="2638793" cy="2006517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9" b="2366"/>
            <a:stretch/>
          </p:blipFill>
          <p:spPr>
            <a:xfrm>
              <a:off x="6347823" y="4005147"/>
              <a:ext cx="2638793" cy="19980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67386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920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57651" y="609337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M=642</a:t>
              </a:r>
            </a:p>
          </p:txBody>
        </p: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11904"/>
            <a:ext cx="3414347" cy="201399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292080" y="1988840"/>
            <a:ext cx="4320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7640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M=641</a:t>
            </a:r>
          </a:p>
        </p:txBody>
      </p:sp>
    </p:spTree>
    <p:extLst>
      <p:ext uri="{BB962C8B-B14F-4D97-AF65-F5344CB8AC3E}">
        <p14:creationId xmlns:p14="http://schemas.microsoft.com/office/powerpoint/2010/main" val="24536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27466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You can configure CUDA so that each SM has 16KB of shared memory instead of 48KB. On a CC3.0 card, at what mask size would shared memory limit occupancy if  there was only 16KB available?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 a CC2.x card, at what mask size would shared memory limit occupancy if  there was 48KB available?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303400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580705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413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1368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You can configure CUDA so that each SM has 16KB of shared memory instead of 48KB. On a CC3.0 card, at what mask size would shared memory limit occupancy if  there was only 16KB available?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3140968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464462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8131" y="5146368"/>
                <a:ext cx="83291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block occupancy is 16 </a:t>
                </a:r>
                <a:r>
                  <a:rPr lang="en-GB" dirty="0">
                    <a:sym typeface="Wingdings" panose="05000000000000000000" pitchFamily="2" charset="2"/>
                  </a:rPr>
                  <a:t> 1KB of shared memory each.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Maximum thread occupancy is 2048  </a:t>
                </a:r>
                <a:r>
                  <a:rPr lang="en-GB" b="1" dirty="0">
                    <a:sym typeface="Wingdings" panose="05000000000000000000" pitchFamily="2" charset="2"/>
                  </a:rPr>
                  <a:t>D</a:t>
                </a:r>
                <a:r>
                  <a:rPr lang="en-GB" b="1" baseline="-25000" dirty="0">
                    <a:sym typeface="Wingdings" panose="05000000000000000000" pitchFamily="2" charset="2"/>
                  </a:rPr>
                  <a:t>B</a:t>
                </a:r>
                <a:r>
                  <a:rPr lang="en-GB" b="1" dirty="0">
                    <a:sym typeface="Wingdings" panose="05000000000000000000" pitchFamily="2" charset="2"/>
                  </a:rPr>
                  <a:t>=128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128+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≤1024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≤256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1" y="5146368"/>
                <a:ext cx="8329113" cy="1477328"/>
              </a:xfrm>
              <a:prstGeom prst="rect">
                <a:avLst/>
              </a:prstGeom>
              <a:blipFill>
                <a:blip r:embed="rId6"/>
                <a:stretch>
                  <a:fillRect l="-512" t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77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2746608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GB" dirty="0">
                <a:solidFill>
                  <a:schemeClr val="accent6"/>
                </a:solidFill>
              </a:rPr>
              <a:t>On a CC2.x card, at what mask size would shared memory limit occupancy if  there was 48KB available?</a:t>
            </a:r>
          </a:p>
          <a:p>
            <a:pPr marL="457200" indent="-457200">
              <a:buFont typeface="+mj-lt"/>
              <a:buAutoNum type="arabicPeriod" startAt="2"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2564904"/>
            <a:ext cx="8516539" cy="1373756"/>
            <a:chOff x="179512" y="4653136"/>
            <a:chExt cx="8516539" cy="1373756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8516539" cy="495369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27" y="5845892"/>
              <a:ext cx="8468907" cy="181000"/>
            </a:xfrm>
            <a:prstGeom prst="rect">
              <a:avLst/>
            </a:prstGeom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23" y="5127815"/>
              <a:ext cx="8487960" cy="73352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1520" y="406855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block loads </a:t>
            </a:r>
            <a:r>
              <a:rPr lang="en-GB" b="1" dirty="0"/>
              <a:t>D</a:t>
            </a:r>
            <a:r>
              <a:rPr lang="en-GB" b="1" baseline="-25000" dirty="0"/>
              <a:t>B</a:t>
            </a:r>
            <a:r>
              <a:rPr lang="en-GB" b="1" dirty="0"/>
              <a:t>+M-1</a:t>
            </a:r>
            <a:r>
              <a:rPr lang="en-GB" dirty="0"/>
              <a:t> values into shared memory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(D</a:t>
            </a:r>
            <a:r>
              <a:rPr lang="en-GB" b="1" baseline="-25000" dirty="0">
                <a:sym typeface="Wingdings" panose="05000000000000000000" pitchFamily="2" charset="2"/>
              </a:rPr>
              <a:t>B</a:t>
            </a:r>
            <a:r>
              <a:rPr lang="en-GB" b="1" dirty="0">
                <a:sym typeface="Wingdings" panose="05000000000000000000" pitchFamily="2" charset="2"/>
              </a:rPr>
              <a:t>+M-1)*4 </a:t>
            </a:r>
            <a:r>
              <a:rPr lang="en-GB" dirty="0">
                <a:sym typeface="Wingdings" panose="05000000000000000000" pitchFamily="2" charset="2"/>
              </a:rPr>
              <a:t>bytes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171" y="4687171"/>
                <a:ext cx="83291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Maximum 1,536 threads per SM, 8 blocks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 set D</a:t>
                </a:r>
                <a:r>
                  <a:rPr lang="en-GB" baseline="-25000" dirty="0">
                    <a:sym typeface="Wingdings" panose="05000000000000000000" pitchFamily="2" charset="2"/>
                  </a:rPr>
                  <a:t>B</a:t>
                </a:r>
                <a:r>
                  <a:rPr lang="en-GB" dirty="0">
                    <a:sym typeface="Wingdings" panose="05000000000000000000" pitchFamily="2" charset="2"/>
                  </a:rPr>
                  <a:t>=1536/8=192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ym typeface="Wingdings" panose="05000000000000000000" pitchFamily="2" charset="2"/>
                  </a:rPr>
                  <a:t>48KB shared memory, divided by 8 blocks = 6KB each.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6144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≤1536</m:t>
                      </m:r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≤1345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1" y="4687171"/>
                <a:ext cx="8329113" cy="2308324"/>
              </a:xfrm>
              <a:prstGeom prst="rect">
                <a:avLst/>
              </a:prstGeom>
              <a:blipFill>
                <a:blip r:embed="rId6"/>
                <a:stretch>
                  <a:fillRect l="-439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56176" y="5525005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CC2 has the same amount of shared memory but fewer maximum resident blocks </a:t>
            </a:r>
            <a:r>
              <a:rPr lang="en-GB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each block can use more shared memory.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Basically the same, except now you have 2D data, a 2D mask, and a 2D grid of threads.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67523"/>
              </p:ext>
            </p:extLst>
          </p:nvPr>
        </p:nvGraphicFramePr>
        <p:xfrm>
          <a:off x="1043608" y="3284984"/>
          <a:ext cx="1784399" cy="1391920"/>
        </p:xfrm>
        <a:graphic>
          <a:graphicData uri="http://schemas.openxmlformats.org/drawingml/2006/table">
            <a:tbl>
              <a:tblPr firstRow="1" firstCol="1" bandRow="1"/>
              <a:tblGrid>
                <a:gridCol w="442998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42998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55405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42998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6246"/>
              </p:ext>
            </p:extLst>
          </p:nvPr>
        </p:nvGraphicFramePr>
        <p:xfrm>
          <a:off x="3779912" y="3458974"/>
          <a:ext cx="1167130" cy="1043940"/>
        </p:xfrm>
        <a:graphic>
          <a:graphicData uri="http://schemas.openxmlformats.org/drawingml/2006/table">
            <a:tbl>
              <a:tblPr firstRow="1" firstCol="1" bandRow="1"/>
              <a:tblGrid>
                <a:gridCol w="385445">
                  <a:extLst>
                    <a:ext uri="{9D8B030D-6E8A-4147-A177-3AD203B41FA5}">
                      <a16:colId xmlns:a16="http://schemas.microsoft.com/office/drawing/2014/main" val="3510732832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333263419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4929565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02119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0511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7222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17896"/>
              </p:ext>
            </p:extLst>
          </p:nvPr>
        </p:nvGraphicFramePr>
        <p:xfrm>
          <a:off x="5898947" y="3284984"/>
          <a:ext cx="1656184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411167">
                  <a:extLst>
                    <a:ext uri="{9D8B030D-6E8A-4147-A177-3AD203B41FA5}">
                      <a16:colId xmlns:a16="http://schemas.microsoft.com/office/drawing/2014/main" val="3157461218"/>
                    </a:ext>
                  </a:extLst>
                </a:gridCol>
                <a:gridCol w="411167">
                  <a:extLst>
                    <a:ext uri="{9D8B030D-6E8A-4147-A177-3AD203B41FA5}">
                      <a16:colId xmlns:a16="http://schemas.microsoft.com/office/drawing/2014/main" val="3332313771"/>
                    </a:ext>
                  </a:extLst>
                </a:gridCol>
                <a:gridCol w="422683">
                  <a:extLst>
                    <a:ext uri="{9D8B030D-6E8A-4147-A177-3AD203B41FA5}">
                      <a16:colId xmlns:a16="http://schemas.microsoft.com/office/drawing/2014/main" val="4292300987"/>
                    </a:ext>
                  </a:extLst>
                </a:gridCol>
                <a:gridCol w="411167">
                  <a:extLst>
                    <a:ext uri="{9D8B030D-6E8A-4147-A177-3AD203B41FA5}">
                      <a16:colId xmlns:a16="http://schemas.microsoft.com/office/drawing/2014/main" val="272989706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2143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0.70*1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0.11*4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0.56*7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0703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0.91*2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0.76*5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0.18*8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8105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0.31*0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0.05*3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0.15*6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0.77*9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099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7450" y="4695160"/>
            <a:ext cx="223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(convolve shaded element)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4642" y="4700344"/>
            <a:ext cx="99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2792" y="4827272"/>
            <a:ext cx="223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coloured values together to get new value for the red element.</a:t>
            </a:r>
          </a:p>
        </p:txBody>
      </p:sp>
    </p:spTree>
    <p:extLst>
      <p:ext uri="{BB962C8B-B14F-4D97-AF65-F5344CB8AC3E}">
        <p14:creationId xmlns:p14="http://schemas.microsoft.com/office/powerpoint/2010/main" val="16901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Can handle boundaries by repeating elements: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47939"/>
              </p:ext>
            </p:extLst>
          </p:nvPr>
        </p:nvGraphicFramePr>
        <p:xfrm>
          <a:off x="3347864" y="2812708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517232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 the other techniques (wrapping, skipping). </a:t>
            </a:r>
          </a:p>
        </p:txBody>
      </p:sp>
    </p:spTree>
    <p:extLst>
      <p:ext uri="{BB962C8B-B14F-4D97-AF65-F5344CB8AC3E}">
        <p14:creationId xmlns:p14="http://schemas.microsoft.com/office/powerpoint/2010/main" val="322803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2d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Assume four </a:t>
            </a:r>
            <a:r>
              <a:rPr lang="en-GB" dirty="0" err="1"/>
              <a:t>D</a:t>
            </a:r>
            <a:r>
              <a:rPr lang="en-GB" baseline="-25000" dirty="0" err="1"/>
              <a:t>B</a:t>
            </a:r>
            <a:r>
              <a:rPr lang="en-GB" dirty="0" err="1"/>
              <a:t>xD</a:t>
            </a:r>
            <a:r>
              <a:rPr lang="en-GB" baseline="-25000" dirty="0" err="1"/>
              <a:t>B</a:t>
            </a:r>
            <a:r>
              <a:rPr lang="en-GB" dirty="0"/>
              <a:t> blocks: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4569"/>
              </p:ext>
            </p:extLst>
          </p:nvPr>
        </p:nvGraphicFramePr>
        <p:xfrm>
          <a:off x="3347864" y="2812708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B</a:t>
            </a:r>
            <a:r>
              <a:rPr lang="en-GB" dirty="0"/>
              <a:t>=2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51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block has to load </a:t>
            </a:r>
            <a:r>
              <a:rPr lang="en-GB" b="1" dirty="0"/>
              <a:t>(D</a:t>
            </a:r>
            <a:r>
              <a:rPr lang="en-GB" b="1" baseline="-25000" dirty="0"/>
              <a:t>B</a:t>
            </a:r>
            <a:r>
              <a:rPr lang="en-GB" b="1" dirty="0"/>
              <a:t>+1)</a:t>
            </a:r>
            <a:r>
              <a:rPr lang="en-GB" b="1" baseline="30000" dirty="0"/>
              <a:t>2</a:t>
            </a:r>
            <a:r>
              <a:rPr lang="en-GB" baseline="30000" dirty="0"/>
              <a:t> </a:t>
            </a:r>
            <a:r>
              <a:rPr lang="en-GB" dirty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39737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accent6"/>
                    </a:solidFill>
                  </a:rPr>
                  <a:t>Shared memory algorithm:</a:t>
                </a:r>
              </a:p>
              <a:p>
                <a:pPr lvl="1"/>
                <a:r>
                  <a:rPr lang="en-GB" dirty="0"/>
                  <a:t>The threads in a block co-operate to load the elements of the matrix, such that each element is only fetched from global memory once </a:t>
                </a:r>
                <a:r>
                  <a:rPr lang="en-GB" dirty="0">
                    <a:sym typeface="Wingdings" panose="05000000000000000000" pitchFamily="2" charset="2"/>
                  </a:rPr>
                  <a:t> 2mn global memory reads.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Each thread also has to write its result, so </a:t>
                </a:r>
                <a:r>
                  <a:rPr lang="en-GB" dirty="0" err="1">
                    <a:sym typeface="Wingdings" panose="05000000000000000000" pitchFamily="2" charset="2"/>
                  </a:rPr>
                  <a:t>mxm</a:t>
                </a:r>
                <a:r>
                  <a:rPr lang="en-GB" dirty="0">
                    <a:sym typeface="Wingdings" panose="05000000000000000000" pitchFamily="2" charset="2"/>
                  </a:rPr>
                  <a:t> writes.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So in total a block will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𝑚𝑛</m:t>
                    </m:r>
                  </m:oMath>
                </a14:m>
                <a:r>
                  <a:rPr lang="en-GB" dirty="0"/>
                  <a:t> accesses.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CGMA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063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2d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Assume four </a:t>
            </a:r>
            <a:r>
              <a:rPr lang="en-GB" dirty="0" err="1"/>
              <a:t>D</a:t>
            </a:r>
            <a:r>
              <a:rPr lang="en-GB" baseline="-25000" dirty="0" err="1"/>
              <a:t>B</a:t>
            </a:r>
            <a:r>
              <a:rPr lang="en-GB" dirty="0" err="1"/>
              <a:t>xD</a:t>
            </a:r>
            <a:r>
              <a:rPr lang="en-GB" baseline="-25000" dirty="0" err="1"/>
              <a:t>B</a:t>
            </a:r>
            <a:r>
              <a:rPr lang="en-GB" dirty="0"/>
              <a:t> blocks: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B</a:t>
            </a:r>
            <a:r>
              <a:rPr lang="en-GB" dirty="0"/>
              <a:t>=2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block has to load </a:t>
            </a:r>
            <a:r>
              <a:rPr lang="en-GB" b="1" dirty="0"/>
              <a:t>(D</a:t>
            </a:r>
            <a:r>
              <a:rPr lang="en-GB" b="1" baseline="-25000" dirty="0"/>
              <a:t>B</a:t>
            </a:r>
            <a:r>
              <a:rPr lang="en-GB" b="1" dirty="0"/>
              <a:t>+M-1)</a:t>
            </a:r>
            <a:r>
              <a:rPr lang="en-GB" b="1" baseline="30000" dirty="0"/>
              <a:t>2</a:t>
            </a:r>
            <a:r>
              <a:rPr lang="en-GB" baseline="30000" dirty="0"/>
              <a:t> </a:t>
            </a:r>
            <a:r>
              <a:rPr lang="en-GB" dirty="0"/>
              <a:t>elements.</a:t>
            </a:r>
          </a:p>
          <a:p>
            <a:r>
              <a:rPr lang="en-GB" dirty="0"/>
              <a:t>Divide loading into phases.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90737"/>
              </p:ext>
            </p:extLst>
          </p:nvPr>
        </p:nvGraphicFramePr>
        <p:xfrm>
          <a:off x="3203848" y="2754392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2d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514360"/>
          </a:xfrm>
        </p:spPr>
        <p:txBody>
          <a:bodyPr/>
          <a:lstStyle/>
          <a:p>
            <a:r>
              <a:rPr lang="en-GB" dirty="0"/>
              <a:t>Assume four </a:t>
            </a:r>
            <a:r>
              <a:rPr lang="en-GB" dirty="0" err="1"/>
              <a:t>D</a:t>
            </a:r>
            <a:r>
              <a:rPr lang="en-GB" baseline="-25000" dirty="0" err="1"/>
              <a:t>B</a:t>
            </a:r>
            <a:r>
              <a:rPr lang="en-GB" dirty="0" err="1"/>
              <a:t>xD</a:t>
            </a:r>
            <a:r>
              <a:rPr lang="en-GB" baseline="-25000" dirty="0" err="1"/>
              <a:t>B</a:t>
            </a:r>
            <a:r>
              <a:rPr lang="en-GB" dirty="0"/>
              <a:t> blocks: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192" y="342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baseline="-25000" dirty="0"/>
              <a:t>B</a:t>
            </a:r>
            <a:r>
              <a:rPr lang="en-GB" dirty="0"/>
              <a:t>=2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229200"/>
            <a:ext cx="795528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block has to load </a:t>
            </a:r>
            <a:r>
              <a:rPr lang="en-GB" b="1" dirty="0"/>
              <a:t>(D</a:t>
            </a:r>
            <a:r>
              <a:rPr lang="en-GB" b="1" baseline="-25000" dirty="0"/>
              <a:t>B</a:t>
            </a:r>
            <a:r>
              <a:rPr lang="en-GB" b="1" dirty="0"/>
              <a:t>+M-1)</a:t>
            </a:r>
            <a:r>
              <a:rPr lang="en-GB" b="1" baseline="30000" dirty="0"/>
              <a:t>2</a:t>
            </a:r>
            <a:r>
              <a:rPr lang="en-GB" baseline="30000" dirty="0"/>
              <a:t> </a:t>
            </a:r>
            <a:r>
              <a:rPr lang="en-GB" dirty="0"/>
              <a:t>elements.</a:t>
            </a:r>
          </a:p>
          <a:p>
            <a:r>
              <a:rPr lang="en-GB" dirty="0"/>
              <a:t>Divide loading into phases.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90737"/>
              </p:ext>
            </p:extLst>
          </p:nvPr>
        </p:nvGraphicFramePr>
        <p:xfrm>
          <a:off x="3203848" y="2754392"/>
          <a:ext cx="2448273" cy="2087880"/>
        </p:xfrm>
        <a:graphic>
          <a:graphicData uri="http://schemas.openxmlformats.org/drawingml/2006/table">
            <a:tbl>
              <a:tblPr firstRow="1" firstCol="1" bandRow="1"/>
              <a:tblGrid>
                <a:gridCol w="406150">
                  <a:extLst>
                    <a:ext uri="{9D8B030D-6E8A-4147-A177-3AD203B41FA5}">
                      <a16:colId xmlns:a16="http://schemas.microsoft.com/office/drawing/2014/main" val="315884996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998576542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2168605084"/>
                    </a:ext>
                  </a:extLst>
                </a:gridCol>
                <a:gridCol w="417523">
                  <a:extLst>
                    <a:ext uri="{9D8B030D-6E8A-4147-A177-3AD203B41FA5}">
                      <a16:colId xmlns:a16="http://schemas.microsoft.com/office/drawing/2014/main" val="3856348381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1483030767"/>
                    </a:ext>
                  </a:extLst>
                </a:gridCol>
                <a:gridCol w="406150">
                  <a:extLst>
                    <a:ext uri="{9D8B030D-6E8A-4147-A177-3AD203B41FA5}">
                      <a16:colId xmlns:a16="http://schemas.microsoft.com/office/drawing/2014/main" val="3221123068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356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67371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5779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6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79544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6065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3050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46112" y="2726516"/>
            <a:ext cx="2679588" cy="369332"/>
            <a:chOff x="2146112" y="2726516"/>
            <a:chExt cx="2679588" cy="369332"/>
          </a:xfrm>
        </p:grpSpPr>
        <p:sp>
          <p:nvSpPr>
            <p:cNvPr id="8" name="Rectangle 7"/>
            <p:cNvSpPr/>
            <p:nvPr/>
          </p:nvSpPr>
          <p:spPr>
            <a:xfrm>
              <a:off x="3195081" y="2754392"/>
              <a:ext cx="1630619" cy="341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46112" y="27265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Phase 0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957" y="3081910"/>
            <a:ext cx="2673743" cy="369332"/>
            <a:chOff x="2151957" y="3081910"/>
            <a:chExt cx="2673743" cy="369332"/>
          </a:xfrm>
        </p:grpSpPr>
        <p:sp>
          <p:nvSpPr>
            <p:cNvPr id="10" name="Rectangle 9"/>
            <p:cNvSpPr/>
            <p:nvPr/>
          </p:nvSpPr>
          <p:spPr>
            <a:xfrm>
              <a:off x="3195081" y="3095848"/>
              <a:ext cx="1630619" cy="34145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1957" y="3081910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Phase 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7802" y="3437304"/>
            <a:ext cx="2667898" cy="369332"/>
            <a:chOff x="2157802" y="3437304"/>
            <a:chExt cx="2667898" cy="369332"/>
          </a:xfrm>
        </p:grpSpPr>
        <p:sp>
          <p:nvSpPr>
            <p:cNvPr id="11" name="Rectangle 10"/>
            <p:cNvSpPr/>
            <p:nvPr/>
          </p:nvSpPr>
          <p:spPr>
            <a:xfrm>
              <a:off x="3195081" y="3437304"/>
              <a:ext cx="1630619" cy="34145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57802" y="3437304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Phase 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3647" y="3778760"/>
            <a:ext cx="2662053" cy="383270"/>
            <a:chOff x="2163647" y="3778760"/>
            <a:chExt cx="2662053" cy="383270"/>
          </a:xfrm>
        </p:grpSpPr>
        <p:sp>
          <p:nvSpPr>
            <p:cNvPr id="12" name="Rectangle 11"/>
            <p:cNvSpPr/>
            <p:nvPr/>
          </p:nvSpPr>
          <p:spPr>
            <a:xfrm>
              <a:off x="3195081" y="3778760"/>
              <a:ext cx="1630619" cy="3414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3647" y="37926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Phase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is a very important mathematical operation with many applications.</a:t>
            </a:r>
          </a:p>
          <a:p>
            <a:endParaRPr lang="en-GB" dirty="0"/>
          </a:p>
          <a:p>
            <a:r>
              <a:rPr lang="en-GB" dirty="0"/>
              <a:t>On the GPU convolution can be sped up greatly (esp. when M is large) by using shared memory.</a:t>
            </a:r>
          </a:p>
          <a:p>
            <a:endParaRPr lang="en-GB" dirty="0"/>
          </a:p>
          <a:p>
            <a:r>
              <a:rPr lang="en-GB" dirty="0"/>
              <a:t>Seen a couple of examples of calculating compute to global memory access ratios: aim for &gt; 30.</a:t>
            </a:r>
          </a:p>
          <a:p>
            <a:endParaRPr lang="en-GB" dirty="0"/>
          </a:p>
          <a:p>
            <a:r>
              <a:rPr lang="en-GB" dirty="0"/>
              <a:t> Beware: shared memory can limit occupancy.</a:t>
            </a:r>
          </a:p>
        </p:txBody>
      </p:sp>
    </p:spTree>
    <p:extLst>
      <p:ext uri="{BB962C8B-B14F-4D97-AF65-F5344CB8AC3E}">
        <p14:creationId xmlns:p14="http://schemas.microsoft.com/office/powerpoint/2010/main" val="21625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CGMA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94560"/>
            <a:ext cx="7794064" cy="514360"/>
          </a:xfrm>
        </p:spPr>
        <p:txBody>
          <a:bodyPr/>
          <a:lstStyle/>
          <a:p>
            <a:r>
              <a:rPr lang="en-GB" dirty="0"/>
              <a:t>For n=1000: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7496" y="631190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More on CGMA later in the lecture…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449747"/>
              </p:ext>
            </p:extLst>
          </p:nvPr>
        </p:nvGraphicFramePr>
        <p:xfrm>
          <a:off x="755576" y="2708920"/>
          <a:ext cx="741682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376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4200</TotalTime>
  <Words>5461</Words>
  <Application>Microsoft Office PowerPoint</Application>
  <PresentationFormat>On-screen Show (4:3)</PresentationFormat>
  <Paragraphs>1621</Paragraphs>
  <Slides>82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Courier New</vt:lpstr>
      <vt:lpstr>Lucida Handwriting</vt:lpstr>
      <vt:lpstr>Times New Roman</vt:lpstr>
      <vt:lpstr>Wingdings</vt:lpstr>
      <vt:lpstr>Vapor Trail</vt:lpstr>
      <vt:lpstr>SOFT354: Parallel Computation and distributed systems</vt:lpstr>
      <vt:lpstr>This week’s lecture</vt:lpstr>
      <vt:lpstr>reminder</vt:lpstr>
      <vt:lpstr>CGMA for matrix multiplication</vt:lpstr>
      <vt:lpstr>CGMA for matrix multiplication</vt:lpstr>
      <vt:lpstr>CGMA for matrix multiplication</vt:lpstr>
      <vt:lpstr>CGMA for matrix multiplication</vt:lpstr>
      <vt:lpstr>CGMA for matrix multiplication</vt:lpstr>
      <vt:lpstr>CGMA for matrix multiplication</vt:lpstr>
      <vt:lpstr>Some common workshop problems</vt:lpstr>
      <vt:lpstr>Some common workshop problems</vt:lpstr>
      <vt:lpstr>Some common workshop problems</vt:lpstr>
      <vt:lpstr>Some common workshop problems</vt:lpstr>
      <vt:lpstr>convolution</vt:lpstr>
      <vt:lpstr>1d Convolution applications</vt:lpstr>
      <vt:lpstr>2D+ Convolution applications</vt:lpstr>
      <vt:lpstr>1d convolution example</vt:lpstr>
      <vt:lpstr>Simple moving average</vt:lpstr>
      <vt:lpstr>Simple moving average</vt:lpstr>
      <vt:lpstr>Simple moving average</vt:lpstr>
      <vt:lpstr>Simple moving average</vt:lpstr>
      <vt:lpstr>Simple moving average</vt:lpstr>
      <vt:lpstr>Simple moving average</vt:lpstr>
      <vt:lpstr>Boundary conditions</vt:lpstr>
      <vt:lpstr>Boundary conditions</vt:lpstr>
      <vt:lpstr>Boundary conditions</vt:lpstr>
      <vt:lpstr>Boundary conditions</vt:lpstr>
      <vt:lpstr>Other moving average masks</vt:lpstr>
      <vt:lpstr>Quick exercise</vt:lpstr>
      <vt:lpstr>Parallelising 1D convolution</vt:lpstr>
      <vt:lpstr>Code!</vt:lpstr>
      <vt:lpstr>Code!</vt:lpstr>
      <vt:lpstr>Code!</vt:lpstr>
      <vt:lpstr>Code!</vt:lpstr>
      <vt:lpstr>Code!</vt:lpstr>
      <vt:lpstr>Code!</vt:lpstr>
      <vt:lpstr>Code!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Using shared memory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Code!</vt:lpstr>
      <vt:lpstr>Code!</vt:lpstr>
      <vt:lpstr>Code!</vt:lpstr>
      <vt:lpstr>Code!</vt:lpstr>
      <vt:lpstr>Code!</vt:lpstr>
      <vt:lpstr>Code!</vt:lpstr>
      <vt:lpstr>Code!</vt:lpstr>
      <vt:lpstr>Code!</vt:lpstr>
      <vt:lpstr>Results</vt:lpstr>
      <vt:lpstr>Results</vt:lpstr>
      <vt:lpstr>CGMa ratio</vt:lpstr>
      <vt:lpstr>CGMa ratio</vt:lpstr>
      <vt:lpstr>CGMa ratio</vt:lpstr>
      <vt:lpstr>CGMA ratio</vt:lpstr>
      <vt:lpstr>CGMA ratio</vt:lpstr>
      <vt:lpstr>CGMA ratio</vt:lpstr>
      <vt:lpstr>CGMA ratio</vt:lpstr>
      <vt:lpstr>CGMA ratio</vt:lpstr>
      <vt:lpstr>occupancy</vt:lpstr>
      <vt:lpstr>occupancy</vt:lpstr>
      <vt:lpstr>occupancy</vt:lpstr>
      <vt:lpstr>occupancy</vt:lpstr>
      <vt:lpstr>Questions</vt:lpstr>
      <vt:lpstr>Questions</vt:lpstr>
      <vt:lpstr>Questions</vt:lpstr>
      <vt:lpstr>2d Convolution</vt:lpstr>
      <vt:lpstr>2d convolution</vt:lpstr>
      <vt:lpstr>Shared memory 2d convolution</vt:lpstr>
      <vt:lpstr>Shared memory 2d convolution</vt:lpstr>
      <vt:lpstr>Shared memory 2d convolution</vt:lpstr>
      <vt:lpstr>summary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Bob Merrison-Hort</cp:lastModifiedBy>
  <cp:revision>311</cp:revision>
  <dcterms:created xsi:type="dcterms:W3CDTF">2015-10-12T15:49:52Z</dcterms:created>
  <dcterms:modified xsi:type="dcterms:W3CDTF">2016-10-29T16:26:33Z</dcterms:modified>
</cp:coreProperties>
</file>