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27"/>
  </p:notesMasterIdLst>
  <p:sldIdLst>
    <p:sldId id="256" r:id="rId2"/>
    <p:sldId id="281" r:id="rId3"/>
    <p:sldId id="258" r:id="rId4"/>
    <p:sldId id="260" r:id="rId5"/>
    <p:sldId id="261" r:id="rId6"/>
    <p:sldId id="259" r:id="rId7"/>
    <p:sldId id="257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281"/>
            <p14:sldId id="258"/>
            <p14:sldId id="260"/>
            <p14:sldId id="261"/>
            <p14:sldId id="259"/>
            <p14:sldId id="257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5"/>
            <p14:sldId id="278"/>
            <p14:sldId id="279"/>
            <p14:sldId id="280"/>
          </p14:sldIdLst>
        </p14:section>
        <p14:section name="Untitled Section" id="{1DC159FC-DD6A-4F45-B9C5-E125773364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Assessment\Class%20Test\Practice%20Class%20Tes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'SOFT354-16_AU_SB_M-classlist'!$X$2:$X$11</c:f>
              <c:strCache>
                <c:ptCount val="10"/>
                <c:pt idx="0">
                  <c:v>0-9%</c:v>
                </c:pt>
                <c:pt idx="1">
                  <c:v>10-19%</c:v>
                </c:pt>
                <c:pt idx="2">
                  <c:v>20-29%</c:v>
                </c:pt>
                <c:pt idx="3">
                  <c:v>30-39%</c:v>
                </c:pt>
                <c:pt idx="4">
                  <c:v>40-49%</c:v>
                </c:pt>
                <c:pt idx="5">
                  <c:v>50-59%</c:v>
                </c:pt>
                <c:pt idx="6">
                  <c:v>60-69%</c:v>
                </c:pt>
                <c:pt idx="7">
                  <c:v>70-79%</c:v>
                </c:pt>
                <c:pt idx="8">
                  <c:v>80-89%</c:v>
                </c:pt>
                <c:pt idx="9">
                  <c:v>90-100%</c:v>
                </c:pt>
              </c:strCache>
            </c:strRef>
          </c:cat>
          <c:val>
            <c:numRef>
              <c:f>'SOFT354-16_AU_SB_M-classlist'!$Z$2:$Z$11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9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4C-4D33-8748-D52D6F1DA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579152"/>
        <c:axId val="358579480"/>
      </c:barChart>
      <c:catAx>
        <c:axId val="3585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Grade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9480"/>
        <c:crosses val="autoZero"/>
        <c:auto val="1"/>
        <c:lblAlgn val="ctr"/>
        <c:lblOffset val="100"/>
        <c:noMultiLvlLbl val="0"/>
      </c:catAx>
      <c:valAx>
        <c:axId val="35857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Students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 = Processing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0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Assume we’ve got a bunch of videos that are encrypted and encoded. We want to decrypt and decode</a:t>
            </a:r>
            <a:r>
              <a:rPr lang="en-GB" baseline="0" dirty="0" smtClean="0"/>
              <a:t> them all, then do some transformation, then encode and encrypt them again.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1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confuse</a:t>
            </a:r>
            <a:r>
              <a:rPr lang="en-GB" baseline="0" dirty="0"/>
              <a:t> a shared memory MIMD system with shared memory in CUDA!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7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confuse</a:t>
            </a:r>
            <a:r>
              <a:rPr lang="en-GB" baseline="0" dirty="0"/>
              <a:t> a shared memory MIMD system with shared memory in CUDA!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confuse</a:t>
            </a:r>
            <a:r>
              <a:rPr lang="en-GB" baseline="0" dirty="0"/>
              <a:t> a shared memory MIMD system with shared memory in CUDA!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4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5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99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4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1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68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6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9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0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5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8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7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approaches to parallelisation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35696" y="2194560"/>
            <a:ext cx="6713944" cy="406908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Each worker does a different job, all workers work on each individual item at some point…</a:t>
            </a:r>
          </a:p>
          <a:p>
            <a:endParaRPr lang="en-GB" dirty="0"/>
          </a:p>
          <a:p>
            <a:r>
              <a:rPr lang="en-GB" dirty="0"/>
              <a:t>One PhD student marks questions 1-5, another marks questions 6-10, another marks 10-15.</a:t>
            </a:r>
          </a:p>
          <a:p>
            <a:endParaRPr lang="en-GB" dirty="0"/>
          </a:p>
          <a:p>
            <a:r>
              <a:rPr lang="en-GB" dirty="0"/>
              <a:t>One worker solders the circuit board, another builds the screen, another the case.</a:t>
            </a:r>
          </a:p>
          <a:p>
            <a:endParaRPr lang="en-GB" dirty="0"/>
          </a:p>
          <a:p>
            <a:r>
              <a:rPr lang="en-GB" dirty="0"/>
              <a:t>One core does the first step of transformation, another does the second step,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9" name="Picture 8" descr="More Paperwork?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>
          <a:xfrm>
            <a:off x="611560" y="2636912"/>
            <a:ext cx="936104" cy="1440160"/>
          </a:xfrm>
          <a:prstGeom prst="rect">
            <a:avLst/>
          </a:prstGeom>
        </p:spPr>
      </p:pic>
      <p:pic>
        <p:nvPicPr>
          <p:cNvPr id="10" name="Picture 9" descr="manual production line where everything is done manually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49080"/>
            <a:ext cx="1368152" cy="1026114"/>
          </a:xfrm>
          <a:prstGeom prst="rect">
            <a:avLst/>
          </a:prstGeom>
        </p:spPr>
      </p:pic>
      <p:pic>
        <p:nvPicPr>
          <p:cNvPr id="11" name="Picture 10" descr="GovTwit releases data set for 4,500 tagged IDs | GovTwi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5373216"/>
            <a:ext cx="1404156" cy="9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009298">
            <a:off x="8063309" y="333266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(I wish!)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616996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>
                <a:solidFill>
                  <a:schemeClr val="accent6"/>
                </a:solidFill>
              </a:rPr>
              <a:t>“Task Parallelism”</a:t>
            </a:r>
          </a:p>
        </p:txBody>
      </p:sp>
    </p:spTree>
    <p:extLst>
      <p:ext uri="{BB962C8B-B14F-4D97-AF65-F5344CB8AC3E}">
        <p14:creationId xmlns:p14="http://schemas.microsoft.com/office/powerpoint/2010/main" val="5470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approaches to parallelisation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35696" y="2194560"/>
            <a:ext cx="6713944" cy="3975406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Each worker does the whole process for one item; workers work on different items.</a:t>
            </a:r>
          </a:p>
          <a:p>
            <a:endParaRPr lang="en-GB" dirty="0"/>
          </a:p>
          <a:p>
            <a:r>
              <a:rPr lang="en-GB" dirty="0"/>
              <a:t>Three PhD students, each one marks ten class tests.</a:t>
            </a:r>
          </a:p>
          <a:p>
            <a:endParaRPr lang="en-GB" dirty="0"/>
          </a:p>
          <a:p>
            <a:r>
              <a:rPr lang="en-GB" dirty="0"/>
              <a:t>Every worker does every stage of building a phone, but they all work on different phones.</a:t>
            </a:r>
          </a:p>
          <a:p>
            <a:endParaRPr lang="en-GB" dirty="0"/>
          </a:p>
          <a:p>
            <a:r>
              <a:rPr lang="en-GB" dirty="0"/>
              <a:t>Every core does the complete transformation, but they work on different pieces of data.</a:t>
            </a:r>
          </a:p>
          <a:p>
            <a:endParaRPr lang="en-GB" dirty="0"/>
          </a:p>
        </p:txBody>
      </p:sp>
      <p:pic>
        <p:nvPicPr>
          <p:cNvPr id="9" name="Picture 8" descr="More Paperwork?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>
          <a:xfrm>
            <a:off x="611560" y="2636912"/>
            <a:ext cx="936104" cy="1440160"/>
          </a:xfrm>
          <a:prstGeom prst="rect">
            <a:avLst/>
          </a:prstGeom>
        </p:spPr>
      </p:pic>
      <p:pic>
        <p:nvPicPr>
          <p:cNvPr id="10" name="Picture 9" descr="manual production line where everything is done manually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49080"/>
            <a:ext cx="1368152" cy="1026114"/>
          </a:xfrm>
          <a:prstGeom prst="rect">
            <a:avLst/>
          </a:prstGeom>
        </p:spPr>
      </p:pic>
      <p:pic>
        <p:nvPicPr>
          <p:cNvPr id="11" name="Picture 10" descr="GovTwit releases data set for 4,500 tagged IDs | GovTwi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5373216"/>
            <a:ext cx="1404156" cy="936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616996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>
                <a:solidFill>
                  <a:schemeClr val="accent2"/>
                </a:solidFill>
              </a:rPr>
              <a:t>“Data Parallelism”</a:t>
            </a:r>
          </a:p>
        </p:txBody>
      </p:sp>
    </p:spTree>
    <p:extLst>
      <p:ext uri="{BB962C8B-B14F-4D97-AF65-F5344CB8AC3E}">
        <p14:creationId xmlns:p14="http://schemas.microsoft.com/office/powerpoint/2010/main" val="15094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Parallel or data parallel?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145992" cy="4069080"/>
          </a:xfrm>
        </p:spPr>
        <p:txBody>
          <a:bodyPr>
            <a:normAutofit/>
          </a:bodyPr>
          <a:lstStyle/>
          <a:p>
            <a:r>
              <a:rPr lang="en-GB" dirty="0"/>
              <a:t>Say we are using a GPU to convolve a big image.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dirty="0" smtClean="0"/>
              <a:t>core (or thread) </a:t>
            </a:r>
            <a:r>
              <a:rPr lang="en-GB" dirty="0"/>
              <a:t>applies the convolution to one small region of the image.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Task Parallel </a:t>
            </a:r>
            <a:r>
              <a:rPr lang="en-GB" dirty="0"/>
              <a:t>or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Data Parallel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b="1" dirty="0"/>
              <a:t>The key question: </a:t>
            </a:r>
            <a:r>
              <a:rPr lang="en-GB" dirty="0"/>
              <a:t>is each </a:t>
            </a:r>
            <a:r>
              <a:rPr lang="en-GB" dirty="0" smtClean="0"/>
              <a:t>core (or thread) </a:t>
            </a:r>
            <a:r>
              <a:rPr lang="en-GB" dirty="0"/>
              <a:t>doing basically the same </a:t>
            </a:r>
            <a:r>
              <a:rPr lang="en-GB" dirty="0" smtClean="0"/>
              <a:t>thing task?</a:t>
            </a:r>
            <a:endParaRPr lang="en-GB" dirty="0"/>
          </a:p>
          <a:p>
            <a:pPr lvl="1"/>
            <a:r>
              <a:rPr lang="en-GB" b="1" dirty="0"/>
              <a:t>Yes!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chemeClr val="accent2"/>
                </a:solidFill>
                <a:sym typeface="Wingdings" panose="05000000000000000000" pitchFamily="2" charset="2"/>
              </a:rPr>
              <a:t>Data Parallel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6376" y="2199496"/>
            <a:ext cx="952500" cy="3018860"/>
            <a:chOff x="7956376" y="2199496"/>
            <a:chExt cx="952500" cy="3018860"/>
          </a:xfrm>
        </p:grpSpPr>
        <p:pic>
          <p:nvPicPr>
            <p:cNvPr id="5" name="Picture 2" descr="Vd-Blur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2199496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Vd-Shar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3232676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upload.wikimedia.org/wikipedia/commons/6/6d/Vd-Edge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4265856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725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Flynn’s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226112" cy="4069080"/>
          </a:xfrm>
        </p:spPr>
        <p:txBody>
          <a:bodyPr>
            <a:normAutofit/>
          </a:bodyPr>
          <a:lstStyle/>
          <a:p>
            <a:r>
              <a:rPr lang="en-GB" b="1" dirty="0"/>
              <a:t>Defines four approaches to parallel </a:t>
            </a:r>
            <a:r>
              <a:rPr lang="en-GB" b="1" dirty="0" smtClean="0"/>
              <a:t>computation:</a:t>
            </a:r>
            <a:endParaRPr lang="en-GB" b="1" dirty="0"/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Single Instruction stream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Single Data stream </a:t>
            </a:r>
            <a:r>
              <a:rPr lang="en-GB" dirty="0"/>
              <a:t>(SISD)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Single Instruction stream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Multiple Data streams </a:t>
            </a:r>
            <a:r>
              <a:rPr lang="en-GB" dirty="0"/>
              <a:t>(SIMD)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Multiple Instruction streams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Single Data stream </a:t>
            </a:r>
            <a:r>
              <a:rPr lang="en-GB" dirty="0"/>
              <a:t>(MISD)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Multiple Instruction streams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Multiple Data streams </a:t>
            </a:r>
            <a:r>
              <a:rPr lang="en-GB" dirty="0"/>
              <a:t>(MIMD)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5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instruction, single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497920" cy="514360"/>
          </a:xfrm>
        </p:spPr>
        <p:txBody>
          <a:bodyPr/>
          <a:lstStyle/>
          <a:p>
            <a:r>
              <a:rPr lang="en-GB" dirty="0"/>
              <a:t>This is the classic von Neumann architecture.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86" y="2057401"/>
            <a:ext cx="1397006" cy="1803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877" y="3881685"/>
            <a:ext cx="2267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“If people do not believe that mathematics is simple, it is only because they do not realize how complicated life is.”</a:t>
            </a:r>
          </a:p>
        </p:txBody>
      </p:sp>
      <p:pic>
        <p:nvPicPr>
          <p:cNvPr id="1026" name="Picture 2" descr="https://upload.wikimedia.org/wikipedia/commons/thumb/e/e5/Von_Neumann_Architecture.svg/510px-Von_Neumann_Architectur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7" y="2846079"/>
            <a:ext cx="3248552" cy="1879065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4360" y="5675401"/>
            <a:ext cx="5993864" cy="94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CPU does one operation at a time, on one piece of data.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37683"/>
            <a:ext cx="2204233" cy="1421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3621" y="6487452"/>
            <a:ext cx="762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EDVAC</a:t>
            </a:r>
          </a:p>
        </p:txBody>
      </p:sp>
      <p:pic>
        <p:nvPicPr>
          <p:cNvPr id="1028" name="Picture 4" descr="SISD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32" y="2846079"/>
            <a:ext cx="2305472" cy="2305472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instruction, multiple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353904" cy="4069080"/>
          </a:xfrm>
        </p:spPr>
        <p:txBody>
          <a:bodyPr/>
          <a:lstStyle/>
          <a:p>
            <a:r>
              <a:rPr lang="en-GB" dirty="0"/>
              <a:t>Multiple cores that process </a:t>
            </a:r>
            <a:r>
              <a:rPr lang="en-GB" b="1" dirty="0"/>
              <a:t>multiple data streams</a:t>
            </a:r>
            <a:r>
              <a:rPr lang="en-GB" dirty="0"/>
              <a:t> in parallel, but </a:t>
            </a:r>
            <a:r>
              <a:rPr lang="en-GB" b="1" dirty="0"/>
              <a:t>each core executes the same instruction</a:t>
            </a:r>
            <a:r>
              <a:rPr lang="en-GB" dirty="0"/>
              <a:t> at once.</a:t>
            </a:r>
          </a:p>
          <a:p>
            <a:endParaRPr lang="en-GB" dirty="0"/>
          </a:p>
          <a:p>
            <a:r>
              <a:rPr lang="en-GB" dirty="0"/>
              <a:t>This is like one streaming multiprocessor (SM) in a GPU...</a:t>
            </a:r>
          </a:p>
          <a:p>
            <a:r>
              <a:rPr lang="en-GB" dirty="0"/>
              <a:t>… although since different threads can follow different paths through the code (</a:t>
            </a:r>
            <a:r>
              <a:rPr lang="en-GB" b="1" dirty="0"/>
              <a:t>divergence</a:t>
            </a:r>
            <a:r>
              <a:rPr lang="en-GB" dirty="0"/>
              <a:t>), </a:t>
            </a:r>
            <a:r>
              <a:rPr lang="en-GB" dirty="0" err="1"/>
              <a:t>Nvidia</a:t>
            </a:r>
            <a:r>
              <a:rPr lang="en-GB" dirty="0"/>
              <a:t> use the term “</a:t>
            </a:r>
            <a:r>
              <a:rPr lang="en-GB" dirty="0">
                <a:solidFill>
                  <a:schemeClr val="accent2"/>
                </a:solidFill>
              </a:rPr>
              <a:t>single instruction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multiple thread</a:t>
            </a:r>
            <a:r>
              <a:rPr lang="en-GB" dirty="0"/>
              <a:t>” (SIMT).</a:t>
            </a:r>
          </a:p>
        </p:txBody>
      </p:sp>
      <p:pic>
        <p:nvPicPr>
          <p:cNvPr id="4" name="Picture 2" descr="https://upload.wikimedia.org/wikipedia/commons/thumb/1/1d/Fermi.svg/800px-Fermi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41" y="3861048"/>
            <a:ext cx="1651562" cy="268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019034"/>
            <a:ext cx="1662623" cy="1697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8521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instruction, multiple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137880" cy="40690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Another example of SIMD hardware is a </a:t>
            </a:r>
            <a:r>
              <a:rPr lang="en-GB" b="1" dirty="0"/>
              <a:t>vector processor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Have special </a:t>
            </a:r>
            <a:r>
              <a:rPr lang="en-GB" dirty="0">
                <a:solidFill>
                  <a:schemeClr val="accent6"/>
                </a:solidFill>
              </a:rPr>
              <a:t>vectorised</a:t>
            </a:r>
            <a:r>
              <a:rPr lang="en-GB" dirty="0"/>
              <a:t> machine code instructions that operate on </a:t>
            </a:r>
            <a:r>
              <a:rPr lang="en-GB" dirty="0">
                <a:solidFill>
                  <a:schemeClr val="accent2"/>
                </a:solidFill>
              </a:rPr>
              <a:t>many values in parallel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“add the ten integers at memory address X to the ten integers at memory address Y”.</a:t>
            </a:r>
          </a:p>
          <a:p>
            <a:pPr lvl="1"/>
            <a:endParaRPr lang="en-GB" dirty="0"/>
          </a:p>
          <a:p>
            <a:r>
              <a:rPr lang="en-GB" dirty="0"/>
              <a:t>Were common in supercomputers in the 70s, 80s and 90s.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420888"/>
            <a:ext cx="2341390" cy="1649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0827" y="4100981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Cray Y-MP: 2.5 GFLOPS, $5 million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84" y="4797152"/>
            <a:ext cx="2177885" cy="1076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755" y="5873358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err="1"/>
              <a:t>Geforce</a:t>
            </a:r>
            <a:r>
              <a:rPr lang="en-GB" sz="1050" dirty="0"/>
              <a:t> GTX1070, 5,783 GFLOPS, $400</a:t>
            </a:r>
          </a:p>
        </p:txBody>
      </p:sp>
    </p:spTree>
    <p:extLst>
      <p:ext uri="{BB962C8B-B14F-4D97-AF65-F5344CB8AC3E}">
        <p14:creationId xmlns:p14="http://schemas.microsoft.com/office/powerpoint/2010/main" val="161555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instruction, multiple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641936" cy="406908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Playstation</a:t>
            </a:r>
            <a:r>
              <a:rPr lang="en-GB" dirty="0"/>
              <a:t> 3 was based on the Cell processor, which was largely designed as a vector processor.</a:t>
            </a:r>
          </a:p>
          <a:p>
            <a:endParaRPr lang="en-GB" dirty="0"/>
          </a:p>
          <a:p>
            <a:r>
              <a:rPr lang="en-GB" dirty="0"/>
              <a:t>All modern CPUs contain vector processing circuitry, which compilers can take advantage of by using </a:t>
            </a:r>
            <a:r>
              <a:rPr lang="en-GB" dirty="0">
                <a:solidFill>
                  <a:schemeClr val="accent6"/>
                </a:solidFill>
              </a:rPr>
              <a:t>vectorised instructions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Intel call it Streaming SIMD Instructions (SSE).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72" y="2157201"/>
            <a:ext cx="1007157" cy="119667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02" y="3590836"/>
            <a:ext cx="195289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instructions, single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065872" cy="4069080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MISD</a:t>
            </a:r>
            <a:r>
              <a:rPr lang="en-GB" dirty="0"/>
              <a:t> is quite uncommon.</a:t>
            </a:r>
          </a:p>
          <a:p>
            <a:endParaRPr lang="en-GB" dirty="0"/>
          </a:p>
          <a:p>
            <a:r>
              <a:rPr lang="en-GB" dirty="0"/>
              <a:t>In this model, the </a:t>
            </a:r>
            <a:r>
              <a:rPr lang="en-GB" dirty="0">
                <a:solidFill>
                  <a:schemeClr val="accent2"/>
                </a:solidFill>
              </a:rPr>
              <a:t>same data </a:t>
            </a:r>
            <a:r>
              <a:rPr lang="en-GB" dirty="0"/>
              <a:t>is read from memory into </a:t>
            </a:r>
            <a:r>
              <a:rPr lang="en-GB" dirty="0">
                <a:solidFill>
                  <a:schemeClr val="accent6"/>
                </a:solidFill>
              </a:rPr>
              <a:t>multiple processing units</a:t>
            </a:r>
            <a:r>
              <a:rPr lang="en-GB" dirty="0"/>
              <a:t>, each of which can have their own instructions.</a:t>
            </a:r>
          </a:p>
          <a:p>
            <a:endParaRPr lang="en-GB" dirty="0"/>
          </a:p>
          <a:p>
            <a:r>
              <a:rPr lang="en-GB" dirty="0"/>
              <a:t>Most famous example is the space shuttle control computer:</a:t>
            </a:r>
          </a:p>
          <a:p>
            <a:pPr lvl="1"/>
            <a:r>
              <a:rPr lang="en-GB" dirty="0"/>
              <a:t>Multiple processing units that read the same data (and, in fact, the same instructions)</a:t>
            </a:r>
          </a:p>
          <a:p>
            <a:pPr lvl="1"/>
            <a:r>
              <a:rPr lang="en-GB" dirty="0"/>
              <a:t>All processing units have to agree on the results or an error is raised: </a:t>
            </a:r>
            <a:r>
              <a:rPr lang="en-GB" dirty="0">
                <a:solidFill>
                  <a:schemeClr val="accent6"/>
                </a:solidFill>
              </a:rPr>
              <a:t>fault tolerance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54" y="2091433"/>
            <a:ext cx="2020936" cy="191363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54" y="4437112"/>
            <a:ext cx="2014529" cy="16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instructions, multiple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209888" cy="4069080"/>
          </a:xfrm>
        </p:spPr>
        <p:txBody>
          <a:bodyPr/>
          <a:lstStyle/>
          <a:p>
            <a:r>
              <a:rPr lang="en-GB" dirty="0"/>
              <a:t>This is probably the most common form of parallelism (although maybe GPUs will change that…)</a:t>
            </a:r>
          </a:p>
          <a:p>
            <a:endParaRPr lang="en-GB" dirty="0"/>
          </a:p>
          <a:p>
            <a:r>
              <a:rPr lang="en-GB" dirty="0"/>
              <a:t>Each processing unit (e.g. CPU or CPU core) can access different data from memory, and can run different instructions.</a:t>
            </a:r>
          </a:p>
          <a:p>
            <a:endParaRPr lang="en-GB" dirty="0"/>
          </a:p>
          <a:p>
            <a:r>
              <a:rPr lang="en-GB" dirty="0"/>
              <a:t>The programs that you’ll write using MPI exploit </a:t>
            </a:r>
            <a:r>
              <a:rPr lang="en-GB" dirty="0" smtClean="0"/>
              <a:t>an MIMD architecture.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194560"/>
            <a:ext cx="1807760" cy="176667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6269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Mid-Module Survey Results</a:t>
            </a:r>
          </a:p>
          <a:p>
            <a:endParaRPr lang="en-GB" dirty="0"/>
          </a:p>
          <a:p>
            <a:r>
              <a:rPr lang="en-GB" dirty="0" smtClean="0"/>
              <a:t>Coursework</a:t>
            </a:r>
          </a:p>
          <a:p>
            <a:endParaRPr lang="en-GB" dirty="0"/>
          </a:p>
          <a:p>
            <a:r>
              <a:rPr lang="en-GB" dirty="0" smtClean="0"/>
              <a:t>Class Test Results</a:t>
            </a:r>
          </a:p>
          <a:p>
            <a:endParaRPr lang="en-GB" dirty="0"/>
          </a:p>
          <a:p>
            <a:r>
              <a:rPr lang="en-GB" dirty="0" smtClean="0"/>
              <a:t>Overview of Parallel Architectures</a:t>
            </a:r>
          </a:p>
          <a:p>
            <a:endParaRPr lang="en-GB" dirty="0"/>
          </a:p>
          <a:p>
            <a:r>
              <a:rPr lang="en-GB" dirty="0" smtClean="0"/>
              <a:t>(Maybe</a:t>
            </a:r>
            <a:r>
              <a:rPr lang="en-GB" smtClean="0"/>
              <a:t>) Intro to MPI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MIMD sub-classes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578040" cy="4069080"/>
          </a:xfrm>
        </p:spPr>
        <p:txBody>
          <a:bodyPr>
            <a:normAutofit/>
          </a:bodyPr>
          <a:lstStyle/>
          <a:p>
            <a:r>
              <a:rPr lang="en-GB" dirty="0" smtClean="0"/>
              <a:t>It’s also possible to divide MIMD further into two different groups.</a:t>
            </a:r>
          </a:p>
          <a:p>
            <a:pPr lvl="1"/>
            <a:endParaRPr lang="en-GB" dirty="0"/>
          </a:p>
          <a:p>
            <a:r>
              <a:rPr lang="en-GB" b="1" dirty="0" smtClean="0">
                <a:solidFill>
                  <a:schemeClr val="accent2"/>
                </a:solidFill>
              </a:rPr>
              <a:t>Single Program Multiple Data (SPMD): </a:t>
            </a:r>
          </a:p>
          <a:p>
            <a:pPr lvl="1"/>
            <a:r>
              <a:rPr lang="en-GB" dirty="0" smtClean="0"/>
              <a:t>Each core runs the same program, but they aren’t all necessarily always at the same point in the program (unlike </a:t>
            </a:r>
            <a:r>
              <a:rPr lang="en-GB" b="1" dirty="0" smtClean="0"/>
              <a:t>SIMD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The programs we’ll write for MPI will be SPMD.</a:t>
            </a:r>
          </a:p>
          <a:p>
            <a:endParaRPr lang="en-GB" dirty="0"/>
          </a:p>
          <a:p>
            <a:r>
              <a:rPr lang="en-GB" b="1" dirty="0" smtClean="0">
                <a:solidFill>
                  <a:schemeClr val="accent6"/>
                </a:solidFill>
              </a:rPr>
              <a:t>Multiple Program Multiple Data (MPMD):</a:t>
            </a:r>
          </a:p>
          <a:p>
            <a:pPr lvl="1"/>
            <a:r>
              <a:rPr lang="en-GB" dirty="0" smtClean="0"/>
              <a:t>Each processing core runs a different program.</a:t>
            </a:r>
          </a:p>
        </p:txBody>
      </p:sp>
    </p:spTree>
    <p:extLst>
      <p:ext uri="{BB962C8B-B14F-4D97-AF65-F5344CB8AC3E}">
        <p14:creationId xmlns:p14="http://schemas.microsoft.com/office/powerpoint/2010/main" val="410367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377940" cy="1293028"/>
          </a:xfrm>
        </p:spPr>
        <p:txBody>
          <a:bodyPr/>
          <a:lstStyle/>
          <a:p>
            <a:r>
              <a:rPr lang="en-GB" dirty="0" smtClean="0"/>
              <a:t>MIMD sub-classes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149756"/>
            <a:ext cx="244827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Core 1</a:t>
            </a:r>
          </a:p>
          <a:p>
            <a:pPr algn="ctr"/>
            <a:r>
              <a:rPr lang="en-GB" sz="1400" dirty="0" smtClean="0"/>
              <a:t>(Decryption Program)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013852"/>
            <a:ext cx="2448272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Core 2</a:t>
            </a:r>
          </a:p>
          <a:p>
            <a:pPr algn="ctr"/>
            <a:r>
              <a:rPr lang="en-GB" sz="1400" dirty="0" smtClean="0"/>
              <a:t>(Video Decoder Program)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877948"/>
            <a:ext cx="2448272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Core 3</a:t>
            </a:r>
          </a:p>
          <a:p>
            <a:pPr algn="ctr"/>
            <a:r>
              <a:rPr lang="en-GB" sz="1400" dirty="0" smtClean="0"/>
              <a:t>(Video Filter Program)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742044"/>
            <a:ext cx="2448272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Core 4</a:t>
            </a:r>
          </a:p>
          <a:p>
            <a:pPr algn="ctr"/>
            <a:r>
              <a:rPr lang="en-GB" sz="1400" dirty="0" smtClean="0"/>
              <a:t>(Video Encoder Program)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606140"/>
            <a:ext cx="2448272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Core 5</a:t>
            </a:r>
          </a:p>
          <a:p>
            <a:pPr algn="ctr"/>
            <a:r>
              <a:rPr lang="en-GB" sz="1400" dirty="0" smtClean="0"/>
              <a:t>(Encryption Program)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123728" y="2734531"/>
            <a:ext cx="0" cy="279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83783" y="3605962"/>
            <a:ext cx="0" cy="279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83783" y="4470058"/>
            <a:ext cx="0" cy="279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83783" y="5334154"/>
            <a:ext cx="0" cy="279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7993" y="923867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Input Video 1</a:t>
            </a:r>
          </a:p>
          <a:p>
            <a:pPr algn="ctr"/>
            <a:r>
              <a:rPr lang="en-GB" dirty="0" smtClean="0"/>
              <a:t>Input Video 2</a:t>
            </a:r>
          </a:p>
          <a:p>
            <a:pPr algn="ctr"/>
            <a:r>
              <a:rPr lang="en-GB" dirty="0" smtClean="0"/>
              <a:t>Input Video 3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34117" y="1870435"/>
            <a:ext cx="0" cy="279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83783" y="6198250"/>
            <a:ext cx="0" cy="279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7604" y="646290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Output Videos</a:t>
            </a:r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3923928" y="2070965"/>
            <a:ext cx="5016975" cy="584775"/>
            <a:chOff x="3923928" y="2070965"/>
            <a:chExt cx="5016975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124286" y="2070965"/>
              <a:ext cx="2520280" cy="5847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Core 1</a:t>
              </a:r>
            </a:p>
            <a:p>
              <a:pPr algn="ctr"/>
              <a:r>
                <a:rPr lang="en-GB" sz="1400" dirty="0" smtClean="0"/>
                <a:t>(“Do Everything” Program)</a:t>
              </a:r>
              <a:endParaRPr lang="en-GB" sz="1400" dirty="0"/>
            </a:p>
          </p:txBody>
        </p:sp>
        <p:cxnSp>
          <p:nvCxnSpPr>
            <p:cNvPr id="25" name="Straight Arrow Connector 24"/>
            <p:cNvCxnSpPr>
              <a:endCxn id="19" idx="1"/>
            </p:cNvCxnSpPr>
            <p:nvPr/>
          </p:nvCxnSpPr>
          <p:spPr>
            <a:xfrm>
              <a:off x="4836254" y="2363352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23928" y="2070965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 </a:t>
              </a:r>
            </a:p>
            <a:p>
              <a:pPr algn="ctr"/>
              <a:r>
                <a:rPr lang="en-GB" sz="1600" dirty="0" smtClean="0"/>
                <a:t>Video 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630697" y="2363351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918729" y="2070965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 </a:t>
              </a:r>
            </a:p>
            <a:p>
              <a:pPr algn="ctr"/>
              <a:r>
                <a:rPr lang="en-GB" sz="1600" dirty="0" smtClean="0"/>
                <a:t>Video 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923928" y="2922456"/>
            <a:ext cx="5016975" cy="597381"/>
            <a:chOff x="3923928" y="2922456"/>
            <a:chExt cx="5016975" cy="597381"/>
          </a:xfrm>
        </p:grpSpPr>
        <p:sp>
          <p:nvSpPr>
            <p:cNvPr id="21" name="TextBox 20"/>
            <p:cNvSpPr txBox="1"/>
            <p:nvPr/>
          </p:nvSpPr>
          <p:spPr>
            <a:xfrm>
              <a:off x="5124286" y="2935062"/>
              <a:ext cx="2520280" cy="5847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Core 2</a:t>
              </a:r>
            </a:p>
            <a:p>
              <a:pPr algn="ctr"/>
              <a:r>
                <a:rPr lang="en-GB" sz="1400" dirty="0" smtClean="0"/>
                <a:t>(“Do Everything” Program)</a:t>
              </a:r>
              <a:endParaRPr lang="en-GB" sz="1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836254" y="3220916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23928" y="2928529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 </a:t>
              </a:r>
            </a:p>
            <a:p>
              <a:pPr algn="ctr"/>
              <a:r>
                <a:rPr lang="en-GB" sz="1600" dirty="0" smtClean="0"/>
                <a:t>Video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630697" y="3214842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918729" y="2922456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 </a:t>
              </a:r>
            </a:p>
            <a:p>
              <a:pPr algn="ctr"/>
              <a:r>
                <a:rPr lang="en-GB" sz="1600" dirty="0" smtClean="0"/>
                <a:t>Video 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23928" y="3773947"/>
            <a:ext cx="5016975" cy="609987"/>
            <a:chOff x="3923928" y="3773947"/>
            <a:chExt cx="5016975" cy="609987"/>
          </a:xfrm>
        </p:grpSpPr>
        <p:sp>
          <p:nvSpPr>
            <p:cNvPr id="22" name="TextBox 21"/>
            <p:cNvSpPr txBox="1"/>
            <p:nvPr/>
          </p:nvSpPr>
          <p:spPr>
            <a:xfrm>
              <a:off x="5124286" y="3799159"/>
              <a:ext cx="2520280" cy="5847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Core 3</a:t>
              </a:r>
            </a:p>
            <a:p>
              <a:pPr algn="ctr"/>
              <a:r>
                <a:rPr lang="en-GB" sz="1400" dirty="0" smtClean="0"/>
                <a:t>(“Do Everything” Program)</a:t>
              </a:r>
              <a:endParaRPr lang="en-GB" sz="14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836254" y="4078480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23928" y="3786093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 </a:t>
              </a:r>
            </a:p>
            <a:p>
              <a:pPr algn="ctr"/>
              <a:r>
                <a:rPr lang="en-GB" sz="1600" dirty="0" smtClean="0"/>
                <a:t>Video 3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630697" y="4066333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918729" y="3773947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 </a:t>
              </a:r>
            </a:p>
            <a:p>
              <a:pPr algn="ctr"/>
              <a:r>
                <a:rPr lang="en-GB" sz="1600" dirty="0" smtClean="0"/>
                <a:t>Video 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23928" y="4625438"/>
            <a:ext cx="5016975" cy="622593"/>
            <a:chOff x="3923928" y="4625438"/>
            <a:chExt cx="5016975" cy="622593"/>
          </a:xfrm>
        </p:grpSpPr>
        <p:sp>
          <p:nvSpPr>
            <p:cNvPr id="23" name="TextBox 22"/>
            <p:cNvSpPr txBox="1"/>
            <p:nvPr/>
          </p:nvSpPr>
          <p:spPr>
            <a:xfrm>
              <a:off x="5124286" y="4663256"/>
              <a:ext cx="2520280" cy="5847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Core 4</a:t>
              </a:r>
            </a:p>
            <a:p>
              <a:pPr algn="ctr"/>
              <a:r>
                <a:rPr lang="en-GB" sz="1400" dirty="0" smtClean="0"/>
                <a:t>(“Do Everything” Program)</a:t>
              </a:r>
              <a:endParaRPr lang="en-GB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836254" y="4936044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23928" y="4643657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 </a:t>
              </a:r>
            </a:p>
            <a:p>
              <a:pPr algn="ctr"/>
              <a:r>
                <a:rPr lang="en-GB" sz="1600" dirty="0" smtClean="0"/>
                <a:t>Video 4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630697" y="4917824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918729" y="4625438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 </a:t>
              </a:r>
            </a:p>
            <a:p>
              <a:pPr algn="ctr"/>
              <a:r>
                <a:rPr lang="en-GB" sz="1600" dirty="0" smtClean="0"/>
                <a:t>Video 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23928" y="5476929"/>
            <a:ext cx="5016975" cy="635199"/>
            <a:chOff x="3923928" y="5476929"/>
            <a:chExt cx="5016975" cy="635199"/>
          </a:xfrm>
        </p:grpSpPr>
        <p:sp>
          <p:nvSpPr>
            <p:cNvPr id="24" name="TextBox 23"/>
            <p:cNvSpPr txBox="1"/>
            <p:nvPr/>
          </p:nvSpPr>
          <p:spPr>
            <a:xfrm>
              <a:off x="5124286" y="5527353"/>
              <a:ext cx="2520280" cy="5847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Core 5</a:t>
              </a:r>
            </a:p>
            <a:p>
              <a:pPr algn="ctr"/>
              <a:r>
                <a:rPr lang="en-GB" sz="1400" dirty="0" smtClean="0"/>
                <a:t>(“Do Everything” Program)</a:t>
              </a:r>
              <a:endParaRPr lang="en-GB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836254" y="5793608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23928" y="5501221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Input </a:t>
              </a:r>
            </a:p>
            <a:p>
              <a:pPr algn="ctr"/>
              <a:r>
                <a:rPr lang="en-GB" sz="1600" dirty="0" smtClean="0"/>
                <a:t>Video 5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630697" y="5769315"/>
              <a:ext cx="2880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918729" y="5476929"/>
              <a:ext cx="10221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Output </a:t>
              </a:r>
            </a:p>
            <a:p>
              <a:pPr algn="ctr"/>
              <a:r>
                <a:rPr lang="en-GB" sz="1600" dirty="0" smtClean="0"/>
                <a:t>Video 5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83568" y="923866"/>
            <a:ext cx="2880320" cy="590836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872416" y="1988840"/>
            <a:ext cx="5164079" cy="42349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-2501436" y="3711058"/>
            <a:ext cx="59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Multiple Program Multiple Data (MPMD)</a:t>
            </a:r>
            <a:endParaRPr lang="en-GB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637347" y="1618226"/>
            <a:ext cx="59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Single Program Multiple Data (SPMD)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95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MIMD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95452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Shared Memory: </a:t>
            </a:r>
            <a:r>
              <a:rPr lang="en-GB" dirty="0"/>
              <a:t>Each processing core can directly access the same memory, maybe with some local cache.</a:t>
            </a:r>
          </a:p>
          <a:p>
            <a:pPr lvl="1"/>
            <a:r>
              <a:rPr lang="en-GB" dirty="0"/>
              <a:t>E.g. A PC with two CPUs, each with </a:t>
            </a:r>
            <a:r>
              <a:rPr lang="en-GB" dirty="0" smtClean="0"/>
              <a:t>4 </a:t>
            </a:r>
            <a:r>
              <a:rPr lang="en-GB" dirty="0"/>
              <a:t>cores. All the cores can access the PC’s RAM.</a:t>
            </a:r>
          </a:p>
          <a:p>
            <a:pPr lvl="1"/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594360" y="3861048"/>
            <a:ext cx="5184576" cy="2880320"/>
            <a:chOff x="2138660" y="3861048"/>
            <a:chExt cx="5184576" cy="2880320"/>
          </a:xfrm>
        </p:grpSpPr>
        <p:sp>
          <p:nvSpPr>
            <p:cNvPr id="14" name="Rectangle 13"/>
            <p:cNvSpPr/>
            <p:nvPr/>
          </p:nvSpPr>
          <p:spPr>
            <a:xfrm>
              <a:off x="2138660" y="3861048"/>
              <a:ext cx="5184576" cy="2880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PC 1</a:t>
              </a:r>
              <a:endParaRPr lang="en-GB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498700" y="4437111"/>
              <a:ext cx="1296144" cy="2088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CPU1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42716" y="4833156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1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2716" y="5229200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2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716" y="5625244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3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42716" y="6021288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4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7052" y="4437111"/>
              <a:ext cx="1296144" cy="2088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CPU2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1068" y="4833156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5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11068" y="5229200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6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1068" y="5625244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7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11068" y="6021288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8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58415" y="5229200"/>
              <a:ext cx="1152128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RAM</a:t>
              </a:r>
              <a:endParaRPr lang="en-GB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794844" y="5409220"/>
              <a:ext cx="36357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303481" y="5409220"/>
              <a:ext cx="36357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775405" y="6021288"/>
            <a:ext cx="3364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accent4"/>
                </a:solidFill>
              </a:rPr>
              <a:t>For Relatively Small-Scale Computing Problems</a:t>
            </a:r>
            <a:endParaRPr lang="en-GB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OpenM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42" y="4043054"/>
            <a:ext cx="2206714" cy="78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486942" y="4831167"/>
            <a:ext cx="233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(completely different to </a:t>
            </a:r>
            <a:r>
              <a:rPr lang="en-GB" sz="1400" dirty="0" err="1" smtClean="0"/>
              <a:t>OpenMPI</a:t>
            </a:r>
            <a:r>
              <a:rPr lang="en-GB" sz="1400" dirty="0" smtClean="0"/>
              <a:t>!)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562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MIMD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89649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Distributed </a:t>
            </a:r>
            <a:r>
              <a:rPr lang="en-GB" b="1" dirty="0">
                <a:solidFill>
                  <a:schemeClr val="accent2"/>
                </a:solidFill>
              </a:rPr>
              <a:t>Memory: </a:t>
            </a:r>
            <a:r>
              <a:rPr lang="en-GB" dirty="0"/>
              <a:t>Each processing core has its own private memory. It can only access another core’s memory indirectly.</a:t>
            </a:r>
          </a:p>
          <a:p>
            <a:pPr lvl="1"/>
            <a:r>
              <a:rPr lang="en-GB" dirty="0"/>
              <a:t>E.g. A cluster of single core PCs connected to each other over a network. They can only access each others’ RAM by sending requests over the network.</a:t>
            </a:r>
          </a:p>
          <a:p>
            <a:pPr lvl="1"/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1520" y="4228211"/>
            <a:ext cx="2520280" cy="1505045"/>
            <a:chOff x="251520" y="4228211"/>
            <a:chExt cx="2520280" cy="1505045"/>
          </a:xfrm>
        </p:grpSpPr>
        <p:sp>
          <p:nvSpPr>
            <p:cNvPr id="5" name="Rectangle 4"/>
            <p:cNvSpPr/>
            <p:nvPr/>
          </p:nvSpPr>
          <p:spPr>
            <a:xfrm>
              <a:off x="251520" y="4228211"/>
              <a:ext cx="2520280" cy="15050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PC 1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866" y="4660258"/>
              <a:ext cx="1296144" cy="972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CPU1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882" y="5056303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1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1159" y="5034280"/>
              <a:ext cx="718633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RAM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617588" y="5214300"/>
              <a:ext cx="36357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203848" y="4228210"/>
            <a:ext cx="2520280" cy="1505045"/>
            <a:chOff x="251520" y="4228211"/>
            <a:chExt cx="2520280" cy="1505045"/>
          </a:xfrm>
        </p:grpSpPr>
        <p:sp>
          <p:nvSpPr>
            <p:cNvPr id="34" name="Rectangle 33"/>
            <p:cNvSpPr/>
            <p:nvPr/>
          </p:nvSpPr>
          <p:spPr>
            <a:xfrm>
              <a:off x="251520" y="4228211"/>
              <a:ext cx="2520280" cy="15050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PC 2</a:t>
              </a:r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866" y="4660258"/>
              <a:ext cx="1296144" cy="972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CPU2</a:t>
              </a:r>
              <a:endParaRPr lang="en-GB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4882" y="5056303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2</a:t>
              </a:r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159" y="5034280"/>
              <a:ext cx="718633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RAM</a:t>
              </a:r>
              <a:endParaRPr lang="en-GB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17588" y="5214300"/>
              <a:ext cx="36357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156176" y="4228211"/>
            <a:ext cx="2520280" cy="1505045"/>
            <a:chOff x="251520" y="4228211"/>
            <a:chExt cx="2520280" cy="1505045"/>
          </a:xfrm>
        </p:grpSpPr>
        <p:sp>
          <p:nvSpPr>
            <p:cNvPr id="40" name="Rectangle 39"/>
            <p:cNvSpPr/>
            <p:nvPr/>
          </p:nvSpPr>
          <p:spPr>
            <a:xfrm>
              <a:off x="251520" y="4228211"/>
              <a:ext cx="2520280" cy="15050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PC 3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866" y="4660258"/>
              <a:ext cx="1296144" cy="972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CPU3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882" y="5056303"/>
              <a:ext cx="1008112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Core 3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1159" y="5034280"/>
              <a:ext cx="718633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RAM</a:t>
              </a:r>
              <a:endParaRPr lang="en-GB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617588" y="5214300"/>
              <a:ext cx="36357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1511660" y="6349515"/>
            <a:ext cx="6374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85815" y="5733254"/>
            <a:ext cx="0" cy="616261"/>
          </a:xfrm>
          <a:prstGeom prst="line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63988" y="5733255"/>
            <a:ext cx="0" cy="616261"/>
          </a:xfrm>
          <a:prstGeom prst="line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96781" y="5733254"/>
            <a:ext cx="0" cy="616261"/>
          </a:xfrm>
          <a:prstGeom prst="line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81143" y="6354658"/>
            <a:ext cx="31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Network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299873" y="640243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accent1"/>
                </a:solidFill>
              </a:rPr>
              <a:t>No longer common!</a:t>
            </a:r>
            <a:endParaRPr lang="en-GB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MIMD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666488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Hybrid </a:t>
            </a:r>
            <a:r>
              <a:rPr lang="en-GB" b="1" dirty="0">
                <a:solidFill>
                  <a:schemeClr val="accent4"/>
                </a:solidFill>
              </a:rPr>
              <a:t>Memory: </a:t>
            </a:r>
            <a:r>
              <a:rPr lang="en-GB" dirty="0"/>
              <a:t>Groups of processing cores share memory, but memory not shared between groups.</a:t>
            </a:r>
          </a:p>
          <a:p>
            <a:pPr lvl="1"/>
            <a:r>
              <a:rPr lang="en-GB" dirty="0"/>
              <a:t>E.g. a cluster of multi-core PCs. Within each PC </a:t>
            </a:r>
            <a:r>
              <a:rPr lang="en-GB" dirty="0" smtClean="0"/>
              <a:t>cores </a:t>
            </a:r>
            <a:r>
              <a:rPr lang="en-GB" dirty="0"/>
              <a:t>share memory, but cores in different PCs </a:t>
            </a:r>
            <a:r>
              <a:rPr lang="en-GB" dirty="0" smtClean="0"/>
              <a:t>access </a:t>
            </a:r>
            <a:r>
              <a:rPr lang="en-GB" dirty="0"/>
              <a:t>each others’ memory by sending requests over the network.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91152" y="3831787"/>
            <a:ext cx="8871785" cy="2887267"/>
            <a:chOff x="91152" y="3831787"/>
            <a:chExt cx="8871785" cy="2887267"/>
          </a:xfrm>
        </p:grpSpPr>
        <p:grpSp>
          <p:nvGrpSpPr>
            <p:cNvPr id="19" name="Group 18"/>
            <p:cNvGrpSpPr/>
            <p:nvPr/>
          </p:nvGrpSpPr>
          <p:grpSpPr>
            <a:xfrm>
              <a:off x="179512" y="3831787"/>
              <a:ext cx="4265672" cy="2448272"/>
              <a:chOff x="594360" y="4149080"/>
              <a:chExt cx="4265672" cy="244827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94360" y="4149080"/>
                <a:ext cx="4265672" cy="244827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 smtClean="0"/>
                  <a:t>PC 1</a:t>
                </a:r>
                <a:endParaRPr lang="en-GB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3568" y="4437111"/>
                <a:ext cx="1296144" cy="20882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 smtClean="0"/>
                  <a:t>CPU1</a:t>
                </a:r>
                <a:endParaRPr lang="en-GB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27584" y="4833156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27584" y="5229200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2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7584" y="5625244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3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27584" y="6021288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4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427430" y="4432022"/>
                <a:ext cx="1296144" cy="20882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 smtClean="0"/>
                  <a:t>CPU2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1446" y="4828067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5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71446" y="5224111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6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71446" y="5620155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7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71446" y="6016199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8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43283" y="5229200"/>
                <a:ext cx="716549" cy="4320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RAM</a:t>
                </a:r>
                <a:endParaRPr lang="en-GB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79712" y="5409220"/>
                <a:ext cx="36357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063859" y="5404131"/>
                <a:ext cx="36357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4697265" y="3831787"/>
              <a:ext cx="4265672" cy="2448272"/>
              <a:chOff x="594360" y="4149080"/>
              <a:chExt cx="4265672" cy="244827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94360" y="4149080"/>
                <a:ext cx="4265672" cy="244827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 smtClean="0"/>
                  <a:t>PC 2</a:t>
                </a:r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3568" y="4437111"/>
                <a:ext cx="1296144" cy="20882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 smtClean="0"/>
                  <a:t>CPU3</a:t>
                </a:r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27584" y="4833156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Core 9</a:t>
                </a:r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27584" y="5229200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Core 10</a:t>
                </a:r>
                <a:endParaRPr lang="en-GB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27584" y="5625244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Core 11</a:t>
                </a:r>
                <a:endParaRPr lang="en-GB" sz="16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7584" y="6021288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Core 12</a:t>
                </a:r>
                <a:endParaRPr lang="en-GB" sz="16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27430" y="4432022"/>
                <a:ext cx="1296144" cy="20882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 smtClean="0"/>
                  <a:t>CPU2</a:t>
                </a:r>
                <a:endParaRPr lang="en-GB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71446" y="4828067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Core 13</a:t>
                </a:r>
                <a:endParaRPr lang="en-GB" sz="16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71446" y="5224111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Core 14</a:t>
                </a:r>
                <a:endParaRPr lang="en-GB" sz="16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71446" y="5620155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Core 15</a:t>
                </a:r>
                <a:endParaRPr lang="en-GB" sz="16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571446" y="6016199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Core 16</a:t>
                </a:r>
                <a:endParaRPr lang="en-GB" sz="16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43283" y="5229200"/>
                <a:ext cx="716549" cy="4320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RAM</a:t>
                </a:r>
                <a:endParaRPr lang="en-GB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1979712" y="5409220"/>
                <a:ext cx="36357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063859" y="5404131"/>
                <a:ext cx="36357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1278777" y="6588189"/>
              <a:ext cx="3941295" cy="91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20072" y="6301005"/>
              <a:ext cx="0" cy="308130"/>
            </a:xfrm>
            <a:prstGeom prst="line">
              <a:avLst/>
            </a:prstGeom>
            <a:ln w="28575">
              <a:headEnd type="triangl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78777" y="6280059"/>
              <a:ext cx="0" cy="308130"/>
            </a:xfrm>
            <a:prstGeom prst="line">
              <a:avLst/>
            </a:prstGeom>
            <a:ln w="28575">
              <a:headEnd type="triangl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1152" y="6349722"/>
              <a:ext cx="11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Network</a:t>
              </a:r>
              <a:endParaRPr lang="en-GB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429057" y="6333685"/>
            <a:ext cx="367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accent4"/>
                </a:solidFill>
              </a:rPr>
              <a:t>All Modern Supercomputers</a:t>
            </a:r>
            <a:endParaRPr lang="en-GB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267744" y="1844824"/>
            <a:ext cx="4608512" cy="4752528"/>
            <a:chOff x="2267744" y="1844824"/>
            <a:chExt cx="4608512" cy="4752528"/>
          </a:xfrm>
        </p:grpSpPr>
        <p:sp>
          <p:nvSpPr>
            <p:cNvPr id="14" name="Rectangle 13"/>
            <p:cNvSpPr/>
            <p:nvPr/>
          </p:nvSpPr>
          <p:spPr>
            <a:xfrm>
              <a:off x="4644008" y="1844824"/>
              <a:ext cx="2232248" cy="4752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7744" y="4581128"/>
              <a:ext cx="4608512" cy="2016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12590" y="4712077"/>
              <a:ext cx="43315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Single Program, Multiple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Multiple Program, Multiple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Shared Memory (one PC)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Distributed Memory (uncommon)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Hybrid Memory (cluster)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285" y="1979959"/>
            <a:ext cx="1734715" cy="2097954"/>
            <a:chOff x="226285" y="1979959"/>
            <a:chExt cx="1734715" cy="2097954"/>
          </a:xfrm>
        </p:grpSpPr>
        <p:pic>
          <p:nvPicPr>
            <p:cNvPr id="6" name="Picture 4" descr="SISD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78" y="1979959"/>
              <a:ext cx="1728622" cy="172862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26285" y="3708581"/>
              <a:ext cx="152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Not Parallel!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96415" y="1980042"/>
            <a:ext cx="2153154" cy="2374870"/>
            <a:chOff x="2196415" y="1980042"/>
            <a:chExt cx="2153154" cy="2374870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725" y="1980042"/>
              <a:ext cx="1692527" cy="172853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196415" y="3708581"/>
              <a:ext cx="2153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GPUs (SIMT)</a:t>
              </a:r>
            </a:p>
            <a:p>
              <a:pPr algn="ctr"/>
              <a:r>
                <a:rPr lang="en-GB" dirty="0" smtClean="0"/>
                <a:t>Vector Processors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76777" y="1942493"/>
            <a:ext cx="1957319" cy="2421118"/>
            <a:chOff x="7076777" y="1942493"/>
            <a:chExt cx="1957319" cy="2421118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543" y="1942493"/>
              <a:ext cx="1825553" cy="1728622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7076777" y="3717280"/>
              <a:ext cx="1814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Not Common</a:t>
              </a:r>
            </a:p>
            <a:p>
              <a:pPr algn="ctr"/>
              <a:r>
                <a:rPr lang="en-GB" dirty="0" smtClean="0"/>
                <a:t>(Redundancy)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12590" y="1974443"/>
            <a:ext cx="1842172" cy="2140589"/>
            <a:chOff x="4812590" y="1974443"/>
            <a:chExt cx="1842172" cy="2140589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305" y="1974443"/>
              <a:ext cx="1768737" cy="172853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4812590" y="3745700"/>
              <a:ext cx="1842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Most Common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03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Mid-module 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14 responses – thanks!</a:t>
            </a:r>
          </a:p>
          <a:p>
            <a:pPr lvl="1"/>
            <a:r>
              <a:rPr lang="en-GB" dirty="0"/>
              <a:t>Still up on the DLE if you have something to say.</a:t>
            </a:r>
          </a:p>
          <a:p>
            <a:r>
              <a:rPr lang="en-GB" dirty="0"/>
              <a:t>Common complaints / suggestions: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Mistakes in lectures:</a:t>
            </a:r>
          </a:p>
          <a:p>
            <a:pPr lvl="1"/>
            <a:r>
              <a:rPr lang="en-GB" dirty="0"/>
              <a:t>Sorry </a:t>
            </a:r>
            <a:r>
              <a:rPr lang="en-GB" dirty="0">
                <a:sym typeface="Wingdings" panose="05000000000000000000" pitchFamily="2" charset="2"/>
              </a:rPr>
              <a:t> All new slides this year – but I’ll do an extra proof-read in future.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accent6"/>
                </a:solidFill>
                <a:sym typeface="Wingdings" panose="05000000000000000000" pitchFamily="2" charset="2"/>
              </a:rPr>
              <a:t>Lecture slides not available early:</a:t>
            </a:r>
            <a:r>
              <a:rPr lang="en-GB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Honestly – they’re not usually ready the day before. Need to try to get ahead…</a:t>
            </a:r>
          </a:p>
        </p:txBody>
      </p:sp>
    </p:spTree>
    <p:extLst>
      <p:ext uri="{BB962C8B-B14F-4D97-AF65-F5344CB8AC3E}">
        <p14:creationId xmlns:p14="http://schemas.microsoft.com/office/powerpoint/2010/main" val="7042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Mid-module 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Code samples in lectures hard to follow / too much jumping between slides: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Agreed – I’ll try cut down the code in lectures and jump around less.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accent6"/>
                </a:solidFill>
                <a:sym typeface="Wingdings" panose="05000000000000000000" pitchFamily="2" charset="2"/>
              </a:rPr>
              <a:t>No practical solutions: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I don’t like doing this too early, but will prepare solutions to the existing </a:t>
            </a:r>
            <a:r>
              <a:rPr lang="en-GB" dirty="0" err="1">
                <a:sym typeface="Wingdings" panose="05000000000000000000" pitchFamily="2" charset="2"/>
              </a:rPr>
              <a:t>practicals</a:t>
            </a:r>
            <a:r>
              <a:rPr lang="en-GB" dirty="0">
                <a:sym typeface="Wingdings" panose="05000000000000000000" pitchFamily="2" charset="2"/>
              </a:rPr>
              <a:t> for you.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accent6"/>
                </a:solidFill>
                <a:sym typeface="Wingdings" panose="05000000000000000000" pitchFamily="2" charset="2"/>
              </a:rPr>
              <a:t>Lectures too long / bad lecture room: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Complain to your student about the former! Can’t do much about the latter (but test will be in bigger room).</a:t>
            </a:r>
          </a:p>
        </p:txBody>
      </p:sp>
    </p:spTree>
    <p:extLst>
      <p:ext uri="{BB962C8B-B14F-4D97-AF65-F5344CB8AC3E}">
        <p14:creationId xmlns:p14="http://schemas.microsoft.com/office/powerpoint/2010/main" val="20142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Mid-module 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92896"/>
            <a:ext cx="7955280" cy="432048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Too hard:</a:t>
            </a:r>
          </a:p>
          <a:p>
            <a:pPr lvl="1"/>
            <a:r>
              <a:rPr lang="en-GB" dirty="0"/>
              <a:t>Unfortunately parallel algorithms (especially for the GPU) tend to be hard to get your head around.</a:t>
            </a:r>
          </a:p>
          <a:p>
            <a:pPr lvl="1"/>
            <a:r>
              <a:rPr lang="en-GB" dirty="0"/>
              <a:t>Good news is we’re mostly done with GPU programming, and have plenty of time to slow the pace a bit.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Workshops can’t be finished in 2 hours:</a:t>
            </a:r>
          </a:p>
          <a:p>
            <a:pPr lvl="1"/>
            <a:r>
              <a:rPr lang="en-GB" dirty="0"/>
              <a:t>Need to use your own time – I can help via email / meeting.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Lack of book access (anticipated problem):</a:t>
            </a:r>
          </a:p>
          <a:p>
            <a:pPr lvl="1"/>
            <a:r>
              <a:rPr lang="en-GB" dirty="0"/>
              <a:t>Library have ordered 4 more paper copies of the CUDA book, online copy no longer limited to one user at a time.</a:t>
            </a:r>
          </a:p>
          <a:p>
            <a:pPr lvl="1"/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4"/>
          <a:stretch/>
        </p:blipFill>
        <p:spPr>
          <a:xfrm>
            <a:off x="4427984" y="2064704"/>
            <a:ext cx="4318227" cy="6120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04048" y="64533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Coursework spec not available…</a:t>
            </a:r>
          </a:p>
        </p:txBody>
      </p:sp>
    </p:spTree>
    <p:extLst>
      <p:ext uri="{BB962C8B-B14F-4D97-AF65-F5344CB8AC3E}">
        <p14:creationId xmlns:p14="http://schemas.microsoft.com/office/powerpoint/2010/main" val="10751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Worth </a:t>
            </a:r>
            <a:r>
              <a:rPr lang="en-GB" dirty="0">
                <a:solidFill>
                  <a:schemeClr val="accent2"/>
                </a:solidFill>
              </a:rPr>
              <a:t>60% of your mark </a:t>
            </a:r>
            <a:r>
              <a:rPr lang="en-GB" dirty="0"/>
              <a:t>for SOFT354.</a:t>
            </a:r>
          </a:p>
          <a:p>
            <a:endParaRPr lang="en-GB" dirty="0"/>
          </a:p>
          <a:p>
            <a:r>
              <a:rPr lang="en-GB" dirty="0"/>
              <a:t>Each choose a particular computational problem and then implement two algorithms to solve it:</a:t>
            </a:r>
          </a:p>
          <a:p>
            <a:pPr lvl="1"/>
            <a:r>
              <a:rPr lang="en-GB" dirty="0"/>
              <a:t>One </a:t>
            </a:r>
            <a:r>
              <a:rPr lang="en-GB" dirty="0">
                <a:solidFill>
                  <a:schemeClr val="accent2"/>
                </a:solidFill>
              </a:rPr>
              <a:t>serial</a:t>
            </a:r>
            <a:r>
              <a:rPr lang="en-GB" dirty="0"/>
              <a:t> (single threaded)</a:t>
            </a:r>
          </a:p>
          <a:p>
            <a:pPr lvl="1"/>
            <a:r>
              <a:rPr lang="en-GB" dirty="0"/>
              <a:t>One </a:t>
            </a:r>
            <a:r>
              <a:rPr lang="en-GB" dirty="0">
                <a:solidFill>
                  <a:schemeClr val="accent2"/>
                </a:solidFill>
              </a:rPr>
              <a:t>parallel</a:t>
            </a:r>
            <a:r>
              <a:rPr lang="en-GB" dirty="0"/>
              <a:t>, using CUDA or MPI (your choice)</a:t>
            </a:r>
          </a:p>
          <a:p>
            <a:pPr lvl="1"/>
            <a:endParaRPr lang="en-GB" dirty="0"/>
          </a:p>
          <a:p>
            <a:r>
              <a:rPr lang="en-GB" dirty="0"/>
              <a:t>You will need to compare the performance of the two versions, and analyse which works better and why.</a:t>
            </a:r>
          </a:p>
          <a:p>
            <a:endParaRPr lang="en-GB" dirty="0"/>
          </a:p>
          <a:p>
            <a:r>
              <a:rPr lang="en-GB" dirty="0"/>
              <a:t>Need to submit your code, and a report describing your results.</a:t>
            </a:r>
          </a:p>
          <a:p>
            <a:endParaRPr lang="en-GB" dirty="0"/>
          </a:p>
          <a:p>
            <a:r>
              <a:rPr lang="en-GB" dirty="0"/>
              <a:t>Available from </a:t>
            </a:r>
            <a:r>
              <a:rPr lang="en-GB" strike="sngStrike" dirty="0">
                <a:solidFill>
                  <a:schemeClr val="accent2"/>
                </a:solidFill>
              </a:rPr>
              <a:t>24</a:t>
            </a:r>
            <a:r>
              <a:rPr lang="en-GB" strike="sngStrike" baseline="30000" dirty="0">
                <a:solidFill>
                  <a:schemeClr val="accent2"/>
                </a:solidFill>
              </a:rPr>
              <a:t>th</a:t>
            </a:r>
            <a:r>
              <a:rPr lang="en-GB" strike="sngStrike" dirty="0">
                <a:solidFill>
                  <a:schemeClr val="accent2"/>
                </a:solidFill>
              </a:rPr>
              <a:t> November </a:t>
            </a:r>
            <a:r>
              <a:rPr lang="en-GB" b="1" dirty="0">
                <a:solidFill>
                  <a:schemeClr val="accent2"/>
                </a:solidFill>
              </a:rPr>
              <a:t>Today</a:t>
            </a:r>
            <a:r>
              <a:rPr lang="en-GB" dirty="0"/>
              <a:t>, due </a:t>
            </a:r>
            <a:r>
              <a:rPr lang="en-GB" dirty="0">
                <a:solidFill>
                  <a:schemeClr val="accent2"/>
                </a:solidFill>
              </a:rPr>
              <a:t>25</a:t>
            </a:r>
            <a:r>
              <a:rPr lang="en-GB" baseline="30000" dirty="0">
                <a:solidFill>
                  <a:schemeClr val="accent2"/>
                </a:solidFill>
              </a:rPr>
              <a:t>th</a:t>
            </a:r>
            <a:r>
              <a:rPr lang="en-GB" dirty="0">
                <a:solidFill>
                  <a:schemeClr val="accent2"/>
                </a:solidFill>
              </a:rPr>
              <a:t> January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5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717032"/>
            <a:ext cx="7955280" cy="2690624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5"/>
                </a:solidFill>
              </a:rPr>
              <a:t>Average Mark: </a:t>
            </a:r>
            <a:r>
              <a:rPr lang="en-GB" dirty="0"/>
              <a:t>60%, </a:t>
            </a:r>
            <a:r>
              <a:rPr lang="en-GB" dirty="0">
                <a:solidFill>
                  <a:schemeClr val="accent5"/>
                </a:solidFill>
              </a:rPr>
              <a:t>Highest: </a:t>
            </a:r>
            <a:r>
              <a:rPr lang="en-GB" dirty="0"/>
              <a:t>90% (one student)</a:t>
            </a:r>
          </a:p>
          <a:p>
            <a:r>
              <a:rPr lang="en-GB" dirty="0"/>
              <a:t>Generally very pleased – it wasn’t an easy test.</a:t>
            </a:r>
          </a:p>
          <a:p>
            <a:r>
              <a:rPr lang="en-GB" b="1" dirty="0"/>
              <a:t>If your mark was &lt; 50% </a:t>
            </a:r>
            <a:r>
              <a:rPr lang="en-GB" dirty="0"/>
              <a:t>you should worry a bit – go through the solutions and previous lecture slides and make sure you understand them (or </a:t>
            </a:r>
            <a:r>
              <a:rPr lang="en-GB" dirty="0">
                <a:solidFill>
                  <a:schemeClr val="accent2"/>
                </a:solidFill>
              </a:rPr>
              <a:t>email me!</a:t>
            </a:r>
            <a:r>
              <a:rPr lang="en-GB" dirty="0"/>
              <a:t>)</a:t>
            </a:r>
          </a:p>
          <a:p>
            <a:r>
              <a:rPr lang="en-GB" dirty="0"/>
              <a:t>Actual test will be in a bigger room (FZB205 – downstairs).</a:t>
            </a:r>
          </a:p>
          <a:p>
            <a:r>
              <a:rPr lang="en-GB" dirty="0"/>
              <a:t>Go through four “hardest” questions now…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13779"/>
              </p:ext>
            </p:extLst>
          </p:nvPr>
        </p:nvGraphicFramePr>
        <p:xfrm>
          <a:off x="1500187" y="1772816"/>
          <a:ext cx="6143625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18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(ON WHITEBOARD)</a:t>
            </a:r>
          </a:p>
        </p:txBody>
      </p:sp>
    </p:spTree>
    <p:extLst>
      <p:ext uri="{BB962C8B-B14F-4D97-AF65-F5344CB8AC3E}">
        <p14:creationId xmlns:p14="http://schemas.microsoft.com/office/powerpoint/2010/main" val="37869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parallel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have a load of stuff to do…</a:t>
            </a:r>
          </a:p>
          <a:p>
            <a:endParaRPr lang="en-GB" dirty="0"/>
          </a:p>
          <a:p>
            <a:pPr lvl="1"/>
            <a:r>
              <a:rPr lang="en-GB" dirty="0"/>
              <a:t>Class tests to mark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Mobile phones to build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Pieces of data to transform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get the job done faster by </a:t>
            </a:r>
            <a:r>
              <a:rPr lang="en-GB" dirty="0">
                <a:solidFill>
                  <a:schemeClr val="accent2"/>
                </a:solidFill>
              </a:rPr>
              <a:t>parallelising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2" name="Picture 1" descr="More Paperwork?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>
          <a:xfrm>
            <a:off x="4283968" y="2515869"/>
            <a:ext cx="936104" cy="1440160"/>
          </a:xfrm>
          <a:prstGeom prst="rect">
            <a:avLst/>
          </a:prstGeom>
        </p:spPr>
      </p:pic>
      <p:pic>
        <p:nvPicPr>
          <p:cNvPr id="6" name="Picture 5" descr="GovTwit releases data set for 4,500 tagged IDs | GovTwi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0" y="3956028"/>
            <a:ext cx="1801745" cy="1201163"/>
          </a:xfrm>
          <a:prstGeom prst="rect">
            <a:avLst/>
          </a:prstGeom>
        </p:spPr>
      </p:pic>
      <p:pic>
        <p:nvPicPr>
          <p:cNvPr id="7" name="Picture 6" descr="manual production line where everything is done manually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02578"/>
            <a:ext cx="1646046" cy="12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2478</TotalTime>
  <Words>1717</Words>
  <Application>Microsoft Office PowerPoint</Application>
  <PresentationFormat>On-screen Show (4:3)</PresentationFormat>
  <Paragraphs>295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Vapor Trail</vt:lpstr>
      <vt:lpstr>SOFT354: Parallel Computation and distributed systems</vt:lpstr>
      <vt:lpstr>Today’s lecture</vt:lpstr>
      <vt:lpstr>Mid-module Survey results</vt:lpstr>
      <vt:lpstr>Mid-module Survey results</vt:lpstr>
      <vt:lpstr>Mid-module Survey results</vt:lpstr>
      <vt:lpstr>coursework</vt:lpstr>
      <vt:lpstr>Class test results</vt:lpstr>
      <vt:lpstr>(ON WHITEBOARD)</vt:lpstr>
      <vt:lpstr>Some parallel terminology</vt:lpstr>
      <vt:lpstr>Two approaches to parallelisation</vt:lpstr>
      <vt:lpstr>Two approaches to parallelisation</vt:lpstr>
      <vt:lpstr>Task Parallel or data parallel?</vt:lpstr>
      <vt:lpstr>Flynn’s taxonomy</vt:lpstr>
      <vt:lpstr>Single instruction, single data</vt:lpstr>
      <vt:lpstr>Single instruction, multiple data</vt:lpstr>
      <vt:lpstr>Single instruction, multiple data</vt:lpstr>
      <vt:lpstr>Single instruction, multiple data</vt:lpstr>
      <vt:lpstr>Multiple instructions, single data</vt:lpstr>
      <vt:lpstr>Multiple instructions, multiple data</vt:lpstr>
      <vt:lpstr>MIMD sub-classes</vt:lpstr>
      <vt:lpstr>MIMD sub-classes</vt:lpstr>
      <vt:lpstr>Types of MIMD architecture</vt:lpstr>
      <vt:lpstr>Types of MIMD architecture</vt:lpstr>
      <vt:lpstr>Types of MIMD architecture</vt:lpstr>
      <vt:lpstr>Summary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Robert Merrison</cp:lastModifiedBy>
  <cp:revision>200</cp:revision>
  <dcterms:created xsi:type="dcterms:W3CDTF">2015-10-12T15:49:52Z</dcterms:created>
  <dcterms:modified xsi:type="dcterms:W3CDTF">2016-11-10T12:49:01Z</dcterms:modified>
</cp:coreProperties>
</file>