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1"/>
  </p:sldMasterIdLst>
  <p:notesMasterIdLst>
    <p:notesMasterId r:id="rId68"/>
  </p:notesMasterIdLst>
  <p:sldIdLst>
    <p:sldId id="256" r:id="rId2"/>
    <p:sldId id="324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326" r:id="rId16"/>
    <p:sldId id="325" r:id="rId17"/>
    <p:sldId id="276" r:id="rId18"/>
    <p:sldId id="277" r:id="rId19"/>
    <p:sldId id="267" r:id="rId20"/>
    <p:sldId id="278" r:id="rId21"/>
    <p:sldId id="279" r:id="rId22"/>
    <p:sldId id="280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90" r:id="rId31"/>
    <p:sldId id="289" r:id="rId32"/>
    <p:sldId id="291" r:id="rId33"/>
    <p:sldId id="292" r:id="rId34"/>
    <p:sldId id="327" r:id="rId35"/>
    <p:sldId id="293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3" r:id="rId63"/>
    <p:sldId id="328" r:id="rId64"/>
    <p:sldId id="322" r:id="rId65"/>
    <p:sldId id="329" r:id="rId66"/>
    <p:sldId id="330" r:id="rId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388D58-88E9-4EA0-B7BB-CF597DCFBD9A}">
          <p14:sldIdLst>
            <p14:sldId id="256"/>
            <p14:sldId id="324"/>
            <p14:sldId id="26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9"/>
            <p14:sldId id="326"/>
            <p14:sldId id="325"/>
            <p14:sldId id="276"/>
            <p14:sldId id="277"/>
            <p14:sldId id="267"/>
            <p14:sldId id="278"/>
            <p14:sldId id="279"/>
            <p14:sldId id="280"/>
            <p14:sldId id="282"/>
            <p14:sldId id="283"/>
            <p14:sldId id="284"/>
            <p14:sldId id="285"/>
            <p14:sldId id="286"/>
            <p14:sldId id="287"/>
            <p14:sldId id="288"/>
            <p14:sldId id="290"/>
            <p14:sldId id="289"/>
            <p14:sldId id="291"/>
            <p14:sldId id="292"/>
            <p14:sldId id="327"/>
            <p14:sldId id="293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3"/>
            <p14:sldId id="328"/>
            <p14:sldId id="322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7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matMult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Sheet1!$A$6</c:f>
              <c:strCache>
                <c:ptCount val="1"/>
                <c:pt idx="0">
                  <c:v>Time (ms)</c:v>
                </c:pt>
              </c:strCache>
            </c:strRef>
          </c:cat>
          <c:val>
            <c:numRef>
              <c:f>Sheet1!$B$6</c:f>
              <c:numCache>
                <c:formatCode>General</c:formatCode>
                <c:ptCount val="1"/>
                <c:pt idx="0">
                  <c:v>486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6D-490F-88C9-B959FF149977}"/>
            </c:ext>
          </c:extLst>
        </c:ser>
        <c:ser>
          <c:idx val="1"/>
          <c:order val="1"/>
          <c:tx>
            <c:strRef>
              <c:f>Sheet1!$C$5</c:f>
              <c:strCache>
                <c:ptCount val="1"/>
                <c:pt idx="0">
                  <c:v>matMultShared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Sheet1!$A$6</c:f>
              <c:strCache>
                <c:ptCount val="1"/>
                <c:pt idx="0">
                  <c:v>Time (ms)</c:v>
                </c:pt>
              </c:strCache>
            </c:strRef>
          </c:cat>
          <c:val>
            <c:numRef>
              <c:f>Sheet1!$C$6</c:f>
              <c:numCache>
                <c:formatCode>General</c:formatCode>
                <c:ptCount val="1"/>
                <c:pt idx="0">
                  <c:v>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6D-490F-88C9-B959FF149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459712"/>
        <c:axId val="205460696"/>
      </c:barChart>
      <c:catAx>
        <c:axId val="2054597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5460696"/>
        <c:crosses val="autoZero"/>
        <c:auto val="1"/>
        <c:lblAlgn val="ctr"/>
        <c:lblOffset val="100"/>
        <c:noMultiLvlLbl val="0"/>
      </c:catAx>
      <c:valAx>
        <c:axId val="205460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 (ms)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59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matMult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Sheet1!$A$7</c:f>
              <c:strCache>
                <c:ptCount val="1"/>
                <c:pt idx="0">
                  <c:v>GFLOPS</c:v>
                </c:pt>
              </c:strCache>
            </c:strRef>
          </c:cat>
          <c:val>
            <c:numRef>
              <c:f>Sheet1!$B$7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05-433E-851B-ECAC9C1C30C1}"/>
            </c:ext>
          </c:extLst>
        </c:ser>
        <c:ser>
          <c:idx val="1"/>
          <c:order val="1"/>
          <c:tx>
            <c:strRef>
              <c:f>Sheet1!$C$5</c:f>
              <c:strCache>
                <c:ptCount val="1"/>
                <c:pt idx="0">
                  <c:v>matMultShared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Sheet1!$A$7</c:f>
              <c:strCache>
                <c:ptCount val="1"/>
                <c:pt idx="0">
                  <c:v>GFLOPS</c:v>
                </c:pt>
              </c:strCache>
            </c:strRef>
          </c:cat>
          <c:val>
            <c:numRef>
              <c:f>Sheet1!$C$7</c:f>
              <c:numCache>
                <c:formatCode>General</c:formatCode>
                <c:ptCount val="1"/>
                <c:pt idx="0">
                  <c:v>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05-433E-851B-ECAC9C1C30C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41237504"/>
        <c:axId val="341237832"/>
      </c:barChart>
      <c:catAx>
        <c:axId val="3412375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41237832"/>
        <c:crosses val="autoZero"/>
        <c:auto val="1"/>
        <c:lblAlgn val="ctr"/>
        <c:lblOffset val="100"/>
        <c:noMultiLvlLbl val="0"/>
      </c:catAx>
      <c:valAx>
        <c:axId val="341237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GFLOPS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237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CFEA3-0C26-4882-BFA9-90838206B108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B720A-F12D-4B58-8586-A7C5B51AA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90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Sharing the same instruction pointer means each</a:t>
            </a:r>
            <a:r>
              <a:rPr lang="en-GB" baseline="0" dirty="0"/>
              <a:t> thread must be executing the same instruction at the same time</a:t>
            </a:r>
            <a:r>
              <a:rPr lang="en-GB" baseline="0" dirty="0" smtClean="0"/>
              <a:t>.</a:t>
            </a:r>
          </a:p>
          <a:p>
            <a:r>
              <a:rPr lang="en-GB" baseline="0" dirty="0" smtClean="0"/>
              <a:t>(Actually if you get into the detail it’s half warps that are scheduled together, but really it’s to just think about whole warps).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044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global</a:t>
            </a:r>
            <a:r>
              <a:rPr lang="en-GB" baseline="0" dirty="0"/>
              <a:t> memory access is reduced by a factor of 2 because our blocks contain 2x2 threads. If the blocks contained 16x16 threads, global memory access would be reduced by a factor of 16 – not bad! (assumes there’s enough shared memory for that…)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787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625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008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630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809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First __</a:t>
            </a:r>
            <a:r>
              <a:rPr lang="en-GB" dirty="0" err="1" smtClean="0"/>
              <a:t>syncthreads</a:t>
            </a:r>
            <a:r>
              <a:rPr lang="en-GB" dirty="0" smtClean="0"/>
              <a:t> makes sure all threads have loaded their bit of global memory into</a:t>
            </a:r>
            <a:r>
              <a:rPr lang="en-GB" baseline="0" dirty="0" smtClean="0"/>
              <a:t> shared memory before continuing with the calculation.</a:t>
            </a:r>
          </a:p>
          <a:p>
            <a:r>
              <a:rPr lang="en-GB" baseline="0" dirty="0" smtClean="0"/>
              <a:t>Second __</a:t>
            </a:r>
            <a:r>
              <a:rPr lang="en-GB" baseline="0" dirty="0" err="1" smtClean="0"/>
              <a:t>syncthreads</a:t>
            </a:r>
            <a:r>
              <a:rPr lang="en-GB" baseline="0" dirty="0" smtClean="0"/>
              <a:t> prevents one thread for loading its next phase’s value from global memory before all threads have finished their current calculation.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169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article linked</a:t>
            </a:r>
            <a:r>
              <a:rPr lang="en-GB" baseline="0" dirty="0"/>
              <a:t> here became quite popular, so probably now all comp. sci. students are trained to solve </a:t>
            </a:r>
            <a:r>
              <a:rPr lang="en-GB" baseline="0" dirty="0" err="1"/>
              <a:t>FizzBuzz</a:t>
            </a:r>
            <a:r>
              <a:rPr lang="en-GB" baseline="0" dirty="0"/>
              <a:t> and nobody uses it as a useful interview question any more!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452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762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expensiveFunction</a:t>
            </a:r>
            <a:r>
              <a:rPr lang="en-GB" dirty="0" smtClean="0"/>
              <a:t> is called once in each block (with 1 active thread).</a:t>
            </a:r>
          </a:p>
          <a:p>
            <a:r>
              <a:rPr lang="en-GB" dirty="0" err="1" smtClean="0"/>
              <a:t>anotherExpensiveFunction</a:t>
            </a:r>
            <a:r>
              <a:rPr lang="en-GB" dirty="0" smtClean="0"/>
              <a:t> is called once</a:t>
            </a:r>
            <a:r>
              <a:rPr lang="en-GB" baseline="0" dirty="0" smtClean="0"/>
              <a:t> in each block (with 31 active threads).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190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expensiveFunction</a:t>
            </a:r>
            <a:r>
              <a:rPr lang="en-GB" dirty="0" smtClean="0"/>
              <a:t> is called only in block 0 (with 32 active threads).</a:t>
            </a:r>
          </a:p>
          <a:p>
            <a:r>
              <a:rPr lang="en-GB" dirty="0" err="1" smtClean="0"/>
              <a:t>anotherExpensiveFunction</a:t>
            </a:r>
            <a:r>
              <a:rPr lang="en-GB" dirty="0" smtClean="0"/>
              <a:t> is called once</a:t>
            </a:r>
            <a:r>
              <a:rPr lang="en-GB" baseline="0" dirty="0" smtClean="0"/>
              <a:t> in each other block </a:t>
            </a:r>
            <a:r>
              <a:rPr lang="en-GB" baseline="0" dirty="0" err="1" smtClean="0"/>
              <a:t>block</a:t>
            </a:r>
            <a:r>
              <a:rPr lang="en-GB" baseline="0" dirty="0" smtClean="0"/>
              <a:t> (with 32 active threads).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253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545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136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may find that actually code like this sometimes works. That’s because actually __</a:t>
            </a:r>
            <a:r>
              <a:rPr lang="en-GB" dirty="0" err="1"/>
              <a:t>syncthreads</a:t>
            </a:r>
            <a:r>
              <a:rPr lang="en-GB" dirty="0"/>
              <a:t>() happens at the</a:t>
            </a:r>
            <a:r>
              <a:rPr lang="en-GB" baseline="0" dirty="0"/>
              <a:t> warp level, so within a block as long as at least one thread in every warp runs the __</a:t>
            </a:r>
            <a:r>
              <a:rPr lang="en-GB" baseline="0" dirty="0" err="1"/>
              <a:t>syncthread</a:t>
            </a:r>
            <a:r>
              <a:rPr lang="en-GB" baseline="0" dirty="0"/>
              <a:t> or no threads in any warps runs it there won’t be a deadlock (http://stackoverflow.com/a/30382467). Just because it can work sometimes doesn’t mean it’s right though, so avoid it!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066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994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F7C6719-3253-4C6D-8A06-B5EBC3C98BA3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24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27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F7C6719-3253-4C6D-8A06-B5EBC3C98BA3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89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F7C6719-3253-4C6D-8A06-B5EBC3C98BA3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4335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F7C6719-3253-4C6D-8A06-B5EBC3C98BA3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211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830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06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111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F7C6719-3253-4C6D-8A06-B5EBC3C98BA3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64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22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F7C6719-3253-4C6D-8A06-B5EBC3C98BA3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7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30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63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49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59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98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65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C6719-3253-4C6D-8A06-B5EBC3C98BA3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83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  <p:sldLayoutId id="2147484070" r:id="rId15"/>
    <p:sldLayoutId id="2147484071" r:id="rId16"/>
    <p:sldLayoutId id="214748407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SOFT354: Parallel Computation and distributed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Week 4</a:t>
            </a:r>
          </a:p>
          <a:p>
            <a:r>
              <a:rPr lang="en-GB" dirty="0"/>
              <a:t>Dr Robert Merrison-</a:t>
            </a:r>
            <a:r>
              <a:rPr lang="en-GB" dirty="0" err="1"/>
              <a:t>Hort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9" y="295823"/>
            <a:ext cx="1512168" cy="90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14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49281"/>
            <a:ext cx="6377940" cy="1293028"/>
          </a:xfrm>
        </p:spPr>
        <p:txBody>
          <a:bodyPr/>
          <a:lstStyle/>
          <a:p>
            <a:r>
              <a:rPr lang="en-GB" dirty="0"/>
              <a:t>Parallel </a:t>
            </a:r>
            <a:r>
              <a:rPr lang="en-GB" dirty="0" err="1"/>
              <a:t>fizzbuzz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84" y="3610557"/>
            <a:ext cx="8370128" cy="576064"/>
          </a:xfrm>
        </p:spPr>
        <p:txBody>
          <a:bodyPr/>
          <a:lstStyle/>
          <a:p>
            <a:r>
              <a:rPr lang="en-GB" dirty="0"/>
              <a:t>Consider the first four threads in a warp running in parallel.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67744" y="1229900"/>
            <a:ext cx="4896544" cy="229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kernel()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bool isDivisibleBy2 = (</a:t>
            </a:r>
            <a:r>
              <a:rPr lang="en-GB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2) == 0;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(isDivisibleBy2) {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-1;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0;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734275"/>
              </p:ext>
            </p:extLst>
          </p:nvPr>
        </p:nvGraphicFramePr>
        <p:xfrm>
          <a:off x="419844" y="4293096"/>
          <a:ext cx="83555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892">
                  <a:extLst>
                    <a:ext uri="{9D8B030D-6E8A-4147-A177-3AD203B41FA5}">
                      <a16:colId xmlns:a16="http://schemas.microsoft.com/office/drawing/2014/main" val="3689623411"/>
                    </a:ext>
                  </a:extLst>
                </a:gridCol>
                <a:gridCol w="2088892">
                  <a:extLst>
                    <a:ext uri="{9D8B030D-6E8A-4147-A177-3AD203B41FA5}">
                      <a16:colId xmlns:a16="http://schemas.microsoft.com/office/drawing/2014/main" val="2161968288"/>
                    </a:ext>
                  </a:extLst>
                </a:gridCol>
                <a:gridCol w="2088892">
                  <a:extLst>
                    <a:ext uri="{9D8B030D-6E8A-4147-A177-3AD203B41FA5}">
                      <a16:colId xmlns:a16="http://schemas.microsoft.com/office/drawing/2014/main" val="2198615431"/>
                    </a:ext>
                  </a:extLst>
                </a:gridCol>
                <a:gridCol w="2088892">
                  <a:extLst>
                    <a:ext uri="{9D8B030D-6E8A-4147-A177-3AD203B41FA5}">
                      <a16:colId xmlns:a16="http://schemas.microsoft.com/office/drawing/2014/main" val="3084594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GB" dirty="0"/>
                        <a:t>Thread 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Thread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461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GB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isDivisibleBy2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GB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isDivisibleBy2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944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277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true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false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772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73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49281"/>
            <a:ext cx="6377940" cy="1293028"/>
          </a:xfrm>
        </p:spPr>
        <p:txBody>
          <a:bodyPr/>
          <a:lstStyle/>
          <a:p>
            <a:r>
              <a:rPr lang="en-GB" dirty="0"/>
              <a:t>Parallel </a:t>
            </a:r>
            <a:r>
              <a:rPr lang="en-GB" dirty="0" err="1"/>
              <a:t>fizzbuzz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84" y="3610557"/>
            <a:ext cx="8370128" cy="576064"/>
          </a:xfrm>
        </p:spPr>
        <p:txBody>
          <a:bodyPr/>
          <a:lstStyle/>
          <a:p>
            <a:r>
              <a:rPr lang="en-GB" dirty="0"/>
              <a:t>Consider the first four threads in a warp running in parallel.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67744" y="1229900"/>
            <a:ext cx="4896544" cy="229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kernel()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isDivisibleBy2 = (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 2) == 0;</a:t>
            </a:r>
          </a:p>
          <a:p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(isDivisibleBy2) {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-1;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0;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9844" y="4293096"/>
          <a:ext cx="83555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892">
                  <a:extLst>
                    <a:ext uri="{9D8B030D-6E8A-4147-A177-3AD203B41FA5}">
                      <a16:colId xmlns:a16="http://schemas.microsoft.com/office/drawing/2014/main" val="3689623411"/>
                    </a:ext>
                  </a:extLst>
                </a:gridCol>
                <a:gridCol w="2088892">
                  <a:extLst>
                    <a:ext uri="{9D8B030D-6E8A-4147-A177-3AD203B41FA5}">
                      <a16:colId xmlns:a16="http://schemas.microsoft.com/office/drawing/2014/main" val="2161968288"/>
                    </a:ext>
                  </a:extLst>
                </a:gridCol>
                <a:gridCol w="2088892">
                  <a:extLst>
                    <a:ext uri="{9D8B030D-6E8A-4147-A177-3AD203B41FA5}">
                      <a16:colId xmlns:a16="http://schemas.microsoft.com/office/drawing/2014/main" val="2198615431"/>
                    </a:ext>
                  </a:extLst>
                </a:gridCol>
                <a:gridCol w="2088892">
                  <a:extLst>
                    <a:ext uri="{9D8B030D-6E8A-4147-A177-3AD203B41FA5}">
                      <a16:colId xmlns:a16="http://schemas.microsoft.com/office/drawing/2014/main" val="3084594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GB" dirty="0"/>
                        <a:t>Thread 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Thread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461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GB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isDivisibleBy2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GB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isDivisibleBy2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944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277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true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false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77236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9844" y="5877272"/>
            <a:ext cx="8355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accent6"/>
                </a:solidFill>
              </a:rPr>
              <a:t>Which instruction runs next?</a:t>
            </a:r>
          </a:p>
        </p:txBody>
      </p:sp>
    </p:spTree>
    <p:extLst>
      <p:ext uri="{BB962C8B-B14F-4D97-AF65-F5344CB8AC3E}">
        <p14:creationId xmlns:p14="http://schemas.microsoft.com/office/powerpoint/2010/main" val="295575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188640"/>
            <a:ext cx="6377940" cy="1293028"/>
          </a:xfrm>
        </p:spPr>
        <p:txBody>
          <a:bodyPr/>
          <a:lstStyle/>
          <a:p>
            <a:r>
              <a:rPr lang="en-GB" dirty="0"/>
              <a:t>Divergence!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3717031"/>
            <a:ext cx="7920880" cy="2728415"/>
          </a:xfrm>
        </p:spPr>
        <p:txBody>
          <a:bodyPr/>
          <a:lstStyle/>
          <a:p>
            <a:r>
              <a:rPr lang="en-GB" dirty="0"/>
              <a:t>Thread 0 should run the “if” part, thread 1 should run the “else” part…</a:t>
            </a:r>
          </a:p>
          <a:p>
            <a:r>
              <a:rPr lang="en-GB" dirty="0"/>
              <a:t>But </a:t>
            </a:r>
            <a:r>
              <a:rPr lang="en-GB" dirty="0" smtClean="0"/>
              <a:t>the threads </a:t>
            </a:r>
            <a:r>
              <a:rPr lang="en-GB" dirty="0">
                <a:solidFill>
                  <a:schemeClr val="accent6"/>
                </a:solidFill>
              </a:rPr>
              <a:t>share an instruction pointer</a:t>
            </a:r>
            <a:r>
              <a:rPr lang="en-GB" dirty="0"/>
              <a:t>, so both </a:t>
            </a:r>
            <a:r>
              <a:rPr lang="en-GB" dirty="0" smtClean="0"/>
              <a:t>have </a:t>
            </a:r>
            <a:r>
              <a:rPr lang="en-GB" dirty="0"/>
              <a:t>to be on the same instruction.</a:t>
            </a:r>
          </a:p>
          <a:p>
            <a:endParaRPr lang="en-GB" dirty="0"/>
          </a:p>
          <a:p>
            <a:r>
              <a:rPr lang="en-GB" dirty="0"/>
              <a:t>What does the streaming multiprocessor do?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720" y="1268760"/>
            <a:ext cx="4896544" cy="229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kernel()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isDivisibleBy2 = (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 2) == 0;</a:t>
            </a:r>
          </a:p>
          <a:p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(isDivisibleBy2) {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-1;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0;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</p:spTree>
    <p:extLst>
      <p:ext uri="{BB962C8B-B14F-4D97-AF65-F5344CB8AC3E}">
        <p14:creationId xmlns:p14="http://schemas.microsoft.com/office/powerpoint/2010/main" val="416581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188640"/>
            <a:ext cx="6377940" cy="1293028"/>
          </a:xfrm>
        </p:spPr>
        <p:txBody>
          <a:bodyPr/>
          <a:lstStyle/>
          <a:p>
            <a:r>
              <a:rPr lang="en-GB" dirty="0"/>
              <a:t>Divergence!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3717031"/>
            <a:ext cx="7920880" cy="2728415"/>
          </a:xfrm>
        </p:spPr>
        <p:txBody>
          <a:bodyPr/>
          <a:lstStyle/>
          <a:p>
            <a:r>
              <a:rPr lang="en-GB" dirty="0"/>
              <a:t>First, it marks all threads that should take the “else” part as </a:t>
            </a:r>
            <a:r>
              <a:rPr lang="en-GB" dirty="0">
                <a:solidFill>
                  <a:schemeClr val="accent2"/>
                </a:solidFill>
              </a:rPr>
              <a:t>deactivated</a:t>
            </a:r>
            <a:r>
              <a:rPr lang="en-GB" dirty="0"/>
              <a:t> and runs the “if” block.</a:t>
            </a:r>
          </a:p>
          <a:p>
            <a:pPr lvl="1"/>
            <a:r>
              <a:rPr lang="en-GB" dirty="0"/>
              <a:t>The deactivated threads don’t do anything during this.</a:t>
            </a:r>
          </a:p>
          <a:p>
            <a:pPr lvl="1"/>
            <a:endParaRPr lang="en-GB" dirty="0"/>
          </a:p>
          <a:p>
            <a:r>
              <a:rPr lang="en-GB" dirty="0"/>
              <a:t>Then, it marks all the threads that should take the “if” part as </a:t>
            </a:r>
            <a:r>
              <a:rPr lang="en-GB" dirty="0">
                <a:solidFill>
                  <a:schemeClr val="accent2"/>
                </a:solidFill>
              </a:rPr>
              <a:t>deactivated</a:t>
            </a:r>
            <a:r>
              <a:rPr lang="en-GB" dirty="0"/>
              <a:t> and runs the “else” block.</a:t>
            </a:r>
          </a:p>
          <a:p>
            <a:pPr lvl="1"/>
            <a:r>
              <a:rPr lang="en-GB" dirty="0"/>
              <a:t>Again, deactivated threads don’t do anything now.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720" y="1268760"/>
            <a:ext cx="4896544" cy="229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kernel()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isDivisibleBy2 = (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 2) == 0;</a:t>
            </a:r>
          </a:p>
          <a:p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(isDivisibleBy2) {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-1;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0;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</p:spTree>
    <p:extLst>
      <p:ext uri="{BB962C8B-B14F-4D97-AF65-F5344CB8AC3E}">
        <p14:creationId xmlns:p14="http://schemas.microsoft.com/office/powerpoint/2010/main" val="389068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Divergence is inefficient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different threads have to run different blocks of code, each block has to be run </a:t>
            </a:r>
            <a:r>
              <a:rPr lang="en-GB" dirty="0">
                <a:solidFill>
                  <a:schemeClr val="accent2"/>
                </a:solidFill>
              </a:rPr>
              <a:t>serially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With the </a:t>
            </a:r>
            <a:r>
              <a:rPr lang="en-GB" dirty="0" err="1"/>
              <a:t>FizzBuzz</a:t>
            </a:r>
            <a:r>
              <a:rPr lang="en-GB" dirty="0"/>
              <a:t> example it’s not so bad, since each block of code has just one statement…</a:t>
            </a:r>
          </a:p>
          <a:p>
            <a:endParaRPr lang="en-GB" dirty="0"/>
          </a:p>
          <a:p>
            <a:r>
              <a:rPr lang="en-GB" dirty="0"/>
              <a:t>… but if you had two large blocks of code they’d both have to run, one after another, </a:t>
            </a:r>
            <a:r>
              <a:rPr lang="en-GB" dirty="0">
                <a:solidFill>
                  <a:schemeClr val="accent6"/>
                </a:solidFill>
              </a:rPr>
              <a:t>even if only one thread had to run one of them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668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Divergence is inefficient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9552" y="4581128"/>
            <a:ext cx="8010088" cy="1682512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Question:</a:t>
            </a:r>
          </a:p>
          <a:p>
            <a:pPr lvl="1"/>
            <a:r>
              <a:rPr lang="en-GB" dirty="0"/>
              <a:t>We execute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kernel</a:t>
            </a:r>
            <a:r>
              <a:rPr lang="en-GB" dirty="0"/>
              <a:t> on 32 blocks, 32 threads in each.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i.e.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kernel&lt;&lt;&lt;32, 32&gt;&gt;&gt;();</a:t>
            </a:r>
          </a:p>
          <a:p>
            <a:pPr lvl="1"/>
            <a:r>
              <a:rPr lang="en-GB" dirty="0"/>
              <a:t>How many </a:t>
            </a:r>
            <a:r>
              <a:rPr lang="en-GB" dirty="0" smtClean="0"/>
              <a:t>cycles </a:t>
            </a:r>
            <a:r>
              <a:rPr lang="en-GB" dirty="0"/>
              <a:t>will </a:t>
            </a:r>
            <a:r>
              <a:rPr lang="en-GB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expensiveFunction</a:t>
            </a:r>
            <a:r>
              <a:rPr lang="en-GB" dirty="0"/>
              <a:t> </a:t>
            </a:r>
            <a:r>
              <a:rPr lang="en-GB" dirty="0" smtClean="0"/>
              <a:t>use? 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accent2"/>
                </a:solidFill>
              </a:rPr>
              <a:t>	</a:t>
            </a:r>
            <a:r>
              <a:rPr lang="en-GB" dirty="0" smtClean="0">
                <a:solidFill>
                  <a:schemeClr val="accent2"/>
                </a:solidFill>
              </a:rPr>
              <a:t>32*1000=32,000.</a:t>
            </a:r>
            <a:endParaRPr lang="en-GB" dirty="0">
              <a:solidFill>
                <a:schemeClr val="accent2"/>
              </a:solidFill>
            </a:endParaRPr>
          </a:p>
          <a:p>
            <a:pPr lvl="1"/>
            <a:r>
              <a:rPr lang="en-GB" dirty="0"/>
              <a:t>What about </a:t>
            </a:r>
            <a:r>
              <a:rPr lang="en-GB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anotherExpensiveFunction</a:t>
            </a:r>
            <a:r>
              <a:rPr lang="en-GB" dirty="0"/>
              <a:t>? </a:t>
            </a:r>
            <a:endParaRPr lang="en-GB" dirty="0" smtClean="0"/>
          </a:p>
          <a:p>
            <a:pPr marL="457200" lvl="1" indent="0">
              <a:buNone/>
            </a:pPr>
            <a:r>
              <a:rPr lang="en-GB" dirty="0">
                <a:solidFill>
                  <a:schemeClr val="accent2"/>
                </a:solidFill>
              </a:rPr>
              <a:t>	</a:t>
            </a:r>
            <a:r>
              <a:rPr lang="en-GB" dirty="0" smtClean="0">
                <a:solidFill>
                  <a:schemeClr val="accent2"/>
                </a:solidFill>
              </a:rPr>
              <a:t>32*1000=32,000.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2164438"/>
            <a:ext cx="4752528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kernel()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0) 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expensiveFunction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anotherExpensiveFunction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GB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7016" y="6360681"/>
            <a:ext cx="88569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200" dirty="0" smtClean="0"/>
              <a:t>64,000 </a:t>
            </a:r>
            <a:r>
              <a:rPr lang="en-GB" sz="2200" dirty="0"/>
              <a:t>total </a:t>
            </a:r>
            <a:r>
              <a:rPr lang="en-GB" sz="2200" dirty="0" smtClean="0"/>
              <a:t>cycles in function calls. </a:t>
            </a:r>
            <a:r>
              <a:rPr lang="en-GB" sz="2200" dirty="0"/>
              <a:t>What if we reorganise?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2120" y="2636912"/>
            <a:ext cx="3384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expensiveFunction</a:t>
            </a:r>
            <a:r>
              <a:rPr lang="en-GB" sz="1600" dirty="0" smtClean="0"/>
              <a:t> and </a:t>
            </a:r>
            <a:r>
              <a:rPr lang="en-GB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anotherExpensiveFunction</a:t>
            </a:r>
            <a:r>
              <a:rPr lang="en-GB" sz="1600" dirty="0" smtClean="0"/>
              <a:t> both take 1,000 cycles to run.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61428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Divergence is inefficient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9552" y="4581128"/>
            <a:ext cx="8010088" cy="1682512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Question:</a:t>
            </a:r>
          </a:p>
          <a:p>
            <a:pPr lvl="1"/>
            <a:r>
              <a:rPr lang="en-GB" dirty="0"/>
              <a:t>We execute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kernel</a:t>
            </a:r>
            <a:r>
              <a:rPr lang="en-GB" dirty="0"/>
              <a:t> on 32 blocks, 32 threads in each.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i.e.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kernel&lt;&lt;&lt;32, 32&gt;&gt;&gt;();</a:t>
            </a:r>
          </a:p>
          <a:p>
            <a:pPr lvl="1"/>
            <a:r>
              <a:rPr lang="en-GB" dirty="0"/>
              <a:t>How many </a:t>
            </a:r>
            <a:r>
              <a:rPr lang="en-GB" dirty="0" smtClean="0"/>
              <a:t>cycles </a:t>
            </a:r>
            <a:r>
              <a:rPr lang="en-GB" dirty="0"/>
              <a:t>will </a:t>
            </a:r>
            <a:r>
              <a:rPr lang="en-GB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expensiveFunction</a:t>
            </a:r>
            <a:r>
              <a:rPr lang="en-GB" dirty="0"/>
              <a:t> </a:t>
            </a:r>
            <a:r>
              <a:rPr lang="en-GB" dirty="0" smtClean="0"/>
              <a:t>use? 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accent2"/>
                </a:solidFill>
              </a:rPr>
              <a:t>	</a:t>
            </a:r>
            <a:r>
              <a:rPr lang="en-GB" dirty="0" smtClean="0">
                <a:solidFill>
                  <a:schemeClr val="accent2"/>
                </a:solidFill>
              </a:rPr>
              <a:t>1*1000=1,000.</a:t>
            </a:r>
            <a:endParaRPr lang="en-GB" dirty="0">
              <a:solidFill>
                <a:schemeClr val="accent2"/>
              </a:solidFill>
            </a:endParaRPr>
          </a:p>
          <a:p>
            <a:pPr lvl="1"/>
            <a:r>
              <a:rPr lang="en-GB" dirty="0"/>
              <a:t>What about </a:t>
            </a:r>
            <a:r>
              <a:rPr lang="en-GB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anotherExpensiveFunction</a:t>
            </a:r>
            <a:r>
              <a:rPr lang="en-GB" dirty="0"/>
              <a:t>? </a:t>
            </a:r>
            <a:endParaRPr lang="en-GB" dirty="0" smtClean="0"/>
          </a:p>
          <a:p>
            <a:pPr marL="457200" lvl="1" indent="0">
              <a:buNone/>
            </a:pPr>
            <a:r>
              <a:rPr lang="en-GB" dirty="0">
                <a:solidFill>
                  <a:schemeClr val="accent2"/>
                </a:solidFill>
              </a:rPr>
              <a:t>	</a:t>
            </a:r>
            <a:r>
              <a:rPr lang="en-GB" dirty="0" smtClean="0">
                <a:solidFill>
                  <a:schemeClr val="accent2"/>
                </a:solidFill>
              </a:rPr>
              <a:t>31*1000=31,000.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2164438"/>
            <a:ext cx="4752528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kernel()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blockIdx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== 0) 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expensiveFunction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anotherExpensiveFunction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GB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7016" y="6360681"/>
            <a:ext cx="88569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200" dirty="0" smtClean="0"/>
              <a:t>32,000 </a:t>
            </a:r>
            <a:r>
              <a:rPr lang="en-GB" sz="2200" dirty="0"/>
              <a:t>total </a:t>
            </a:r>
            <a:r>
              <a:rPr lang="en-GB" sz="2200" dirty="0" smtClean="0"/>
              <a:t>cycles in function calls </a:t>
            </a:r>
            <a:r>
              <a:rPr lang="en-GB" sz="2200" dirty="0" smtClean="0">
                <a:sym typeface="Wingdings" panose="05000000000000000000" pitchFamily="2" charset="2"/>
              </a:rPr>
              <a:t></a:t>
            </a:r>
            <a:r>
              <a:rPr lang="en-GB" sz="2200" dirty="0" smtClean="0"/>
              <a:t> twice as fast!</a:t>
            </a:r>
            <a:endParaRPr lang="en-GB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5652120" y="2636912"/>
            <a:ext cx="3384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expensiveFunction</a:t>
            </a:r>
            <a:r>
              <a:rPr lang="en-GB" sz="1600" dirty="0" smtClean="0"/>
              <a:t> and </a:t>
            </a:r>
            <a:r>
              <a:rPr lang="en-GB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anotherExpensiveFunction</a:t>
            </a:r>
            <a:r>
              <a:rPr lang="en-GB" sz="1600" dirty="0" smtClean="0"/>
              <a:t> both take 1,000 cycles to run.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154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</a:t>
            </a:r>
            <a:r>
              <a:rPr lang="en-GB" dirty="0" err="1"/>
              <a:t>fizzbuzz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4088" y="2194560"/>
            <a:ext cx="3185552" cy="4069080"/>
          </a:xfrm>
        </p:spPr>
        <p:txBody>
          <a:bodyPr>
            <a:normAutofit/>
          </a:bodyPr>
          <a:lstStyle/>
          <a:p>
            <a:r>
              <a:rPr lang="en-GB" dirty="0"/>
              <a:t>Here we have if statements without matching </a:t>
            </a:r>
            <a:r>
              <a:rPr lang="en-GB" dirty="0" err="1"/>
              <a:t>elses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This isn’t so bad.</a:t>
            </a:r>
          </a:p>
          <a:p>
            <a:endParaRPr lang="en-GB" dirty="0"/>
          </a:p>
          <a:p>
            <a:r>
              <a:rPr lang="en-GB" dirty="0"/>
              <a:t>If there’s a single thread in a warp where the condition is true, the code in the block will run.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916832"/>
            <a:ext cx="4896544" cy="44935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__device__ </a:t>
            </a:r>
            <a:r>
              <a:rPr lang="en-GB" sz="13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</a:p>
          <a:p>
            <a:endParaRPr lang="en-GB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kernel()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3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isDivisibleBy2 = (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 2) == 0;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(isDivisibleBy2) {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-1;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0;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GB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isDivisibleByThree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 3) == 0;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isDivisibleByThree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-= 2;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GB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== 0) {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5" y="4725143"/>
            <a:ext cx="2584731" cy="62578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95534" y="5517232"/>
            <a:ext cx="2584731" cy="62578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21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</a:t>
            </a:r>
            <a:r>
              <a:rPr lang="en-GB" dirty="0" err="1"/>
              <a:t>fizzbuzz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3068960"/>
            <a:ext cx="7794064" cy="345950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In every warp there’ll be at least once thread where this condition is true (it’s true for every 3</a:t>
            </a:r>
            <a:r>
              <a:rPr lang="en-GB" baseline="30000" dirty="0"/>
              <a:t>rd</a:t>
            </a:r>
            <a:r>
              <a:rPr lang="en-GB" dirty="0"/>
              <a:t> thread).</a:t>
            </a:r>
          </a:p>
          <a:p>
            <a:endParaRPr lang="en-GB" dirty="0"/>
          </a:p>
          <a:p>
            <a:r>
              <a:rPr lang="en-GB" dirty="0"/>
              <a:t>But there aren’t two pieces of code to be run, since there’s no else block, so performance hit isn’t too bad.</a:t>
            </a:r>
          </a:p>
          <a:p>
            <a:endParaRPr lang="en-GB" dirty="0"/>
          </a:p>
          <a:p>
            <a:r>
              <a:rPr lang="en-GB" dirty="0"/>
              <a:t>Would be faster if all the threads with (i%3)==0 were together in the same warps – then the other warps wouldn’t need to run the block.</a:t>
            </a:r>
          </a:p>
          <a:p>
            <a:endParaRPr lang="en-GB" dirty="0"/>
          </a:p>
          <a:p>
            <a:r>
              <a:rPr lang="en-GB" dirty="0"/>
              <a:t>But that’s not really practical…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4396" y="1916832"/>
            <a:ext cx="381642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isDivisibleByThree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] -= 2;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90832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3286" y="147421"/>
            <a:ext cx="6377940" cy="1293028"/>
          </a:xfrm>
        </p:spPr>
        <p:txBody>
          <a:bodyPr/>
          <a:lstStyle/>
          <a:p>
            <a:r>
              <a:rPr lang="en-GB" dirty="0"/>
              <a:t>divergence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060848"/>
            <a:ext cx="4745467" cy="8925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3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isDivisibleBy2 = (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 2) == 0;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(isDivisibleBy2) {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2885" y="3146853"/>
            <a:ext cx="2088232" cy="292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-1;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88019" y="3629060"/>
            <a:ext cx="2088232" cy="292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0;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4162552"/>
            <a:ext cx="4089559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isDivisibleByThree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 3) == 0;</a:t>
            </a:r>
          </a:p>
          <a:p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isDivisibleByThree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489" y="4896099"/>
            <a:ext cx="2088232" cy="292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-= 2;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536" y="5429591"/>
            <a:ext cx="2664296" cy="292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== 0) {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3489" y="5963083"/>
            <a:ext cx="1928771" cy="292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5392256" y="2057401"/>
            <a:ext cx="2907664" cy="288032"/>
            <a:chOff x="5392256" y="2057401"/>
            <a:chExt cx="2907664" cy="288032"/>
          </a:xfrm>
        </p:grpSpPr>
        <p:sp>
          <p:nvSpPr>
            <p:cNvPr id="3" name="Rectangle 2"/>
            <p:cNvSpPr/>
            <p:nvPr/>
          </p:nvSpPr>
          <p:spPr>
            <a:xfrm>
              <a:off x="5392256" y="2057401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55714" y="2057401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19172" y="2057401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82630" y="2057401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46088" y="2057401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209546" y="2057401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573004" y="2057401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936462" y="2057401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392256" y="3146853"/>
            <a:ext cx="2907664" cy="288032"/>
            <a:chOff x="5392256" y="3146853"/>
            <a:chExt cx="2907664" cy="288032"/>
          </a:xfrm>
        </p:grpSpPr>
        <p:sp>
          <p:nvSpPr>
            <p:cNvPr id="18" name="Rectangle 17"/>
            <p:cNvSpPr/>
            <p:nvPr/>
          </p:nvSpPr>
          <p:spPr>
            <a:xfrm>
              <a:off x="5392256" y="3146853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755714" y="3146853"/>
              <a:ext cx="363458" cy="288032"/>
            </a:xfrm>
            <a:prstGeom prst="rect">
              <a:avLst/>
            </a:prstGeom>
            <a:pattFill prst="pct7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19172" y="3146853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82630" y="3146853"/>
              <a:ext cx="363458" cy="288032"/>
            </a:xfrm>
            <a:prstGeom prst="rect">
              <a:avLst/>
            </a:prstGeom>
            <a:pattFill prst="pct7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46088" y="3146853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209546" y="3146853"/>
              <a:ext cx="363458" cy="288032"/>
            </a:xfrm>
            <a:prstGeom prst="rect">
              <a:avLst/>
            </a:prstGeom>
            <a:pattFill prst="pct7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73004" y="3146853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936462" y="3146853"/>
              <a:ext cx="363458" cy="288032"/>
            </a:xfrm>
            <a:prstGeom prst="rect">
              <a:avLst/>
            </a:prstGeom>
            <a:pattFill prst="pct7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392256" y="3638461"/>
            <a:ext cx="2907664" cy="288032"/>
            <a:chOff x="5392256" y="3638461"/>
            <a:chExt cx="2907664" cy="288032"/>
          </a:xfrm>
        </p:grpSpPr>
        <p:sp>
          <p:nvSpPr>
            <p:cNvPr id="26" name="Rectangle 25"/>
            <p:cNvSpPr/>
            <p:nvPr/>
          </p:nvSpPr>
          <p:spPr>
            <a:xfrm>
              <a:off x="5392256" y="3638461"/>
              <a:ext cx="363458" cy="288032"/>
            </a:xfrm>
            <a:prstGeom prst="rect">
              <a:avLst/>
            </a:prstGeom>
            <a:pattFill prst="pct7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55714" y="3638461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119172" y="3638461"/>
              <a:ext cx="363458" cy="288032"/>
            </a:xfrm>
            <a:prstGeom prst="rect">
              <a:avLst/>
            </a:prstGeom>
            <a:pattFill prst="pct7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482630" y="3638461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846088" y="3638461"/>
              <a:ext cx="363458" cy="288032"/>
            </a:xfrm>
            <a:prstGeom prst="rect">
              <a:avLst/>
            </a:prstGeom>
            <a:pattFill prst="pct7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209546" y="3638461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573004" y="3638461"/>
              <a:ext cx="363458" cy="288032"/>
            </a:xfrm>
            <a:prstGeom prst="rect">
              <a:avLst/>
            </a:prstGeom>
            <a:pattFill prst="pct7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936462" y="3638461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392256" y="4162552"/>
            <a:ext cx="2907664" cy="288032"/>
            <a:chOff x="5392256" y="4162552"/>
            <a:chExt cx="2907664" cy="288032"/>
          </a:xfrm>
        </p:grpSpPr>
        <p:sp>
          <p:nvSpPr>
            <p:cNvPr id="34" name="Rectangle 33"/>
            <p:cNvSpPr/>
            <p:nvPr/>
          </p:nvSpPr>
          <p:spPr>
            <a:xfrm>
              <a:off x="5392256" y="4162552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0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55714" y="4162552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119172" y="4162552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482630" y="4162552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846088" y="4162552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209546" y="4162552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573004" y="4162552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936462" y="4162552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392256" y="4892805"/>
            <a:ext cx="2907664" cy="288032"/>
            <a:chOff x="5392256" y="4892805"/>
            <a:chExt cx="2907664" cy="288032"/>
          </a:xfrm>
        </p:grpSpPr>
        <p:sp>
          <p:nvSpPr>
            <p:cNvPr id="42" name="Rectangle 41"/>
            <p:cNvSpPr/>
            <p:nvPr/>
          </p:nvSpPr>
          <p:spPr>
            <a:xfrm>
              <a:off x="5392256" y="4892805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0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755714" y="4892805"/>
              <a:ext cx="363458" cy="288032"/>
            </a:xfrm>
            <a:prstGeom prst="rect">
              <a:avLst/>
            </a:prstGeom>
            <a:pattFill prst="pct7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19172" y="4892805"/>
              <a:ext cx="363458" cy="288032"/>
            </a:xfrm>
            <a:prstGeom prst="rect">
              <a:avLst/>
            </a:prstGeom>
            <a:pattFill prst="pct7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482630" y="4892805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46088" y="4892805"/>
              <a:ext cx="363458" cy="288032"/>
            </a:xfrm>
            <a:prstGeom prst="rect">
              <a:avLst/>
            </a:prstGeom>
            <a:pattFill prst="pct7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209546" y="4892805"/>
              <a:ext cx="363458" cy="288032"/>
            </a:xfrm>
            <a:prstGeom prst="rect">
              <a:avLst/>
            </a:prstGeom>
            <a:pattFill prst="pct7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573004" y="4892805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936462" y="4892805"/>
              <a:ext cx="363458" cy="288032"/>
            </a:xfrm>
            <a:prstGeom prst="rect">
              <a:avLst/>
            </a:prstGeom>
            <a:pattFill prst="pct7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392256" y="5433947"/>
            <a:ext cx="2907664" cy="288032"/>
            <a:chOff x="5392256" y="5433947"/>
            <a:chExt cx="2907664" cy="288032"/>
          </a:xfrm>
        </p:grpSpPr>
        <p:sp>
          <p:nvSpPr>
            <p:cNvPr id="50" name="Rectangle 49"/>
            <p:cNvSpPr/>
            <p:nvPr/>
          </p:nvSpPr>
          <p:spPr>
            <a:xfrm>
              <a:off x="5392256" y="5433947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0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55714" y="5433947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119172" y="5433947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482630" y="5433947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846088" y="5433947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209546" y="5433947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573004" y="5433947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936462" y="5433947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392256" y="5967439"/>
            <a:ext cx="2907664" cy="288032"/>
            <a:chOff x="5392256" y="5967439"/>
            <a:chExt cx="2907664" cy="288032"/>
          </a:xfrm>
        </p:grpSpPr>
        <p:sp>
          <p:nvSpPr>
            <p:cNvPr id="58" name="Rectangle 57"/>
            <p:cNvSpPr/>
            <p:nvPr/>
          </p:nvSpPr>
          <p:spPr>
            <a:xfrm>
              <a:off x="5392256" y="5967439"/>
              <a:ext cx="363458" cy="288032"/>
            </a:xfrm>
            <a:prstGeom prst="rect">
              <a:avLst/>
            </a:prstGeom>
            <a:pattFill prst="pct7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755714" y="5967439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119172" y="5967439"/>
              <a:ext cx="363458" cy="288032"/>
            </a:xfrm>
            <a:prstGeom prst="rect">
              <a:avLst/>
            </a:prstGeom>
            <a:pattFill prst="pct7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482630" y="5967439"/>
              <a:ext cx="363458" cy="288032"/>
            </a:xfrm>
            <a:prstGeom prst="rect">
              <a:avLst/>
            </a:prstGeom>
            <a:pattFill prst="pct7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846088" y="5967439"/>
              <a:ext cx="363458" cy="288032"/>
            </a:xfrm>
            <a:prstGeom prst="rect">
              <a:avLst/>
            </a:prstGeom>
            <a:pattFill prst="pct7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209546" y="5967439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573004" y="5967439"/>
              <a:ext cx="363458" cy="288032"/>
            </a:xfrm>
            <a:prstGeom prst="rect">
              <a:avLst/>
            </a:prstGeom>
            <a:pattFill prst="pct7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936462" y="5967439"/>
              <a:ext cx="363458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 flipH="1">
            <a:off x="2559865" y="2960335"/>
            <a:ext cx="363457" cy="176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923322" y="2950423"/>
            <a:ext cx="321269" cy="67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" idx="2"/>
          </p:cNvCxnSpPr>
          <p:nvPr/>
        </p:nvCxnSpPr>
        <p:spPr>
          <a:xfrm>
            <a:off x="1767001" y="3439241"/>
            <a:ext cx="0" cy="707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1869157" y="3921449"/>
            <a:ext cx="1410963" cy="225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8" idx="0"/>
          </p:cNvCxnSpPr>
          <p:nvPr/>
        </p:nvCxnSpPr>
        <p:spPr>
          <a:xfrm>
            <a:off x="1767605" y="4654995"/>
            <a:ext cx="0" cy="24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749753" y="5188487"/>
            <a:ext cx="0" cy="24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731901" y="5721979"/>
            <a:ext cx="0" cy="24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392256" y="1628800"/>
            <a:ext cx="290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Active Threads</a:t>
            </a:r>
          </a:p>
        </p:txBody>
      </p:sp>
    </p:spTree>
    <p:extLst>
      <p:ext uri="{BB962C8B-B14F-4D97-AF65-F5344CB8AC3E}">
        <p14:creationId xmlns:p14="http://schemas.microsoft.com/office/powerpoint/2010/main" val="197939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Today’s lecture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Two halves:</a:t>
            </a:r>
          </a:p>
          <a:p>
            <a:endParaRPr lang="en-GB" dirty="0"/>
          </a:p>
          <a:p>
            <a:pPr lvl="1"/>
            <a:r>
              <a:rPr lang="en-GB" dirty="0" smtClean="0"/>
              <a:t>First we will look at an issue that can cause CUDA kernels to run much slower than expected: </a:t>
            </a:r>
            <a:r>
              <a:rPr lang="en-GB" dirty="0" smtClean="0">
                <a:solidFill>
                  <a:schemeClr val="accent2"/>
                </a:solidFill>
              </a:rPr>
              <a:t>divergence</a:t>
            </a:r>
            <a:r>
              <a:rPr lang="en-GB" dirty="0" smtClean="0"/>
              <a:t>.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Then we will carefully work through writing a matrix multiplication kernel, both with and without </a:t>
            </a:r>
            <a:r>
              <a:rPr lang="en-GB" dirty="0" smtClean="0">
                <a:solidFill>
                  <a:schemeClr val="accent2"/>
                </a:solidFill>
              </a:rPr>
              <a:t>shared memory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114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514360"/>
          </a:xfrm>
        </p:spPr>
        <p:txBody>
          <a:bodyPr/>
          <a:lstStyle/>
          <a:p>
            <a:r>
              <a:rPr lang="en-GB" dirty="0"/>
              <a:t>Divergence gets worse the more code paths you have: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708920"/>
            <a:ext cx="3816424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(condition1) 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expensiveOperation1();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(condition2) 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expensiveOperation2();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(condition3) 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expensiveOperation3();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expensiveOperation4();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1001" y="2996952"/>
            <a:ext cx="3888432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If a warp contains at least one thread where each condition is true, then </a:t>
            </a:r>
            <a:r>
              <a:rPr lang="en-GB" dirty="0">
                <a:solidFill>
                  <a:schemeClr val="accent2"/>
                </a:solidFill>
              </a:rPr>
              <a:t>all four expensive operations have to run!</a:t>
            </a:r>
          </a:p>
          <a:p>
            <a:endParaRPr lang="en-GB" dirty="0"/>
          </a:p>
          <a:p>
            <a:r>
              <a:rPr lang="en-GB" dirty="0">
                <a:solidFill>
                  <a:schemeClr val="accent3"/>
                </a:solidFill>
              </a:rPr>
              <a:t>Golden rule: </a:t>
            </a:r>
            <a:r>
              <a:rPr lang="en-GB" dirty="0"/>
              <a:t>if possible, organise blocks so that threads in the </a:t>
            </a:r>
            <a:r>
              <a:rPr lang="en-GB" dirty="0">
                <a:solidFill>
                  <a:schemeClr val="accent6"/>
                </a:solidFill>
              </a:rPr>
              <a:t>same warp </a:t>
            </a:r>
            <a:r>
              <a:rPr lang="en-GB" dirty="0"/>
              <a:t>follow the </a:t>
            </a:r>
            <a:r>
              <a:rPr lang="en-GB" dirty="0">
                <a:solidFill>
                  <a:schemeClr val="accent6"/>
                </a:solidFill>
              </a:rPr>
              <a:t>same path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958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__</a:t>
            </a:r>
            <a:r>
              <a:rPr lang="en-GB" cap="none" dirty="0" err="1"/>
              <a:t>syncthreads</a:t>
            </a:r>
            <a:r>
              <a:rPr lang="en-GB" cap="none" dirty="0"/>
              <a:t> </a:t>
            </a:r>
            <a:r>
              <a:rPr lang="en-GB" dirty="0"/>
              <a:t>and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Reminder from last week: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syncthreads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/>
              <a:t>causes a thread to pause until all of the threads in its block have reached the same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syncthreads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/>
              <a:t>call.</a:t>
            </a:r>
          </a:p>
          <a:p>
            <a:endParaRPr lang="en-GB" dirty="0"/>
          </a:p>
          <a:p>
            <a:r>
              <a:rPr lang="en-GB" dirty="0">
                <a:solidFill>
                  <a:schemeClr val="accent6"/>
                </a:solidFill>
              </a:rPr>
              <a:t>Example:</a:t>
            </a:r>
            <a:r>
              <a:rPr lang="en-GB" dirty="0"/>
              <a:t> if threads co-operate to load data into shared memory, they should wait until every thread has done its loading before starting work.</a:t>
            </a:r>
          </a:p>
          <a:p>
            <a:endParaRPr lang="en-GB" dirty="0"/>
          </a:p>
          <a:p>
            <a:r>
              <a:rPr lang="en-GB" dirty="0">
                <a:solidFill>
                  <a:schemeClr val="accent6"/>
                </a:solidFill>
              </a:rPr>
              <a:t>Long story short: </a:t>
            </a:r>
            <a:r>
              <a:rPr lang="en-GB" dirty="0" smtClean="0"/>
              <a:t>don’t use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syncthreads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inside any sections of code that might only run on some threads in a block.</a:t>
            </a:r>
          </a:p>
        </p:txBody>
      </p:sp>
    </p:spTree>
    <p:extLst>
      <p:ext uri="{BB962C8B-B14F-4D97-AF65-F5344CB8AC3E}">
        <p14:creationId xmlns:p14="http://schemas.microsoft.com/office/powerpoint/2010/main" val="85932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__</a:t>
            </a:r>
            <a:r>
              <a:rPr lang="en-GB" cap="none" dirty="0" err="1"/>
              <a:t>syncthreads</a:t>
            </a:r>
            <a:r>
              <a:rPr lang="en-GB" cap="none" dirty="0"/>
              <a:t> </a:t>
            </a:r>
            <a:r>
              <a:rPr lang="en-GB" dirty="0"/>
              <a:t>and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984" y="2194560"/>
            <a:ext cx="4121656" cy="4069080"/>
          </a:xfrm>
        </p:spPr>
        <p:txBody>
          <a:bodyPr>
            <a:normAutofit/>
          </a:bodyPr>
          <a:lstStyle/>
          <a:p>
            <a:r>
              <a:rPr lang="en-GB" dirty="0"/>
              <a:t>This is common pattern that we’ve seen before.</a:t>
            </a:r>
          </a:p>
          <a:p>
            <a:endParaRPr lang="en-GB" dirty="0"/>
          </a:p>
          <a:p>
            <a:r>
              <a:rPr lang="en-GB" dirty="0"/>
              <a:t>Kernel works even if the number of threads is bigger than the problem size.</a:t>
            </a:r>
          </a:p>
          <a:p>
            <a:endParaRPr lang="en-GB" dirty="0"/>
          </a:p>
          <a:p>
            <a:r>
              <a:rPr lang="en-GB" dirty="0"/>
              <a:t>But what if part of the kernel involves loading data into shared memory?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4104456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kernel()</a:t>
            </a:r>
          </a:p>
          <a:p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globalId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  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globalId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M) {</a:t>
            </a:r>
          </a:p>
          <a:p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311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__</a:t>
            </a:r>
            <a:r>
              <a:rPr lang="en-GB" cap="none" dirty="0" err="1"/>
              <a:t>syncthreads</a:t>
            </a:r>
            <a:r>
              <a:rPr lang="en-GB" cap="none" dirty="0"/>
              <a:t> </a:t>
            </a:r>
            <a:r>
              <a:rPr lang="en-GB" dirty="0"/>
              <a:t>and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984" y="2194560"/>
            <a:ext cx="4121656" cy="4069080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accent2"/>
                </a:solidFill>
              </a:rPr>
              <a:t>Don’t do this!</a:t>
            </a:r>
          </a:p>
          <a:p>
            <a:endParaRPr lang="en-GB" dirty="0"/>
          </a:p>
          <a:p>
            <a:r>
              <a:rPr lang="en-GB" dirty="0"/>
              <a:t>Thread </a:t>
            </a:r>
            <a:r>
              <a:rPr lang="en-GB" dirty="0">
                <a:solidFill>
                  <a:schemeClr val="accent6"/>
                </a:solidFill>
              </a:rPr>
              <a:t>M-1</a:t>
            </a:r>
            <a:r>
              <a:rPr lang="en-GB" dirty="0"/>
              <a:t> will execute the code in the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/>
              <a:t> block (including </a:t>
            </a:r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GB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syncthreads</a:t>
            </a:r>
            <a:r>
              <a:rPr lang="en-GB" dirty="0"/>
              <a:t>).</a:t>
            </a:r>
          </a:p>
          <a:p>
            <a:endParaRPr lang="en-GB" dirty="0"/>
          </a:p>
          <a:p>
            <a:r>
              <a:rPr lang="en-GB" dirty="0"/>
              <a:t>Thread </a:t>
            </a:r>
            <a:r>
              <a:rPr lang="en-GB" dirty="0">
                <a:solidFill>
                  <a:schemeClr val="accent6"/>
                </a:solidFill>
              </a:rPr>
              <a:t>M</a:t>
            </a:r>
            <a:r>
              <a:rPr lang="en-GB" dirty="0"/>
              <a:t> won’t.</a:t>
            </a:r>
          </a:p>
          <a:p>
            <a:endParaRPr lang="en-GB" dirty="0"/>
          </a:p>
          <a:p>
            <a:r>
              <a:rPr lang="en-GB" dirty="0"/>
              <a:t>If these two threads are in the same block, thread </a:t>
            </a:r>
            <a:r>
              <a:rPr lang="en-GB" dirty="0">
                <a:solidFill>
                  <a:schemeClr val="accent6"/>
                </a:solidFill>
              </a:rPr>
              <a:t>M-1</a:t>
            </a:r>
            <a:r>
              <a:rPr lang="en-GB" dirty="0"/>
              <a:t> will be waiting forever for thread </a:t>
            </a:r>
            <a:r>
              <a:rPr lang="en-GB" dirty="0">
                <a:solidFill>
                  <a:schemeClr val="accent6"/>
                </a:solidFill>
              </a:rPr>
              <a:t>M</a:t>
            </a:r>
            <a:r>
              <a:rPr lang="en-GB" dirty="0"/>
              <a:t> to sync – </a:t>
            </a:r>
            <a:r>
              <a:rPr lang="en-GB" dirty="0">
                <a:solidFill>
                  <a:schemeClr val="accent2"/>
                </a:solidFill>
              </a:rPr>
              <a:t>deadlock</a:t>
            </a:r>
            <a:r>
              <a:rPr lang="en-GB" dirty="0"/>
              <a:t>!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4104456" cy="3539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kernel()</a:t>
            </a:r>
          </a:p>
          <a:p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globalId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  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globalId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M) {</a:t>
            </a:r>
          </a:p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(load some data)</a:t>
            </a:r>
          </a:p>
          <a:p>
            <a:endParaRPr lang="en-GB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GB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syncthreads</a:t>
            </a:r>
            <a:r>
              <a:rPr lang="en-GB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GB" sz="16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(process data)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7" name="Picture 6" descr="File:RedX.svg - Wikipedia, the free encyclo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501983"/>
            <a:ext cx="1877194" cy="187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0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__</a:t>
            </a:r>
            <a:r>
              <a:rPr lang="en-GB" cap="none" dirty="0" err="1"/>
              <a:t>syncthreads</a:t>
            </a:r>
            <a:r>
              <a:rPr lang="en-GB" cap="none" dirty="0"/>
              <a:t> </a:t>
            </a:r>
            <a:r>
              <a:rPr lang="en-GB" dirty="0"/>
              <a:t>and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984" y="2194560"/>
            <a:ext cx="4121656" cy="4069080"/>
          </a:xfrm>
        </p:spPr>
        <p:txBody>
          <a:bodyPr>
            <a:normAutofit/>
          </a:bodyPr>
          <a:lstStyle/>
          <a:p>
            <a:r>
              <a:rPr lang="en-GB" dirty="0"/>
              <a:t>Now all threads in a block will run </a:t>
            </a:r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GB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syncthreads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Messier, but won’t deadlock!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4104456" cy="40318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kernel()</a:t>
            </a:r>
          </a:p>
          <a:p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globalId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  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globalId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M) {</a:t>
            </a:r>
          </a:p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(load some data)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GB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syncthreads</a:t>
            </a:r>
            <a:r>
              <a:rPr lang="en-GB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GB" sz="16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globalId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M) {</a:t>
            </a:r>
          </a:p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(process data)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5" name="Picture 4" descr="Green tick - simpl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465551"/>
            <a:ext cx="1762003" cy="201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5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We’re going to develop a kernel that calculates </a:t>
            </a:r>
            <a:r>
              <a:rPr lang="en-GB" b="1" dirty="0" err="1"/>
              <a:t>A</a:t>
            </a:r>
            <a:r>
              <a:rPr lang="en-GB" dirty="0" err="1"/>
              <a:t>x</a:t>
            </a:r>
            <a:r>
              <a:rPr lang="en-GB" b="1" dirty="0" err="1"/>
              <a:t>B</a:t>
            </a:r>
            <a:r>
              <a:rPr lang="en-GB" dirty="0"/>
              <a:t>, where </a:t>
            </a:r>
            <a:r>
              <a:rPr lang="en-GB" b="1" dirty="0"/>
              <a:t>A</a:t>
            </a:r>
            <a:r>
              <a:rPr lang="en-GB" dirty="0"/>
              <a:t> and </a:t>
            </a:r>
            <a:r>
              <a:rPr lang="en-GB" b="1" dirty="0"/>
              <a:t>B</a:t>
            </a:r>
            <a:r>
              <a:rPr lang="en-GB" dirty="0"/>
              <a:t> are both </a:t>
            </a:r>
            <a:r>
              <a:rPr lang="en-GB" dirty="0" err="1"/>
              <a:t>nxn</a:t>
            </a:r>
            <a:r>
              <a:rPr lang="en-GB" dirty="0"/>
              <a:t> matrices.</a:t>
            </a:r>
          </a:p>
          <a:p>
            <a:endParaRPr lang="en-GB" dirty="0"/>
          </a:p>
          <a:p>
            <a:r>
              <a:rPr lang="en-GB" dirty="0"/>
              <a:t>Start with a simple version, then see how to dramatically increase performance with shared memory.</a:t>
            </a:r>
          </a:p>
          <a:p>
            <a:endParaRPr lang="en-GB" dirty="0"/>
          </a:p>
          <a:p>
            <a:r>
              <a:rPr lang="en-GB" dirty="0"/>
              <a:t>Following example in Kirk &amp; </a:t>
            </a:r>
            <a:r>
              <a:rPr lang="en-GB" dirty="0" err="1"/>
              <a:t>Hwu</a:t>
            </a:r>
            <a:r>
              <a:rPr lang="en-GB" dirty="0"/>
              <a:t>.</a:t>
            </a:r>
          </a:p>
          <a:p>
            <a:pPr lvl="1"/>
            <a:endParaRPr lang="en-GB" dirty="0"/>
          </a:p>
        </p:txBody>
      </p:sp>
      <p:pic>
        <p:nvPicPr>
          <p:cNvPr id="1026" name="Picture 2" descr="Image result for kirk hwu gp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261305"/>
            <a:ext cx="188595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67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4360" y="2194560"/>
                <a:ext cx="7955280" cy="4063627"/>
              </a:xfrm>
            </p:spPr>
            <p:txBody>
              <a:bodyPr/>
              <a:lstStyle/>
              <a:p>
                <a:r>
                  <a:rPr lang="en-GB" dirty="0"/>
                  <a:t>Reminder (hopefully):</a:t>
                </a:r>
              </a:p>
              <a:p>
                <a:pPr lvl="1"/>
                <a:r>
                  <a:rPr lang="en-GB" dirty="0"/>
                  <a:t>The result of multiplying together two </a:t>
                </a:r>
                <a:r>
                  <a:rPr lang="en-GB" dirty="0" err="1"/>
                  <a:t>nxn</a:t>
                </a:r>
                <a:r>
                  <a:rPr lang="en-GB" dirty="0"/>
                  <a:t> matrices is itself an </a:t>
                </a:r>
                <a:r>
                  <a:rPr lang="en-GB" dirty="0" err="1"/>
                  <a:t>nxn</a:t>
                </a:r>
                <a:r>
                  <a:rPr lang="en-GB" dirty="0"/>
                  <a:t> matrix.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E.g. n=2: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GB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To calculate a particular output element:</a:t>
                </a:r>
              </a:p>
              <a:p>
                <a:pPr lvl="1"/>
                <a:r>
                  <a:rPr lang="en-GB" dirty="0"/>
                  <a:t>Take its </a:t>
                </a:r>
                <a:r>
                  <a:rPr lang="en-GB" dirty="0">
                    <a:solidFill>
                      <a:schemeClr val="accent6"/>
                    </a:solidFill>
                  </a:rPr>
                  <a:t>row</a:t>
                </a:r>
                <a:r>
                  <a:rPr lang="en-GB" dirty="0"/>
                  <a:t> from A…</a:t>
                </a:r>
              </a:p>
              <a:p>
                <a:pPr lvl="1"/>
                <a:r>
                  <a:rPr lang="en-GB" dirty="0"/>
                  <a:t>And its </a:t>
                </a:r>
                <a:r>
                  <a:rPr lang="en-GB" dirty="0">
                    <a:solidFill>
                      <a:srgbClr val="00B050"/>
                    </a:solidFill>
                  </a:rPr>
                  <a:t>column</a:t>
                </a:r>
                <a:r>
                  <a:rPr lang="en-GB" dirty="0"/>
                  <a:t> from B…</a:t>
                </a:r>
              </a:p>
              <a:p>
                <a:pPr lvl="1"/>
                <a:r>
                  <a:rPr lang="en-GB" dirty="0"/>
                  <a:t>And dot product them together: 1x5 + 2x7 = 19.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2194560"/>
                <a:ext cx="7955280" cy="4063627"/>
              </a:xfrm>
              <a:blipFill>
                <a:blip r:embed="rId2"/>
                <a:stretch>
                  <a:fillRect l="-920" t="-1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716016" y="3501008"/>
            <a:ext cx="288032" cy="2880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474752" y="3501008"/>
            <a:ext cx="801104" cy="2880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595384" y="3499626"/>
            <a:ext cx="297108" cy="57744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695284" y="404170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64194" y="404170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6398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4360" y="2194560"/>
                <a:ext cx="7955280" cy="4063627"/>
              </a:xfrm>
            </p:spPr>
            <p:txBody>
              <a:bodyPr/>
              <a:lstStyle/>
              <a:p>
                <a:r>
                  <a:rPr lang="en-GB" dirty="0"/>
                  <a:t>Reminder (hopefully):</a:t>
                </a:r>
              </a:p>
              <a:p>
                <a:pPr lvl="1"/>
                <a:r>
                  <a:rPr lang="en-GB" dirty="0"/>
                  <a:t>The result of multiplying together two </a:t>
                </a:r>
                <a:r>
                  <a:rPr lang="en-GB" dirty="0" err="1"/>
                  <a:t>nxn</a:t>
                </a:r>
                <a:r>
                  <a:rPr lang="en-GB" dirty="0"/>
                  <a:t> matrices is itself an </a:t>
                </a:r>
                <a:r>
                  <a:rPr lang="en-GB" dirty="0" err="1"/>
                  <a:t>nxn</a:t>
                </a:r>
                <a:r>
                  <a:rPr lang="en-GB" dirty="0"/>
                  <a:t> matrix.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E.g. n=2: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GB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To calculate a particular output element:</a:t>
                </a:r>
              </a:p>
              <a:p>
                <a:pPr lvl="1"/>
                <a:r>
                  <a:rPr lang="en-GB" dirty="0"/>
                  <a:t>Take its </a:t>
                </a:r>
                <a:r>
                  <a:rPr lang="en-GB" dirty="0">
                    <a:solidFill>
                      <a:schemeClr val="accent6"/>
                    </a:solidFill>
                  </a:rPr>
                  <a:t>row</a:t>
                </a:r>
                <a:r>
                  <a:rPr lang="en-GB" dirty="0"/>
                  <a:t> from A…</a:t>
                </a:r>
              </a:p>
              <a:p>
                <a:pPr lvl="1"/>
                <a:r>
                  <a:rPr lang="en-GB" dirty="0"/>
                  <a:t>And its </a:t>
                </a:r>
                <a:r>
                  <a:rPr lang="en-GB" dirty="0">
                    <a:solidFill>
                      <a:srgbClr val="00B050"/>
                    </a:solidFill>
                  </a:rPr>
                  <a:t>column</a:t>
                </a:r>
                <a:r>
                  <a:rPr lang="en-GB" dirty="0"/>
                  <a:t> from B…</a:t>
                </a:r>
              </a:p>
              <a:p>
                <a:pPr lvl="1"/>
                <a:r>
                  <a:rPr lang="en-GB" dirty="0"/>
                  <a:t>And dot product them together: 1x5 + 2x7 = 19.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2194560"/>
                <a:ext cx="7955280" cy="4063627"/>
              </a:xfrm>
              <a:blipFill>
                <a:blip r:embed="rId2"/>
                <a:stretch>
                  <a:fillRect l="-920" t="-1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716016" y="3501008"/>
            <a:ext cx="440232" cy="2880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474752" y="3501008"/>
            <a:ext cx="801104" cy="2880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595384" y="3499626"/>
            <a:ext cx="297108" cy="57744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695284" y="404170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64194" y="404170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37371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4360" y="2194560"/>
                <a:ext cx="7955280" cy="4063627"/>
              </a:xfrm>
            </p:spPr>
            <p:txBody>
              <a:bodyPr/>
              <a:lstStyle/>
              <a:p>
                <a:r>
                  <a:rPr lang="en-GB" dirty="0"/>
                  <a:t>Reminder (hopefully):</a:t>
                </a:r>
              </a:p>
              <a:p>
                <a:pPr lvl="1"/>
                <a:r>
                  <a:rPr lang="en-GB" dirty="0"/>
                  <a:t>The result of multiplying together two </a:t>
                </a:r>
                <a:r>
                  <a:rPr lang="en-GB" dirty="0" err="1"/>
                  <a:t>nxn</a:t>
                </a:r>
                <a:r>
                  <a:rPr lang="en-GB" dirty="0"/>
                  <a:t> matrices is itself an </a:t>
                </a:r>
                <a:r>
                  <a:rPr lang="en-GB" dirty="0" err="1"/>
                  <a:t>nxn</a:t>
                </a:r>
                <a:r>
                  <a:rPr lang="en-GB" dirty="0"/>
                  <a:t> matrix.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E.g. n=2: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GB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To calculate a particular output element:</a:t>
                </a:r>
              </a:p>
              <a:p>
                <a:pPr lvl="1"/>
                <a:r>
                  <a:rPr lang="en-GB" dirty="0"/>
                  <a:t>Take its </a:t>
                </a:r>
                <a:r>
                  <a:rPr lang="en-GB" dirty="0">
                    <a:solidFill>
                      <a:schemeClr val="accent6"/>
                    </a:solidFill>
                  </a:rPr>
                  <a:t>row</a:t>
                </a:r>
                <a:r>
                  <a:rPr lang="en-GB" dirty="0"/>
                  <a:t> from A…</a:t>
                </a:r>
              </a:p>
              <a:p>
                <a:pPr lvl="1"/>
                <a:r>
                  <a:rPr lang="en-GB" dirty="0"/>
                  <a:t>And its </a:t>
                </a:r>
                <a:r>
                  <a:rPr lang="en-GB" dirty="0">
                    <a:solidFill>
                      <a:srgbClr val="00B050"/>
                    </a:solidFill>
                  </a:rPr>
                  <a:t>column</a:t>
                </a:r>
                <a:r>
                  <a:rPr lang="en-GB" dirty="0"/>
                  <a:t> from B…</a:t>
                </a:r>
              </a:p>
              <a:p>
                <a:pPr lvl="1"/>
                <a:r>
                  <a:rPr lang="en-GB" dirty="0"/>
                  <a:t>1x6 + 2*8 = 22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2194560"/>
                <a:ext cx="7955280" cy="4063627"/>
              </a:xfrm>
              <a:blipFill>
                <a:blip r:embed="rId2"/>
                <a:stretch>
                  <a:fillRect l="-920" t="-1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164198" y="3501008"/>
            <a:ext cx="440232" cy="2880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474752" y="3501008"/>
            <a:ext cx="801104" cy="2880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995936" y="3500317"/>
            <a:ext cx="297108" cy="57744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695284" y="404170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64194" y="404170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2028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4360" y="2194560"/>
                <a:ext cx="7955280" cy="4063627"/>
              </a:xfrm>
            </p:spPr>
            <p:txBody>
              <a:bodyPr/>
              <a:lstStyle/>
              <a:p>
                <a:r>
                  <a:rPr lang="en-GB" dirty="0"/>
                  <a:t>Reminder (hopefully):</a:t>
                </a:r>
              </a:p>
              <a:p>
                <a:pPr lvl="1"/>
                <a:r>
                  <a:rPr lang="en-GB" dirty="0"/>
                  <a:t>The result of multiplying together two </a:t>
                </a:r>
                <a:r>
                  <a:rPr lang="en-GB" dirty="0" err="1"/>
                  <a:t>nxn</a:t>
                </a:r>
                <a:r>
                  <a:rPr lang="en-GB" dirty="0"/>
                  <a:t> matrices is itself an </a:t>
                </a:r>
                <a:r>
                  <a:rPr lang="en-GB" dirty="0" err="1"/>
                  <a:t>nxn</a:t>
                </a:r>
                <a:r>
                  <a:rPr lang="en-GB" dirty="0"/>
                  <a:t> matrix.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E.g. n=2: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GB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22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To calculate a particular output element:</a:t>
                </a:r>
              </a:p>
              <a:p>
                <a:pPr lvl="1"/>
                <a:r>
                  <a:rPr lang="en-GB" dirty="0"/>
                  <a:t>Take its </a:t>
                </a:r>
                <a:r>
                  <a:rPr lang="en-GB" dirty="0">
                    <a:solidFill>
                      <a:schemeClr val="accent6"/>
                    </a:solidFill>
                  </a:rPr>
                  <a:t>row</a:t>
                </a:r>
                <a:r>
                  <a:rPr lang="en-GB" dirty="0"/>
                  <a:t> from A…</a:t>
                </a:r>
              </a:p>
              <a:p>
                <a:pPr lvl="1"/>
                <a:r>
                  <a:rPr lang="en-GB" dirty="0"/>
                  <a:t>And its </a:t>
                </a:r>
                <a:r>
                  <a:rPr lang="en-GB" dirty="0">
                    <a:solidFill>
                      <a:srgbClr val="00B050"/>
                    </a:solidFill>
                  </a:rPr>
                  <a:t>column</a:t>
                </a:r>
                <a:r>
                  <a:rPr lang="en-GB" dirty="0"/>
                  <a:t> from B…</a:t>
                </a:r>
              </a:p>
              <a:p>
                <a:pPr lvl="1"/>
                <a:r>
                  <a:rPr lang="en-GB" dirty="0"/>
                  <a:t>1x6 + 2*8 = 22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2194560"/>
                <a:ext cx="7955280" cy="4063627"/>
              </a:xfrm>
              <a:blipFill>
                <a:blip r:embed="rId2"/>
                <a:stretch>
                  <a:fillRect l="-920" t="-1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220072" y="3501008"/>
            <a:ext cx="440232" cy="2880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474752" y="3501008"/>
            <a:ext cx="801104" cy="2880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995936" y="3500317"/>
            <a:ext cx="297108" cy="57744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695284" y="404170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64194" y="404170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4545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u="sng" dirty="0"/>
              <a:t>Practice</a:t>
            </a:r>
            <a:r>
              <a:rPr lang="en-GB" dirty="0"/>
              <a:t> test in two weeks: </a:t>
            </a:r>
            <a:r>
              <a:rPr lang="en-GB" dirty="0">
                <a:solidFill>
                  <a:schemeClr val="accent2"/>
                </a:solidFill>
              </a:rPr>
              <a:t>Thursday 3</a:t>
            </a:r>
            <a:r>
              <a:rPr lang="en-GB" baseline="30000" dirty="0">
                <a:solidFill>
                  <a:schemeClr val="accent2"/>
                </a:solidFill>
              </a:rPr>
              <a:t>th</a:t>
            </a:r>
            <a:r>
              <a:rPr lang="en-GB" dirty="0">
                <a:solidFill>
                  <a:schemeClr val="accent2"/>
                </a:solidFill>
              </a:rPr>
              <a:t> November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In the usual lecture slot / room.</a:t>
            </a:r>
          </a:p>
          <a:p>
            <a:endParaRPr lang="en-GB" dirty="0"/>
          </a:p>
          <a:p>
            <a:r>
              <a:rPr lang="en-GB" dirty="0"/>
              <a:t>Doesn’t count towards your mark (</a:t>
            </a:r>
            <a:r>
              <a:rPr lang="en-GB" dirty="0">
                <a:solidFill>
                  <a:schemeClr val="accent6"/>
                </a:solidFill>
              </a:rPr>
              <a:t>but take it seriously!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Short sentence / single word / number answers only.</a:t>
            </a:r>
          </a:p>
          <a:p>
            <a:endParaRPr lang="en-GB" dirty="0"/>
          </a:p>
          <a:p>
            <a:r>
              <a:rPr lang="en-GB" dirty="0"/>
              <a:t>Bring a calculator (though there shouldn’t be anything you can’t work out in your head / on paper).</a:t>
            </a:r>
          </a:p>
        </p:txBody>
      </p:sp>
    </p:spTree>
    <p:extLst>
      <p:ext uri="{BB962C8B-B14F-4D97-AF65-F5344CB8AC3E}">
        <p14:creationId xmlns:p14="http://schemas.microsoft.com/office/powerpoint/2010/main" val="336520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4360" y="2194560"/>
                <a:ext cx="7955280" cy="4063627"/>
              </a:xfrm>
            </p:spPr>
            <p:txBody>
              <a:bodyPr/>
              <a:lstStyle/>
              <a:p>
                <a:r>
                  <a:rPr lang="en-GB" dirty="0"/>
                  <a:t>Reminder (hopefully):</a:t>
                </a:r>
              </a:p>
              <a:p>
                <a:pPr lvl="1"/>
                <a:r>
                  <a:rPr lang="en-GB" dirty="0"/>
                  <a:t>The result of multiplying together two </a:t>
                </a:r>
                <a:r>
                  <a:rPr lang="en-GB" dirty="0" err="1"/>
                  <a:t>nxn</a:t>
                </a:r>
                <a:r>
                  <a:rPr lang="en-GB" dirty="0"/>
                  <a:t> matrices is itself an </a:t>
                </a:r>
                <a:r>
                  <a:rPr lang="en-GB" dirty="0" err="1"/>
                  <a:t>nxn</a:t>
                </a:r>
                <a:r>
                  <a:rPr lang="en-GB" dirty="0"/>
                  <a:t> matrix.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E.g. n=2: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GB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22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To calculate a particular output element:</a:t>
                </a:r>
              </a:p>
              <a:p>
                <a:pPr lvl="1"/>
                <a:r>
                  <a:rPr lang="en-GB" dirty="0"/>
                  <a:t>Take its </a:t>
                </a:r>
                <a:r>
                  <a:rPr lang="en-GB" dirty="0">
                    <a:solidFill>
                      <a:schemeClr val="accent6"/>
                    </a:solidFill>
                  </a:rPr>
                  <a:t>row</a:t>
                </a:r>
                <a:r>
                  <a:rPr lang="en-GB" dirty="0"/>
                  <a:t> from A…</a:t>
                </a:r>
              </a:p>
              <a:p>
                <a:pPr lvl="1"/>
                <a:r>
                  <a:rPr lang="en-GB" dirty="0"/>
                  <a:t>And its </a:t>
                </a:r>
                <a:r>
                  <a:rPr lang="en-GB" dirty="0">
                    <a:solidFill>
                      <a:srgbClr val="00B050"/>
                    </a:solidFill>
                  </a:rPr>
                  <a:t>column</a:t>
                </a:r>
                <a:r>
                  <a:rPr lang="en-GB" dirty="0"/>
                  <a:t> from B…</a:t>
                </a:r>
              </a:p>
              <a:p>
                <a:pPr lvl="1"/>
                <a:r>
                  <a:rPr lang="en-GB" dirty="0"/>
                  <a:t>3x5 + 4*7 = 43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2194560"/>
                <a:ext cx="7955280" cy="4063627"/>
              </a:xfrm>
              <a:blipFill>
                <a:blip r:embed="rId2"/>
                <a:stretch>
                  <a:fillRect l="-920" t="-1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716016" y="3789039"/>
            <a:ext cx="440232" cy="2880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483768" y="3786254"/>
            <a:ext cx="801104" cy="2880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610042" y="3500317"/>
            <a:ext cx="297108" cy="57744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695284" y="404170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64194" y="404170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9974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4360" y="2194560"/>
                <a:ext cx="7955280" cy="4063627"/>
              </a:xfrm>
            </p:spPr>
            <p:txBody>
              <a:bodyPr/>
              <a:lstStyle/>
              <a:p>
                <a:r>
                  <a:rPr lang="en-GB" dirty="0"/>
                  <a:t>Reminder (hopefully):</a:t>
                </a:r>
              </a:p>
              <a:p>
                <a:pPr lvl="1"/>
                <a:r>
                  <a:rPr lang="en-GB" dirty="0"/>
                  <a:t>The result of multiplying together two </a:t>
                </a:r>
                <a:r>
                  <a:rPr lang="en-GB" dirty="0" err="1"/>
                  <a:t>nxn</a:t>
                </a:r>
                <a:r>
                  <a:rPr lang="en-GB" dirty="0"/>
                  <a:t> matrices is itself an </a:t>
                </a:r>
                <a:r>
                  <a:rPr lang="en-GB" dirty="0" err="1"/>
                  <a:t>nxn</a:t>
                </a:r>
                <a:r>
                  <a:rPr lang="en-GB" dirty="0"/>
                  <a:t> matrix.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E.g. n=2: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GB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22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43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To calculate a particular output element:</a:t>
                </a:r>
              </a:p>
              <a:p>
                <a:pPr lvl="1"/>
                <a:r>
                  <a:rPr lang="en-GB" dirty="0"/>
                  <a:t>Take its </a:t>
                </a:r>
                <a:r>
                  <a:rPr lang="en-GB" dirty="0">
                    <a:solidFill>
                      <a:schemeClr val="accent6"/>
                    </a:solidFill>
                  </a:rPr>
                  <a:t>row</a:t>
                </a:r>
                <a:r>
                  <a:rPr lang="en-GB" dirty="0"/>
                  <a:t> from A…</a:t>
                </a:r>
              </a:p>
              <a:p>
                <a:pPr lvl="1"/>
                <a:r>
                  <a:rPr lang="en-GB" dirty="0"/>
                  <a:t>And its </a:t>
                </a:r>
                <a:r>
                  <a:rPr lang="en-GB" dirty="0">
                    <a:solidFill>
                      <a:srgbClr val="00B050"/>
                    </a:solidFill>
                  </a:rPr>
                  <a:t>column</a:t>
                </a:r>
                <a:r>
                  <a:rPr lang="en-GB" dirty="0"/>
                  <a:t> from B…</a:t>
                </a:r>
              </a:p>
              <a:p>
                <a:pPr lvl="1"/>
                <a:r>
                  <a:rPr lang="en-GB" dirty="0"/>
                  <a:t>3x5 + 4*7 = 43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2194560"/>
                <a:ext cx="7955280" cy="4063627"/>
              </a:xfrm>
              <a:blipFill>
                <a:blip r:embed="rId2"/>
                <a:stretch>
                  <a:fillRect l="-920" t="-1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716016" y="3789039"/>
            <a:ext cx="440232" cy="2880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483768" y="3786254"/>
            <a:ext cx="801104" cy="2880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610042" y="3500317"/>
            <a:ext cx="297108" cy="57744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695284" y="404170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64194" y="404170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47883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4360" y="2194560"/>
                <a:ext cx="7955280" cy="4063627"/>
              </a:xfrm>
            </p:spPr>
            <p:txBody>
              <a:bodyPr/>
              <a:lstStyle/>
              <a:p>
                <a:r>
                  <a:rPr lang="en-GB" dirty="0"/>
                  <a:t>Reminder (hopefully):</a:t>
                </a:r>
              </a:p>
              <a:p>
                <a:pPr lvl="1"/>
                <a:r>
                  <a:rPr lang="en-GB" dirty="0"/>
                  <a:t>The result of multiplying together two </a:t>
                </a:r>
                <a:r>
                  <a:rPr lang="en-GB" dirty="0" err="1"/>
                  <a:t>nxn</a:t>
                </a:r>
                <a:r>
                  <a:rPr lang="en-GB" dirty="0"/>
                  <a:t> matrices is itself an </a:t>
                </a:r>
                <a:r>
                  <a:rPr lang="en-GB" dirty="0" err="1"/>
                  <a:t>nxn</a:t>
                </a:r>
                <a:r>
                  <a:rPr lang="en-GB" dirty="0"/>
                  <a:t> matrix.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E.g. n=2: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GB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22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43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To calculate a particular output element:</a:t>
                </a:r>
              </a:p>
              <a:p>
                <a:pPr lvl="1"/>
                <a:r>
                  <a:rPr lang="en-GB" dirty="0"/>
                  <a:t>Take its </a:t>
                </a:r>
                <a:r>
                  <a:rPr lang="en-GB" dirty="0">
                    <a:solidFill>
                      <a:schemeClr val="accent6"/>
                    </a:solidFill>
                  </a:rPr>
                  <a:t>row</a:t>
                </a:r>
                <a:r>
                  <a:rPr lang="en-GB" dirty="0"/>
                  <a:t> from A…</a:t>
                </a:r>
              </a:p>
              <a:p>
                <a:pPr lvl="1"/>
                <a:r>
                  <a:rPr lang="en-GB" dirty="0"/>
                  <a:t>And its </a:t>
                </a:r>
                <a:r>
                  <a:rPr lang="en-GB" dirty="0">
                    <a:solidFill>
                      <a:srgbClr val="00B050"/>
                    </a:solidFill>
                  </a:rPr>
                  <a:t>column</a:t>
                </a:r>
                <a:r>
                  <a:rPr lang="en-GB" dirty="0"/>
                  <a:t> from B…</a:t>
                </a:r>
              </a:p>
              <a:p>
                <a:pPr lvl="1"/>
                <a:r>
                  <a:rPr lang="en-GB" dirty="0"/>
                  <a:t>3x6 + 4*8 = 50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2194560"/>
                <a:ext cx="7955280" cy="4063627"/>
              </a:xfrm>
              <a:blipFill>
                <a:blip r:embed="rId2"/>
                <a:stretch>
                  <a:fillRect l="-920" t="-1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261300" y="3789039"/>
            <a:ext cx="440232" cy="2880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483768" y="3786254"/>
            <a:ext cx="801104" cy="2880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975978" y="3497531"/>
            <a:ext cx="297108" cy="57744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695284" y="404170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64194" y="404170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7586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4360" y="2194560"/>
                <a:ext cx="7955280" cy="4063627"/>
              </a:xfrm>
            </p:spPr>
            <p:txBody>
              <a:bodyPr/>
              <a:lstStyle/>
              <a:p>
                <a:r>
                  <a:rPr lang="en-GB" dirty="0"/>
                  <a:t>Reminder (hopefully):</a:t>
                </a:r>
              </a:p>
              <a:p>
                <a:pPr lvl="1"/>
                <a:r>
                  <a:rPr lang="en-GB" dirty="0"/>
                  <a:t>The result of multiplying together two </a:t>
                </a:r>
                <a:r>
                  <a:rPr lang="en-GB" dirty="0" err="1"/>
                  <a:t>nxn</a:t>
                </a:r>
                <a:r>
                  <a:rPr lang="en-GB" dirty="0"/>
                  <a:t> matrices is itself an </a:t>
                </a:r>
                <a:r>
                  <a:rPr lang="en-GB" dirty="0" err="1"/>
                  <a:t>nxn</a:t>
                </a:r>
                <a:r>
                  <a:rPr lang="en-GB" dirty="0"/>
                  <a:t> matrix.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E.g. n=2: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GB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22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43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To calculate a particular output element:</a:t>
                </a:r>
              </a:p>
              <a:p>
                <a:pPr lvl="1"/>
                <a:r>
                  <a:rPr lang="en-GB" dirty="0"/>
                  <a:t>Take its </a:t>
                </a:r>
                <a:r>
                  <a:rPr lang="en-GB" dirty="0">
                    <a:solidFill>
                      <a:schemeClr val="accent6"/>
                    </a:solidFill>
                  </a:rPr>
                  <a:t>row</a:t>
                </a:r>
                <a:r>
                  <a:rPr lang="en-GB" dirty="0"/>
                  <a:t> from A…</a:t>
                </a:r>
              </a:p>
              <a:p>
                <a:pPr lvl="1"/>
                <a:r>
                  <a:rPr lang="en-GB" dirty="0"/>
                  <a:t>And its </a:t>
                </a:r>
                <a:r>
                  <a:rPr lang="en-GB" dirty="0">
                    <a:solidFill>
                      <a:srgbClr val="00B050"/>
                    </a:solidFill>
                  </a:rPr>
                  <a:t>column</a:t>
                </a:r>
                <a:r>
                  <a:rPr lang="en-GB" dirty="0"/>
                  <a:t> from B…</a:t>
                </a:r>
              </a:p>
              <a:p>
                <a:pPr lvl="1"/>
                <a:r>
                  <a:rPr lang="en-GB" dirty="0"/>
                  <a:t>3x6 + 4*8 = 50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2194560"/>
                <a:ext cx="7955280" cy="4063627"/>
              </a:xfrm>
              <a:blipFill>
                <a:blip r:embed="rId2"/>
                <a:stretch>
                  <a:fillRect l="-920" t="-1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261300" y="3789039"/>
            <a:ext cx="440232" cy="2880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483768" y="3786254"/>
            <a:ext cx="801104" cy="2880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975978" y="3497531"/>
            <a:ext cx="297108" cy="57744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695284" y="404170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64194" y="404170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9932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2164712"/>
          </a:xfrm>
        </p:spPr>
        <p:txBody>
          <a:bodyPr/>
          <a:lstStyle/>
          <a:p>
            <a:r>
              <a:rPr lang="en-GB" dirty="0"/>
              <a:t>Trick to remember this:</a:t>
            </a:r>
          </a:p>
          <a:p>
            <a:pPr lvl="1"/>
            <a:r>
              <a:rPr lang="en-GB" dirty="0"/>
              <a:t>Draw out the result matrix.</a:t>
            </a:r>
          </a:p>
          <a:p>
            <a:pPr lvl="1"/>
            <a:r>
              <a:rPr lang="en-GB" dirty="0"/>
              <a:t>Write A to the left of it.</a:t>
            </a:r>
          </a:p>
          <a:p>
            <a:pPr lvl="1"/>
            <a:r>
              <a:rPr lang="en-GB" dirty="0"/>
              <a:t>Write B above it</a:t>
            </a:r>
            <a:r>
              <a:rPr lang="en-GB" dirty="0" smtClean="0"/>
              <a:t>.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3535"/>
              </p:ext>
            </p:extLst>
          </p:nvPr>
        </p:nvGraphicFramePr>
        <p:xfrm>
          <a:off x="4975524" y="5506593"/>
          <a:ext cx="1239096" cy="74168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3519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546496"/>
              </p:ext>
            </p:extLst>
          </p:nvPr>
        </p:nvGraphicFramePr>
        <p:xfrm>
          <a:off x="3203848" y="5506593"/>
          <a:ext cx="1239096" cy="74168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3519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351295"/>
              </p:ext>
            </p:extLst>
          </p:nvPr>
        </p:nvGraphicFramePr>
        <p:xfrm>
          <a:off x="4975524" y="4359274"/>
          <a:ext cx="1239096" cy="7416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3519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35364" y="510095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08260" y="45454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75498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2164712"/>
          </a:xfrm>
        </p:spPr>
        <p:txBody>
          <a:bodyPr/>
          <a:lstStyle/>
          <a:p>
            <a:r>
              <a:rPr lang="en-GB" dirty="0"/>
              <a:t>Trick to remember this:</a:t>
            </a:r>
          </a:p>
          <a:p>
            <a:pPr lvl="1"/>
            <a:r>
              <a:rPr lang="en-GB" dirty="0"/>
              <a:t>Draw out the result matrix.</a:t>
            </a:r>
          </a:p>
          <a:p>
            <a:pPr lvl="1"/>
            <a:r>
              <a:rPr lang="en-GB" dirty="0"/>
              <a:t>Write A to the left of it.</a:t>
            </a:r>
          </a:p>
          <a:p>
            <a:pPr lvl="1"/>
            <a:r>
              <a:rPr lang="en-GB" dirty="0"/>
              <a:t>Write B above it.</a:t>
            </a:r>
          </a:p>
          <a:p>
            <a:pPr lvl="1"/>
            <a:r>
              <a:rPr lang="en-GB" dirty="0"/>
              <a:t>Then, to calculate an element, look along to get one vector, and up to get the other, and dot product them.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3535"/>
              </p:ext>
            </p:extLst>
          </p:nvPr>
        </p:nvGraphicFramePr>
        <p:xfrm>
          <a:off x="4975524" y="5506593"/>
          <a:ext cx="1239096" cy="74168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3519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046697"/>
              </p:ext>
            </p:extLst>
          </p:nvPr>
        </p:nvGraphicFramePr>
        <p:xfrm>
          <a:off x="3203848" y="5506593"/>
          <a:ext cx="1239096" cy="74168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3519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098175"/>
              </p:ext>
            </p:extLst>
          </p:nvPr>
        </p:nvGraphicFramePr>
        <p:xfrm>
          <a:off x="4975524" y="4359274"/>
          <a:ext cx="1239096" cy="7416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3519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03848" y="5506593"/>
            <a:ext cx="2391224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975524" y="4359273"/>
            <a:ext cx="619548" cy="1518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535364" y="510095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08260" y="45454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1509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2164712"/>
          </a:xfrm>
        </p:spPr>
        <p:txBody>
          <a:bodyPr/>
          <a:lstStyle/>
          <a:p>
            <a:r>
              <a:rPr lang="en-GB" dirty="0"/>
              <a:t>Trick to remember this:</a:t>
            </a:r>
          </a:p>
          <a:p>
            <a:pPr lvl="1"/>
            <a:r>
              <a:rPr lang="en-GB" dirty="0"/>
              <a:t>Draw out the result matrix.</a:t>
            </a:r>
          </a:p>
          <a:p>
            <a:pPr lvl="1"/>
            <a:r>
              <a:rPr lang="en-GB" dirty="0"/>
              <a:t>Write A to the left of it.</a:t>
            </a:r>
          </a:p>
          <a:p>
            <a:pPr lvl="1"/>
            <a:r>
              <a:rPr lang="en-GB" dirty="0"/>
              <a:t>Write B above it.</a:t>
            </a:r>
          </a:p>
          <a:p>
            <a:pPr lvl="1"/>
            <a:r>
              <a:rPr lang="en-GB" dirty="0"/>
              <a:t>Then, to calculate an element, look along to get one vector, and up to get the other, and dot product them.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33499"/>
              </p:ext>
            </p:extLst>
          </p:nvPr>
        </p:nvGraphicFramePr>
        <p:xfrm>
          <a:off x="4975524" y="5506593"/>
          <a:ext cx="1239096" cy="74168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3519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046697"/>
              </p:ext>
            </p:extLst>
          </p:nvPr>
        </p:nvGraphicFramePr>
        <p:xfrm>
          <a:off x="3203848" y="5506593"/>
          <a:ext cx="1239096" cy="74168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3519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098175"/>
              </p:ext>
            </p:extLst>
          </p:nvPr>
        </p:nvGraphicFramePr>
        <p:xfrm>
          <a:off x="4975524" y="4359274"/>
          <a:ext cx="1239096" cy="7416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3519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03848" y="5506593"/>
            <a:ext cx="2391224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975524" y="4359273"/>
            <a:ext cx="619548" cy="1518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535364" y="510095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08260" y="45454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17913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2164712"/>
          </a:xfrm>
        </p:spPr>
        <p:txBody>
          <a:bodyPr/>
          <a:lstStyle/>
          <a:p>
            <a:r>
              <a:rPr lang="en-GB" dirty="0"/>
              <a:t>Trick to remember this:</a:t>
            </a:r>
          </a:p>
          <a:p>
            <a:pPr lvl="1"/>
            <a:r>
              <a:rPr lang="en-GB" dirty="0"/>
              <a:t>Draw out the result matrix.</a:t>
            </a:r>
          </a:p>
          <a:p>
            <a:pPr lvl="1"/>
            <a:r>
              <a:rPr lang="en-GB" dirty="0"/>
              <a:t>Write A to the left of it.</a:t>
            </a:r>
          </a:p>
          <a:p>
            <a:pPr lvl="1"/>
            <a:r>
              <a:rPr lang="en-GB" dirty="0"/>
              <a:t>Write B above it.</a:t>
            </a:r>
          </a:p>
          <a:p>
            <a:pPr lvl="1"/>
            <a:r>
              <a:rPr lang="en-GB" dirty="0"/>
              <a:t>Then, to calculate an element, look along to get one vector, and up to get the other, and dot product them.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318293"/>
              </p:ext>
            </p:extLst>
          </p:nvPr>
        </p:nvGraphicFramePr>
        <p:xfrm>
          <a:off x="4975524" y="5506593"/>
          <a:ext cx="1239096" cy="74168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3519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046697"/>
              </p:ext>
            </p:extLst>
          </p:nvPr>
        </p:nvGraphicFramePr>
        <p:xfrm>
          <a:off x="3203848" y="5506593"/>
          <a:ext cx="1239096" cy="74168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3519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744385"/>
              </p:ext>
            </p:extLst>
          </p:nvPr>
        </p:nvGraphicFramePr>
        <p:xfrm>
          <a:off x="4975524" y="4359274"/>
          <a:ext cx="1239096" cy="7416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3519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03848" y="5506593"/>
            <a:ext cx="3010772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596716" y="4359272"/>
            <a:ext cx="619548" cy="1518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535364" y="510095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08260" y="45454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085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2164712"/>
          </a:xfrm>
        </p:spPr>
        <p:txBody>
          <a:bodyPr/>
          <a:lstStyle/>
          <a:p>
            <a:r>
              <a:rPr lang="en-GB" dirty="0"/>
              <a:t>Trick to remember this:</a:t>
            </a:r>
          </a:p>
          <a:p>
            <a:pPr lvl="1"/>
            <a:r>
              <a:rPr lang="en-GB" dirty="0"/>
              <a:t>Draw out the result matrix.</a:t>
            </a:r>
          </a:p>
          <a:p>
            <a:pPr lvl="1"/>
            <a:r>
              <a:rPr lang="en-GB" dirty="0"/>
              <a:t>Write A to the left of it.</a:t>
            </a:r>
          </a:p>
          <a:p>
            <a:pPr lvl="1"/>
            <a:r>
              <a:rPr lang="en-GB" dirty="0"/>
              <a:t>Write B above it.</a:t>
            </a:r>
          </a:p>
          <a:p>
            <a:pPr lvl="1"/>
            <a:r>
              <a:rPr lang="en-GB" dirty="0"/>
              <a:t>Then, to calculate an element, look along to get one vector, and up to get the other, and dot product them.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518426"/>
              </p:ext>
            </p:extLst>
          </p:nvPr>
        </p:nvGraphicFramePr>
        <p:xfrm>
          <a:off x="4975524" y="5506593"/>
          <a:ext cx="1239096" cy="74168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3519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046697"/>
              </p:ext>
            </p:extLst>
          </p:nvPr>
        </p:nvGraphicFramePr>
        <p:xfrm>
          <a:off x="3203848" y="5506593"/>
          <a:ext cx="1239096" cy="74168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3519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744385"/>
              </p:ext>
            </p:extLst>
          </p:nvPr>
        </p:nvGraphicFramePr>
        <p:xfrm>
          <a:off x="4975524" y="4359274"/>
          <a:ext cx="1239096" cy="7416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3519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03848" y="5506593"/>
            <a:ext cx="3010772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596716" y="4359272"/>
            <a:ext cx="619548" cy="1518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535364" y="510095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08260" y="45454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8136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2164712"/>
          </a:xfrm>
        </p:spPr>
        <p:txBody>
          <a:bodyPr/>
          <a:lstStyle/>
          <a:p>
            <a:r>
              <a:rPr lang="en-GB" dirty="0"/>
              <a:t>Trick to remember this:</a:t>
            </a:r>
          </a:p>
          <a:p>
            <a:pPr lvl="1"/>
            <a:r>
              <a:rPr lang="en-GB" dirty="0"/>
              <a:t>Draw out the result matrix.</a:t>
            </a:r>
          </a:p>
          <a:p>
            <a:pPr lvl="1"/>
            <a:r>
              <a:rPr lang="en-GB" dirty="0"/>
              <a:t>Write A to the left of it.</a:t>
            </a:r>
          </a:p>
          <a:p>
            <a:pPr lvl="1"/>
            <a:r>
              <a:rPr lang="en-GB" dirty="0"/>
              <a:t>Write B above it.</a:t>
            </a:r>
          </a:p>
          <a:p>
            <a:pPr lvl="1"/>
            <a:r>
              <a:rPr lang="en-GB" dirty="0"/>
              <a:t>Then, to calculate an element, look along to get one vector, and up to get the other, and dot product them.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461795"/>
              </p:ext>
            </p:extLst>
          </p:nvPr>
        </p:nvGraphicFramePr>
        <p:xfrm>
          <a:off x="4975524" y="5506593"/>
          <a:ext cx="1239096" cy="74168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3519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813484"/>
              </p:ext>
            </p:extLst>
          </p:nvPr>
        </p:nvGraphicFramePr>
        <p:xfrm>
          <a:off x="3203848" y="5506593"/>
          <a:ext cx="1239096" cy="74168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3519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764075"/>
              </p:ext>
            </p:extLst>
          </p:nvPr>
        </p:nvGraphicFramePr>
        <p:xfrm>
          <a:off x="4975524" y="4359274"/>
          <a:ext cx="1239096" cy="7416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3519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02204" y="5877433"/>
            <a:ext cx="2392868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975524" y="4359274"/>
            <a:ext cx="619548" cy="1888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535364" y="510095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08260" y="45454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67785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branch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general rule, try to avoid branching statements (e.g. </a:t>
            </a:r>
            <a:r>
              <a:rPr lang="en-GB" dirty="0">
                <a:solidFill>
                  <a:schemeClr val="accent6"/>
                </a:solidFill>
              </a:rPr>
              <a:t>if</a:t>
            </a:r>
            <a:r>
              <a:rPr lang="en-GB" dirty="0"/>
              <a:t> </a:t>
            </a:r>
            <a:r>
              <a:rPr lang="en-GB" dirty="0">
                <a:solidFill>
                  <a:schemeClr val="accent6"/>
                </a:solidFill>
              </a:rPr>
              <a:t>/ else</a:t>
            </a:r>
            <a:r>
              <a:rPr lang="en-GB" dirty="0"/>
              <a:t>, </a:t>
            </a:r>
            <a:r>
              <a:rPr lang="en-GB" dirty="0">
                <a:solidFill>
                  <a:schemeClr val="accent6"/>
                </a:solidFill>
              </a:rPr>
              <a:t>switch</a:t>
            </a:r>
            <a:r>
              <a:rPr lang="en-GB" dirty="0"/>
              <a:t>) in kernel code.</a:t>
            </a:r>
          </a:p>
          <a:p>
            <a:endParaRPr lang="en-GB" dirty="0"/>
          </a:p>
          <a:p>
            <a:r>
              <a:rPr lang="en-GB" dirty="0"/>
              <a:t>As we’ll see in a minute, these can sometimes make your kernel run much less efficiently.</a:t>
            </a:r>
          </a:p>
          <a:p>
            <a:endParaRPr lang="en-GB" dirty="0"/>
          </a:p>
          <a:p>
            <a:r>
              <a:rPr lang="en-GB" dirty="0"/>
              <a:t>But only in some circumstances! </a:t>
            </a:r>
          </a:p>
          <a:p>
            <a:endParaRPr lang="en-GB" dirty="0"/>
          </a:p>
          <a:p>
            <a:r>
              <a:rPr lang="en-GB" dirty="0"/>
              <a:t>To understand why, need to remember how threads are executed on the GPU.</a:t>
            </a:r>
          </a:p>
        </p:txBody>
      </p:sp>
    </p:spTree>
    <p:extLst>
      <p:ext uri="{BB962C8B-B14F-4D97-AF65-F5344CB8AC3E}">
        <p14:creationId xmlns:p14="http://schemas.microsoft.com/office/powerpoint/2010/main" val="50505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2164712"/>
          </a:xfrm>
        </p:spPr>
        <p:txBody>
          <a:bodyPr/>
          <a:lstStyle/>
          <a:p>
            <a:r>
              <a:rPr lang="en-GB" dirty="0"/>
              <a:t>Trick to remember this:</a:t>
            </a:r>
          </a:p>
          <a:p>
            <a:pPr lvl="1"/>
            <a:r>
              <a:rPr lang="en-GB" dirty="0"/>
              <a:t>Draw out the result matrix.</a:t>
            </a:r>
          </a:p>
          <a:p>
            <a:pPr lvl="1"/>
            <a:r>
              <a:rPr lang="en-GB" dirty="0"/>
              <a:t>Write A to the left of it.</a:t>
            </a:r>
          </a:p>
          <a:p>
            <a:pPr lvl="1"/>
            <a:r>
              <a:rPr lang="en-GB" dirty="0"/>
              <a:t>Write B above it.</a:t>
            </a:r>
          </a:p>
          <a:p>
            <a:pPr lvl="1"/>
            <a:r>
              <a:rPr lang="en-GB" dirty="0"/>
              <a:t>Then, to calculate an element, look along to get one vector, and up to get the other, and dot product them.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198871"/>
              </p:ext>
            </p:extLst>
          </p:nvPr>
        </p:nvGraphicFramePr>
        <p:xfrm>
          <a:off x="4975524" y="5506593"/>
          <a:ext cx="1239096" cy="74168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3519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813484"/>
              </p:ext>
            </p:extLst>
          </p:nvPr>
        </p:nvGraphicFramePr>
        <p:xfrm>
          <a:off x="3203848" y="5506593"/>
          <a:ext cx="1239096" cy="74168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3519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764075"/>
              </p:ext>
            </p:extLst>
          </p:nvPr>
        </p:nvGraphicFramePr>
        <p:xfrm>
          <a:off x="4975524" y="4359274"/>
          <a:ext cx="1239096" cy="7416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3519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02204" y="5877433"/>
            <a:ext cx="2392868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975524" y="4359274"/>
            <a:ext cx="619548" cy="1888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535364" y="510095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08260" y="45454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6341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2164712"/>
          </a:xfrm>
        </p:spPr>
        <p:txBody>
          <a:bodyPr/>
          <a:lstStyle/>
          <a:p>
            <a:r>
              <a:rPr lang="en-GB" dirty="0"/>
              <a:t>Trick to remember this:</a:t>
            </a:r>
          </a:p>
          <a:p>
            <a:pPr lvl="1"/>
            <a:r>
              <a:rPr lang="en-GB" dirty="0"/>
              <a:t>Draw out the result matrix.</a:t>
            </a:r>
          </a:p>
          <a:p>
            <a:pPr lvl="1"/>
            <a:r>
              <a:rPr lang="en-GB" dirty="0"/>
              <a:t>Write A to the left of it.</a:t>
            </a:r>
          </a:p>
          <a:p>
            <a:pPr lvl="1"/>
            <a:r>
              <a:rPr lang="en-GB" dirty="0"/>
              <a:t>Write B above it.</a:t>
            </a:r>
          </a:p>
          <a:p>
            <a:pPr lvl="1"/>
            <a:r>
              <a:rPr lang="en-GB" dirty="0"/>
              <a:t>Then, to calculate an element, look along to get one vector, and up to get the other, and dot product them.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579866"/>
              </p:ext>
            </p:extLst>
          </p:nvPr>
        </p:nvGraphicFramePr>
        <p:xfrm>
          <a:off x="4975524" y="5506593"/>
          <a:ext cx="1239096" cy="74168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3519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813484"/>
              </p:ext>
            </p:extLst>
          </p:nvPr>
        </p:nvGraphicFramePr>
        <p:xfrm>
          <a:off x="3203848" y="5506593"/>
          <a:ext cx="1239096" cy="74168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3519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591487"/>
              </p:ext>
            </p:extLst>
          </p:nvPr>
        </p:nvGraphicFramePr>
        <p:xfrm>
          <a:off x="4975524" y="4359274"/>
          <a:ext cx="1239096" cy="7416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3519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02204" y="5877433"/>
            <a:ext cx="2995498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578154" y="4359274"/>
            <a:ext cx="619548" cy="1888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535364" y="510095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08260" y="45454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878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2164712"/>
          </a:xfrm>
        </p:spPr>
        <p:txBody>
          <a:bodyPr/>
          <a:lstStyle/>
          <a:p>
            <a:r>
              <a:rPr lang="en-GB" dirty="0"/>
              <a:t>Trick to remember this:</a:t>
            </a:r>
          </a:p>
          <a:p>
            <a:pPr lvl="1"/>
            <a:r>
              <a:rPr lang="en-GB" dirty="0"/>
              <a:t>Draw out the result matrix.</a:t>
            </a:r>
          </a:p>
          <a:p>
            <a:pPr lvl="1"/>
            <a:r>
              <a:rPr lang="en-GB" dirty="0"/>
              <a:t>Write A to the left of it.</a:t>
            </a:r>
          </a:p>
          <a:p>
            <a:pPr lvl="1"/>
            <a:r>
              <a:rPr lang="en-GB" dirty="0"/>
              <a:t>Write B above it.</a:t>
            </a:r>
          </a:p>
          <a:p>
            <a:pPr lvl="1"/>
            <a:r>
              <a:rPr lang="en-GB" dirty="0"/>
              <a:t>Then, to calculate an element, look along to get one vector, and up to get the other, and dot product them.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606256"/>
              </p:ext>
            </p:extLst>
          </p:nvPr>
        </p:nvGraphicFramePr>
        <p:xfrm>
          <a:off x="4975524" y="5506593"/>
          <a:ext cx="1239096" cy="74168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3519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813484"/>
              </p:ext>
            </p:extLst>
          </p:nvPr>
        </p:nvGraphicFramePr>
        <p:xfrm>
          <a:off x="3203848" y="5506593"/>
          <a:ext cx="1239096" cy="74168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3519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591487"/>
              </p:ext>
            </p:extLst>
          </p:nvPr>
        </p:nvGraphicFramePr>
        <p:xfrm>
          <a:off x="4975524" y="4359274"/>
          <a:ext cx="1239096" cy="7416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3519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02204" y="5877433"/>
            <a:ext cx="2995498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578154" y="4359274"/>
            <a:ext cx="619548" cy="1888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535364" y="510095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08260" y="45454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8477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Practice matrix multiplications.</a:t>
            </a:r>
          </a:p>
          <a:p>
            <a:endParaRPr lang="en-GB" dirty="0"/>
          </a:p>
          <a:p>
            <a:r>
              <a:rPr lang="en-GB" dirty="0"/>
              <a:t>I recommend using the “trick” method for laying them out – this will help you follow the explanation of the algorithm we’ll develop.</a:t>
            </a:r>
          </a:p>
        </p:txBody>
      </p:sp>
    </p:spTree>
    <p:extLst>
      <p:ext uri="{BB962C8B-B14F-4D97-AF65-F5344CB8AC3E}">
        <p14:creationId xmlns:p14="http://schemas.microsoft.com/office/powerpoint/2010/main" val="303729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What’s the </a:t>
            </a:r>
            <a:r>
              <a:rPr lang="en-GB" dirty="0">
                <a:solidFill>
                  <a:schemeClr val="accent2"/>
                </a:solidFill>
              </a:rPr>
              <a:t>complexity</a:t>
            </a:r>
            <a:r>
              <a:rPr lang="en-GB" dirty="0"/>
              <a:t> of this algorithm?</a:t>
            </a:r>
          </a:p>
          <a:p>
            <a:endParaRPr lang="en-GB" dirty="0"/>
          </a:p>
          <a:p>
            <a:r>
              <a:rPr lang="en-GB" dirty="0"/>
              <a:t>To compute each element in the result array, need to calculate dot product of two n-dimensional vectors.</a:t>
            </a:r>
          </a:p>
          <a:p>
            <a:pPr lvl="1"/>
            <a:r>
              <a:rPr lang="en-GB" dirty="0"/>
              <a:t>This takes </a:t>
            </a:r>
            <a:r>
              <a:rPr lang="en-GB" dirty="0">
                <a:solidFill>
                  <a:schemeClr val="accent6"/>
                </a:solidFill>
              </a:rPr>
              <a:t>O(n) </a:t>
            </a:r>
            <a:r>
              <a:rPr lang="en-GB" dirty="0"/>
              <a:t>time.</a:t>
            </a:r>
          </a:p>
          <a:p>
            <a:endParaRPr lang="en-GB" dirty="0"/>
          </a:p>
          <a:p>
            <a:r>
              <a:rPr lang="en-GB" dirty="0"/>
              <a:t>There are n*n output vectors, so total complexity is </a:t>
            </a:r>
            <a:r>
              <a:rPr lang="en-GB" dirty="0">
                <a:solidFill>
                  <a:schemeClr val="accent6"/>
                </a:solidFill>
              </a:rPr>
              <a:t>O(n</a:t>
            </a:r>
            <a:r>
              <a:rPr lang="en-GB" baseline="30000" dirty="0">
                <a:solidFill>
                  <a:schemeClr val="accent6"/>
                </a:solidFill>
              </a:rPr>
              <a:t>3</a:t>
            </a:r>
            <a:r>
              <a:rPr lang="en-GB" dirty="0">
                <a:solidFill>
                  <a:schemeClr val="accent6"/>
                </a:solidFill>
              </a:rPr>
              <a:t>)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Cleverer algorithms exist, but best is still </a:t>
            </a:r>
            <a:r>
              <a:rPr lang="en-GB" dirty="0">
                <a:solidFill>
                  <a:schemeClr val="accent6"/>
                </a:solidFill>
              </a:rPr>
              <a:t>O(n</a:t>
            </a:r>
            <a:r>
              <a:rPr lang="en-GB" baseline="30000" dirty="0">
                <a:solidFill>
                  <a:schemeClr val="accent6"/>
                </a:solidFill>
              </a:rPr>
              <a:t>2.373</a:t>
            </a:r>
            <a:r>
              <a:rPr lang="en-GB" dirty="0">
                <a:solidFill>
                  <a:schemeClr val="accent6"/>
                </a:solidFill>
              </a:rPr>
              <a:t>)</a:t>
            </a:r>
          </a:p>
          <a:p>
            <a:endParaRPr lang="en-GB" dirty="0"/>
          </a:p>
          <a:p>
            <a:r>
              <a:rPr lang="en-GB" dirty="0"/>
              <a:t>For realistic scenarios (e.g. machine learning), n can be very large (</a:t>
            </a:r>
            <a:r>
              <a:rPr lang="en-GB" dirty="0" smtClean="0"/>
              <a:t>1,00; 1,000</a:t>
            </a:r>
            <a:r>
              <a:rPr lang="en-GB" dirty="0"/>
              <a:t>; more…) – </a:t>
            </a:r>
            <a:r>
              <a:rPr lang="en-GB" dirty="0">
                <a:solidFill>
                  <a:schemeClr val="accent6"/>
                </a:solidFill>
              </a:rPr>
              <a:t>need to parallelise!</a:t>
            </a:r>
          </a:p>
        </p:txBody>
      </p:sp>
    </p:spTree>
    <p:extLst>
      <p:ext uri="{BB962C8B-B14F-4D97-AF65-F5344CB8AC3E}">
        <p14:creationId xmlns:p14="http://schemas.microsoft.com/office/powerpoint/2010/main" val="168701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6281896" cy="4069080"/>
          </a:xfrm>
        </p:spPr>
        <p:txBody>
          <a:bodyPr/>
          <a:lstStyle/>
          <a:p>
            <a:r>
              <a:rPr lang="en-GB" dirty="0"/>
              <a:t>2D grid of threads – one for each </a:t>
            </a:r>
            <a:r>
              <a:rPr lang="en-GB" b="1" dirty="0"/>
              <a:t>output</a:t>
            </a:r>
            <a:r>
              <a:rPr lang="en-GB" dirty="0"/>
              <a:t> element.</a:t>
            </a:r>
          </a:p>
          <a:p>
            <a:endParaRPr lang="en-GB" dirty="0"/>
          </a:p>
          <a:p>
            <a:r>
              <a:rPr lang="en-GB" dirty="0" smtClean="0"/>
              <a:t>2D Input </a:t>
            </a:r>
            <a:r>
              <a:rPr lang="en-GB" dirty="0"/>
              <a:t>arrays: </a:t>
            </a:r>
            <a:r>
              <a:rPr lang="en-GB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d_A</a:t>
            </a:r>
            <a:r>
              <a:rPr lang="en-GB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[n][n]</a:t>
            </a:r>
            <a:r>
              <a:rPr lang="en-GB" dirty="0" smtClean="0"/>
              <a:t>, </a:t>
            </a:r>
            <a:r>
              <a:rPr lang="en-GB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d_B</a:t>
            </a:r>
            <a:r>
              <a:rPr lang="en-GB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[n][n]</a:t>
            </a:r>
            <a:r>
              <a:rPr lang="en-GB" dirty="0" smtClean="0"/>
              <a:t>. </a:t>
            </a:r>
            <a:r>
              <a:rPr lang="en-GB" dirty="0"/>
              <a:t>Output array: </a:t>
            </a:r>
            <a:r>
              <a:rPr lang="en-GB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d_C</a:t>
            </a:r>
            <a:r>
              <a:rPr lang="en-GB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[n][n]</a:t>
            </a:r>
            <a:r>
              <a:rPr lang="en-GB" dirty="0" smtClean="0"/>
              <a:t>.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230053"/>
              </p:ext>
            </p:extLst>
          </p:nvPr>
        </p:nvGraphicFramePr>
        <p:xfrm>
          <a:off x="5868144" y="3933056"/>
          <a:ext cx="2681496" cy="256032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70374">
                  <a:extLst>
                    <a:ext uri="{9D8B030D-6E8A-4147-A177-3AD203B41FA5}">
                      <a16:colId xmlns:a16="http://schemas.microsoft.com/office/drawing/2014/main" val="2085510026"/>
                    </a:ext>
                  </a:extLst>
                </a:gridCol>
                <a:gridCol w="670374">
                  <a:extLst>
                    <a:ext uri="{9D8B030D-6E8A-4147-A177-3AD203B41FA5}">
                      <a16:colId xmlns:a16="http://schemas.microsoft.com/office/drawing/2014/main" val="1986892750"/>
                    </a:ext>
                  </a:extLst>
                </a:gridCol>
                <a:gridCol w="670374">
                  <a:extLst>
                    <a:ext uri="{9D8B030D-6E8A-4147-A177-3AD203B41FA5}">
                      <a16:colId xmlns:a16="http://schemas.microsoft.com/office/drawing/2014/main" val="3316033085"/>
                    </a:ext>
                  </a:extLst>
                </a:gridCol>
                <a:gridCol w="670374">
                  <a:extLst>
                    <a:ext uri="{9D8B030D-6E8A-4147-A177-3AD203B41FA5}">
                      <a16:colId xmlns:a16="http://schemas.microsoft.com/office/drawing/2014/main" val="80001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GB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GB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GB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GB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GB" baseline="-25000" dirty="0">
                          <a:solidFill>
                            <a:schemeClr val="tx1"/>
                          </a:solidFill>
                        </a:rPr>
                        <a:t>n-1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GB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GB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GB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aseline="-25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35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69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GB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GB" baseline="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GB" baseline="-25000" dirty="0">
                          <a:solidFill>
                            <a:schemeClr val="tx1"/>
                          </a:solidFill>
                        </a:rPr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GB" baseline="-25000" dirty="0">
                          <a:solidFill>
                            <a:schemeClr val="tx1"/>
                          </a:solidFill>
                        </a:rPr>
                        <a:t>n-1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GB" baseline="-25000" dirty="0">
                          <a:solidFill>
                            <a:schemeClr val="tx1"/>
                          </a:solidFill>
                        </a:rPr>
                        <a:t>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38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30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129496"/>
            <a:ext cx="6377940" cy="1293028"/>
          </a:xfrm>
        </p:spPr>
        <p:txBody>
          <a:bodyPr/>
          <a:lstStyle/>
          <a:p>
            <a:r>
              <a:rPr lang="en-GB" dirty="0"/>
              <a:t>Simple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268760"/>
            <a:ext cx="7955280" cy="988566"/>
          </a:xfrm>
        </p:spPr>
        <p:txBody>
          <a:bodyPr/>
          <a:lstStyle/>
          <a:p>
            <a:r>
              <a:rPr lang="en-GB" dirty="0"/>
              <a:t>So a thread at position </a:t>
            </a:r>
            <a:r>
              <a:rPr lang="en-GB" dirty="0" err="1"/>
              <a:t>x,y</a:t>
            </a:r>
            <a:r>
              <a:rPr lang="en-GB" dirty="0"/>
              <a:t> needs to dot product row y of </a:t>
            </a:r>
            <a:r>
              <a:rPr lang="en-GB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d_A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and column x of </a:t>
            </a:r>
            <a:r>
              <a:rPr lang="en-GB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d_B</a:t>
            </a:r>
            <a:r>
              <a:rPr lang="en-GB" dirty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449972"/>
              </p:ext>
            </p:extLst>
          </p:nvPr>
        </p:nvGraphicFramePr>
        <p:xfrm>
          <a:off x="7550728" y="2914144"/>
          <a:ext cx="1239096" cy="74168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3519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683328"/>
              </p:ext>
            </p:extLst>
          </p:nvPr>
        </p:nvGraphicFramePr>
        <p:xfrm>
          <a:off x="6141216" y="2914144"/>
          <a:ext cx="1239096" cy="74168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3519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497314"/>
              </p:ext>
            </p:extLst>
          </p:nvPr>
        </p:nvGraphicFramePr>
        <p:xfrm>
          <a:off x="7550728" y="1766825"/>
          <a:ext cx="1239096" cy="7416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3519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141216" y="3284984"/>
            <a:ext cx="2631690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153358" y="1766825"/>
            <a:ext cx="619548" cy="1888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6472732" y="250850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04448" y="141000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1035" y="2420888"/>
            <a:ext cx="5864973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kernel()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threadIdx.y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(x &lt; n &amp;&amp; y &lt; n) {</a:t>
            </a:r>
          </a:p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dotProd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0.0f;</a:t>
            </a:r>
          </a:p>
          <a:p>
            <a:r>
              <a:rPr lang="nn-NO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n-NO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n-NO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n; i++) {</a:t>
            </a:r>
          </a:p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l-P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dotProd 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+= d_A[y][i] * d_B[i][x];</a:t>
            </a:r>
          </a:p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d_C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][x]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dotProd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69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algorithm works perfectly well, and will be a lot faster than doing the multiplication on the CPU.</a:t>
            </a:r>
          </a:p>
          <a:p>
            <a:pPr lvl="1"/>
            <a:r>
              <a:rPr lang="en-GB" dirty="0"/>
              <a:t>E.g. on my </a:t>
            </a:r>
            <a:r>
              <a:rPr lang="en-GB" dirty="0" err="1" smtClean="0"/>
              <a:t>Quadro</a:t>
            </a:r>
            <a:r>
              <a:rPr lang="en-GB" dirty="0" smtClean="0"/>
              <a:t> 2000, </a:t>
            </a:r>
            <a:r>
              <a:rPr lang="en-GB" dirty="0"/>
              <a:t>n=2000 takes </a:t>
            </a:r>
            <a:r>
              <a:rPr lang="en-GB" dirty="0" smtClean="0"/>
              <a:t>1086ms</a:t>
            </a:r>
            <a:r>
              <a:rPr lang="en-GB" dirty="0"/>
              <a:t>.</a:t>
            </a:r>
          </a:p>
          <a:p>
            <a:pPr lvl="1"/>
            <a:endParaRPr lang="en-GB" dirty="0"/>
          </a:p>
          <a:p>
            <a:r>
              <a:rPr lang="en-GB" dirty="0"/>
              <a:t>The kernel has a lot of global memory access. We can improve this by temporarily caching to </a:t>
            </a:r>
            <a:r>
              <a:rPr lang="en-GB" dirty="0">
                <a:solidFill>
                  <a:schemeClr val="accent6"/>
                </a:solidFill>
              </a:rPr>
              <a:t>shared memory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Reminder from last week’s lecture…</a:t>
            </a:r>
          </a:p>
        </p:txBody>
      </p:sp>
    </p:spTree>
    <p:extLst>
      <p:ext uri="{BB962C8B-B14F-4D97-AF65-F5344CB8AC3E}">
        <p14:creationId xmlns:p14="http://schemas.microsoft.com/office/powerpoint/2010/main" val="311265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5129768" cy="406908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 variable with the 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__shared__ </a:t>
            </a:r>
            <a:r>
              <a:rPr lang="en-GB" dirty="0"/>
              <a:t>modifier has its memory allocated in the streaming multiprocessors’ shared memory area.</a:t>
            </a:r>
          </a:p>
          <a:p>
            <a:endParaRPr lang="en-GB" dirty="0"/>
          </a:p>
          <a:p>
            <a:r>
              <a:rPr lang="en-GB" dirty="0"/>
              <a:t>This is </a:t>
            </a:r>
            <a:r>
              <a:rPr lang="en-GB" dirty="0">
                <a:solidFill>
                  <a:schemeClr val="accent2"/>
                </a:solidFill>
              </a:rPr>
              <a:t>fast</a:t>
            </a:r>
            <a:r>
              <a:rPr lang="en-GB" dirty="0"/>
              <a:t> but local to the SM.</a:t>
            </a:r>
          </a:p>
          <a:p>
            <a:endParaRPr lang="en-GB" dirty="0"/>
          </a:p>
          <a:p>
            <a:r>
              <a:rPr lang="en-GB" dirty="0"/>
              <a:t>Each block has a separate copy of any 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__shared__ </a:t>
            </a:r>
            <a:r>
              <a:rPr lang="en-GB" dirty="0"/>
              <a:t>variables.</a:t>
            </a:r>
          </a:p>
          <a:p>
            <a:endParaRPr lang="en-GB" dirty="0"/>
          </a:p>
          <a:p>
            <a:r>
              <a:rPr lang="en-GB" dirty="0"/>
              <a:t>All threads in a block can access their block’s copy of the shared variables, but not other blocks’ copies.</a:t>
            </a:r>
          </a:p>
        </p:txBody>
      </p:sp>
      <p:pic>
        <p:nvPicPr>
          <p:cNvPr id="4" name="Picture 2" descr="https://upload.wikimedia.org/wikipedia/commons/thumb/1/1d/Fermi.svg/800px-Fermi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877" y="2252867"/>
            <a:ext cx="2520280" cy="410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Elbow Connector 8"/>
          <p:cNvCxnSpPr/>
          <p:nvPr/>
        </p:nvCxnSpPr>
        <p:spPr>
          <a:xfrm>
            <a:off x="3923928" y="3284984"/>
            <a:ext cx="2808312" cy="2736304"/>
          </a:xfrm>
          <a:prstGeom prst="bentConnector3">
            <a:avLst>
              <a:gd name="adj1" fmla="val 777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84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Shared memory 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1769511"/>
          </a:xfrm>
        </p:spPr>
        <p:txBody>
          <a:bodyPr/>
          <a:lstStyle/>
          <a:p>
            <a:r>
              <a:rPr lang="en-GB" dirty="0"/>
              <a:t>To see how we can use shared memory for matrix multiplication, let’s look at what happens in one block.</a:t>
            </a:r>
          </a:p>
          <a:p>
            <a:endParaRPr lang="en-GB" dirty="0"/>
          </a:p>
          <a:p>
            <a:r>
              <a:rPr lang="en-GB" dirty="0"/>
              <a:t>Assume n=4, and blocks are 2x2 threads.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626687"/>
              </p:ext>
            </p:extLst>
          </p:nvPr>
        </p:nvGraphicFramePr>
        <p:xfrm>
          <a:off x="755576" y="3999508"/>
          <a:ext cx="3984104" cy="246681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996026">
                  <a:extLst>
                    <a:ext uri="{9D8B030D-6E8A-4147-A177-3AD203B41FA5}">
                      <a16:colId xmlns:a16="http://schemas.microsoft.com/office/drawing/2014/main" val="788342712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1648716884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436673596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763868296"/>
                    </a:ext>
                  </a:extLst>
                </a:gridCol>
              </a:tblGrid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007049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968590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695508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49426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1444" y="440054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Block 0,0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7032" y="440054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Block 1,0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1444" y="562467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Block 0,1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77032" y="562467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Block 1,1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148064" y="5517232"/>
            <a:ext cx="3871232" cy="1118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chemeClr val="accent6"/>
                </a:solidFill>
              </a:rPr>
              <a:t>What elements of A and B do the threads in the first block (0,0) access?</a:t>
            </a:r>
          </a:p>
        </p:txBody>
      </p:sp>
    </p:spTree>
    <p:extLst>
      <p:ext uri="{BB962C8B-B14F-4D97-AF65-F5344CB8AC3E}">
        <p14:creationId xmlns:p14="http://schemas.microsoft.com/office/powerpoint/2010/main" val="375864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Warps 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6137880" cy="4069080"/>
          </a:xfrm>
        </p:spPr>
        <p:txBody>
          <a:bodyPr>
            <a:normAutofit fontScale="92500"/>
          </a:bodyPr>
          <a:lstStyle/>
          <a:p>
            <a:r>
              <a:rPr lang="en-GB" dirty="0"/>
              <a:t>When a streaming multiprocessor has a block of threads assigned to it, it breaks it down into </a:t>
            </a:r>
            <a:r>
              <a:rPr lang="en-GB" dirty="0">
                <a:solidFill>
                  <a:schemeClr val="accent6"/>
                </a:solidFill>
              </a:rPr>
              <a:t>warps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Each </a:t>
            </a:r>
            <a:r>
              <a:rPr lang="en-GB" dirty="0">
                <a:solidFill>
                  <a:schemeClr val="accent6"/>
                </a:solidFill>
              </a:rPr>
              <a:t>warp</a:t>
            </a:r>
            <a:r>
              <a:rPr lang="en-GB" dirty="0"/>
              <a:t> is a set of </a:t>
            </a:r>
            <a:r>
              <a:rPr lang="en-GB" dirty="0">
                <a:solidFill>
                  <a:schemeClr val="accent6"/>
                </a:solidFill>
              </a:rPr>
              <a:t>32 threads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A streaming multiprocessor has 32 cores – it executes all the threads in a warp </a:t>
            </a:r>
            <a:r>
              <a:rPr lang="en-GB" dirty="0">
                <a:solidFill>
                  <a:schemeClr val="accent2"/>
                </a:solidFill>
              </a:rPr>
              <a:t>in parallel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Crucially, all the threads in a warp </a:t>
            </a:r>
            <a:r>
              <a:rPr lang="en-GB" dirty="0">
                <a:solidFill>
                  <a:schemeClr val="accent2"/>
                </a:solidFill>
              </a:rPr>
              <a:t>share the same instruction pointer</a:t>
            </a:r>
            <a:r>
              <a:rPr lang="en-GB" dirty="0"/>
              <a:t>.</a:t>
            </a:r>
          </a:p>
        </p:txBody>
      </p:sp>
      <p:pic>
        <p:nvPicPr>
          <p:cNvPr id="4" name="Picture 2" descr="https://upload.wikimedia.org/wikipedia/commons/thumb/1/1d/Fermi.svg/800px-Fermi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136312"/>
            <a:ext cx="2520280" cy="410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96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374632"/>
              </p:ext>
            </p:extLst>
          </p:nvPr>
        </p:nvGraphicFramePr>
        <p:xfrm>
          <a:off x="4572000" y="3933056"/>
          <a:ext cx="3984104" cy="246681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996026">
                  <a:extLst>
                    <a:ext uri="{9D8B030D-6E8A-4147-A177-3AD203B41FA5}">
                      <a16:colId xmlns:a16="http://schemas.microsoft.com/office/drawing/2014/main" val="788342712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1648716884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436673596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763868296"/>
                    </a:ext>
                  </a:extLst>
                </a:gridCol>
              </a:tblGrid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007049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968590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695508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494268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893456" y="433408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Block 1,0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07868" y="555822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Block 0,1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93456" y="555822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Block 1,1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077412"/>
              </p:ext>
            </p:extLst>
          </p:nvPr>
        </p:nvGraphicFramePr>
        <p:xfrm>
          <a:off x="4572000" y="1012469"/>
          <a:ext cx="3984104" cy="2466816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996026">
                  <a:extLst>
                    <a:ext uri="{9D8B030D-6E8A-4147-A177-3AD203B41FA5}">
                      <a16:colId xmlns:a16="http://schemas.microsoft.com/office/drawing/2014/main" val="788342712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1648716884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436673596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763868296"/>
                    </a:ext>
                  </a:extLst>
                </a:gridCol>
              </a:tblGrid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007049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968590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695508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49426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916404"/>
              </p:ext>
            </p:extLst>
          </p:nvPr>
        </p:nvGraphicFramePr>
        <p:xfrm>
          <a:off x="107504" y="3933056"/>
          <a:ext cx="3984104" cy="2466816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96026">
                  <a:extLst>
                    <a:ext uri="{9D8B030D-6E8A-4147-A177-3AD203B41FA5}">
                      <a16:colId xmlns:a16="http://schemas.microsoft.com/office/drawing/2014/main" val="788342712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1648716884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436673596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763868296"/>
                    </a:ext>
                  </a:extLst>
                </a:gridCol>
              </a:tblGrid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007049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968590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695508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494268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9512" y="1340768"/>
            <a:ext cx="4032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These two threads both access this row of A.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72000" y="3933056"/>
            <a:ext cx="2016224" cy="613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4907868" y="433408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Block 0,0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7446" y="3933056"/>
            <a:ext cx="3974161" cy="613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1811524" y="6369447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556104" y="206121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23645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72000" y="3933056"/>
          <a:ext cx="3984104" cy="246681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996026">
                  <a:extLst>
                    <a:ext uri="{9D8B030D-6E8A-4147-A177-3AD203B41FA5}">
                      <a16:colId xmlns:a16="http://schemas.microsoft.com/office/drawing/2014/main" val="788342712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1648716884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436673596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763868296"/>
                    </a:ext>
                  </a:extLst>
                </a:gridCol>
              </a:tblGrid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007049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968590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695508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494268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893456" y="433408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Block 1,0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07868" y="555822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Block 0,1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93456" y="555822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Block 1,1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572000" y="1012469"/>
          <a:ext cx="3984104" cy="2466816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996026">
                  <a:extLst>
                    <a:ext uri="{9D8B030D-6E8A-4147-A177-3AD203B41FA5}">
                      <a16:colId xmlns:a16="http://schemas.microsoft.com/office/drawing/2014/main" val="788342712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1648716884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436673596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763868296"/>
                    </a:ext>
                  </a:extLst>
                </a:gridCol>
              </a:tblGrid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007049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968590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695508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49426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07504" y="3933056"/>
          <a:ext cx="3984104" cy="2466816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96026">
                  <a:extLst>
                    <a:ext uri="{9D8B030D-6E8A-4147-A177-3AD203B41FA5}">
                      <a16:colId xmlns:a16="http://schemas.microsoft.com/office/drawing/2014/main" val="788342712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1648716884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436673596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763868296"/>
                    </a:ext>
                  </a:extLst>
                </a:gridCol>
              </a:tblGrid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007049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968590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695508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494268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9512" y="1340768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These two threads both access this row of 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And these two access this row.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72000" y="4543648"/>
            <a:ext cx="2016224" cy="613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4907868" y="433408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Block 0,0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7446" y="4543648"/>
            <a:ext cx="3974161" cy="613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1811524" y="6369447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56104" y="206121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78684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72000" y="3933056"/>
          <a:ext cx="3984104" cy="246681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996026">
                  <a:extLst>
                    <a:ext uri="{9D8B030D-6E8A-4147-A177-3AD203B41FA5}">
                      <a16:colId xmlns:a16="http://schemas.microsoft.com/office/drawing/2014/main" val="788342712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1648716884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436673596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763868296"/>
                    </a:ext>
                  </a:extLst>
                </a:gridCol>
              </a:tblGrid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007049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968590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695508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494268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893456" y="433408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Block 1,0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07868" y="555822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Block 0,1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93456" y="555822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Block 1,1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572000" y="1012469"/>
          <a:ext cx="3984104" cy="2466816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996026">
                  <a:extLst>
                    <a:ext uri="{9D8B030D-6E8A-4147-A177-3AD203B41FA5}">
                      <a16:colId xmlns:a16="http://schemas.microsoft.com/office/drawing/2014/main" val="788342712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1648716884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436673596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763868296"/>
                    </a:ext>
                  </a:extLst>
                </a:gridCol>
              </a:tblGrid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007049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968590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695508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49426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07504" y="3933056"/>
          <a:ext cx="3984104" cy="2466816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96026">
                  <a:extLst>
                    <a:ext uri="{9D8B030D-6E8A-4147-A177-3AD203B41FA5}">
                      <a16:colId xmlns:a16="http://schemas.microsoft.com/office/drawing/2014/main" val="788342712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1648716884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436673596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763868296"/>
                    </a:ext>
                  </a:extLst>
                </a:gridCol>
              </a:tblGrid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007049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968590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695508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494268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9512" y="1340768"/>
            <a:ext cx="4032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These two threads both access this column of B.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72000" y="3933056"/>
            <a:ext cx="990600" cy="12241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4907868" y="433408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Block 0,0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72000" y="1012469"/>
            <a:ext cx="990600" cy="24668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1811524" y="6369447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56104" y="206121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66030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72000" y="3933056"/>
          <a:ext cx="3984104" cy="246681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996026">
                  <a:extLst>
                    <a:ext uri="{9D8B030D-6E8A-4147-A177-3AD203B41FA5}">
                      <a16:colId xmlns:a16="http://schemas.microsoft.com/office/drawing/2014/main" val="788342712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1648716884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436673596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763868296"/>
                    </a:ext>
                  </a:extLst>
                </a:gridCol>
              </a:tblGrid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007049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968590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695508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494268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893456" y="433408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Block 1,0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07868" y="555822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Block 0,1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93456" y="555822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Block 1,1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572000" y="1012469"/>
          <a:ext cx="3984104" cy="2466816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996026">
                  <a:extLst>
                    <a:ext uri="{9D8B030D-6E8A-4147-A177-3AD203B41FA5}">
                      <a16:colId xmlns:a16="http://schemas.microsoft.com/office/drawing/2014/main" val="788342712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1648716884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436673596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763868296"/>
                    </a:ext>
                  </a:extLst>
                </a:gridCol>
              </a:tblGrid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007049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968590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695508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49426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07504" y="3933056"/>
          <a:ext cx="3984104" cy="2466816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96026">
                  <a:extLst>
                    <a:ext uri="{9D8B030D-6E8A-4147-A177-3AD203B41FA5}">
                      <a16:colId xmlns:a16="http://schemas.microsoft.com/office/drawing/2014/main" val="788342712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1648716884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436673596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763868296"/>
                    </a:ext>
                  </a:extLst>
                </a:gridCol>
              </a:tblGrid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007049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968590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695508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494268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9512" y="1340768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These two threads both access this column of 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And these two both access this column.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573452" y="3933056"/>
            <a:ext cx="990600" cy="12241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4907868" y="433408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Block 0,0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73452" y="1012469"/>
            <a:ext cx="990600" cy="24668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1811524" y="6369447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56104" y="206121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83170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72000" y="3933056"/>
          <a:ext cx="3984104" cy="246681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996026">
                  <a:extLst>
                    <a:ext uri="{9D8B030D-6E8A-4147-A177-3AD203B41FA5}">
                      <a16:colId xmlns:a16="http://schemas.microsoft.com/office/drawing/2014/main" val="788342712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1648716884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436673596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763868296"/>
                    </a:ext>
                  </a:extLst>
                </a:gridCol>
              </a:tblGrid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007049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968590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695508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494268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893456" y="433408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Block 1,0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07868" y="555822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Block 0,1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93456" y="555822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Block 1,1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572000" y="1012469"/>
          <a:ext cx="3984104" cy="2466816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996026">
                  <a:extLst>
                    <a:ext uri="{9D8B030D-6E8A-4147-A177-3AD203B41FA5}">
                      <a16:colId xmlns:a16="http://schemas.microsoft.com/office/drawing/2014/main" val="788342712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1648716884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436673596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763868296"/>
                    </a:ext>
                  </a:extLst>
                </a:gridCol>
              </a:tblGrid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007049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968590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695508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49426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07504" y="3933056"/>
          <a:ext cx="3984104" cy="2466816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96026">
                  <a:extLst>
                    <a:ext uri="{9D8B030D-6E8A-4147-A177-3AD203B41FA5}">
                      <a16:colId xmlns:a16="http://schemas.microsoft.com/office/drawing/2014/main" val="788342712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1648716884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436673596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763868296"/>
                    </a:ext>
                  </a:extLst>
                </a:gridCol>
              </a:tblGrid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007049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968590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695508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494268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9512" y="1340768"/>
            <a:ext cx="403244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These rows and columns are each accessed by this block twice in total.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If we just load them once (into </a:t>
            </a:r>
            <a:r>
              <a:rPr lang="en-GB" sz="2200" dirty="0">
                <a:solidFill>
                  <a:schemeClr val="accent6"/>
                </a:solidFill>
              </a:rPr>
              <a:t>shared memory</a:t>
            </a:r>
            <a:r>
              <a:rPr lang="en-GB" sz="2200" dirty="0"/>
              <a:t>), global memory access is </a:t>
            </a:r>
            <a:r>
              <a:rPr lang="en-GB" sz="2200" dirty="0">
                <a:solidFill>
                  <a:schemeClr val="accent6"/>
                </a:solidFill>
              </a:rPr>
              <a:t>halved</a:t>
            </a:r>
            <a:r>
              <a:rPr lang="en-GB" sz="2200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07868" y="433408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Block 0,0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72000" y="1012469"/>
            <a:ext cx="1992052" cy="24668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07504" y="3933056"/>
            <a:ext cx="3984104" cy="12369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1811524" y="6369447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556104" y="206121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7391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Co-operative memory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Typical strategy (same as last week’s example): each thread loads </a:t>
            </a:r>
            <a:r>
              <a:rPr lang="en-GB" dirty="0">
                <a:solidFill>
                  <a:schemeClr val="accent6"/>
                </a:solidFill>
              </a:rPr>
              <a:t>part of the data </a:t>
            </a:r>
            <a:r>
              <a:rPr lang="en-GB" dirty="0"/>
              <a:t>into shared memory.</a:t>
            </a:r>
          </a:p>
          <a:p>
            <a:endParaRPr lang="en-GB" dirty="0"/>
          </a:p>
          <a:p>
            <a:r>
              <a:rPr lang="en-GB" dirty="0"/>
              <a:t>Loading all of the required rows and columns into shared memory at once would use a lot of memory if n is large, so divide the process up into phases.</a:t>
            </a:r>
          </a:p>
          <a:p>
            <a:endParaRPr lang="en-GB" dirty="0"/>
          </a:p>
          <a:p>
            <a:r>
              <a:rPr lang="en-GB" dirty="0"/>
              <a:t>Take the size of a block to be </a:t>
            </a:r>
            <a:r>
              <a:rPr lang="en-GB" dirty="0" err="1"/>
              <a:t>mxm</a:t>
            </a:r>
            <a:r>
              <a:rPr lang="en-GB" dirty="0"/>
              <a:t>, where for simplicity m evenly divides n (so no half-blocks required).</a:t>
            </a:r>
          </a:p>
          <a:p>
            <a:endParaRPr lang="en-GB" dirty="0"/>
          </a:p>
          <a:p>
            <a:r>
              <a:rPr lang="en-GB" dirty="0"/>
              <a:t>The number of phases required will then be n/m.</a:t>
            </a:r>
          </a:p>
        </p:txBody>
      </p:sp>
    </p:spTree>
    <p:extLst>
      <p:ext uri="{BB962C8B-B14F-4D97-AF65-F5344CB8AC3E}">
        <p14:creationId xmlns:p14="http://schemas.microsoft.com/office/powerpoint/2010/main" val="373402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72000" y="3933056"/>
          <a:ext cx="3984104" cy="246681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996026">
                  <a:extLst>
                    <a:ext uri="{9D8B030D-6E8A-4147-A177-3AD203B41FA5}">
                      <a16:colId xmlns:a16="http://schemas.microsoft.com/office/drawing/2014/main" val="788342712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1648716884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436673596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763868296"/>
                    </a:ext>
                  </a:extLst>
                </a:gridCol>
              </a:tblGrid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007049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968590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695508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494268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893456" y="433408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Block 1,0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07868" y="555822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Block 0,1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93456" y="555822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Block 1,1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572000" y="1012469"/>
          <a:ext cx="3984104" cy="2466816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996026">
                  <a:extLst>
                    <a:ext uri="{9D8B030D-6E8A-4147-A177-3AD203B41FA5}">
                      <a16:colId xmlns:a16="http://schemas.microsoft.com/office/drawing/2014/main" val="788342712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1648716884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436673596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763868296"/>
                    </a:ext>
                  </a:extLst>
                </a:gridCol>
              </a:tblGrid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007049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968590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695508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49426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07504" y="3933056"/>
          <a:ext cx="3984104" cy="2466816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96026">
                  <a:extLst>
                    <a:ext uri="{9D8B030D-6E8A-4147-A177-3AD203B41FA5}">
                      <a16:colId xmlns:a16="http://schemas.microsoft.com/office/drawing/2014/main" val="788342712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1648716884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436673596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763868296"/>
                    </a:ext>
                  </a:extLst>
                </a:gridCol>
              </a:tblGrid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007049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968590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695508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494268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9512" y="1340768"/>
            <a:ext cx="403244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In the first phase, the threads in the block load these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Each thread loads one element from A…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… and one from B.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07868" y="433408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Block 0,0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72000" y="1012469"/>
            <a:ext cx="1992052" cy="12227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07504" y="3933056"/>
            <a:ext cx="2000696" cy="12369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611560" y="4077072"/>
            <a:ext cx="5544616" cy="864096"/>
            <a:chOff x="611560" y="4077072"/>
            <a:chExt cx="5544616" cy="864096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611560" y="4077072"/>
              <a:ext cx="446449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475656" y="4221088"/>
              <a:ext cx="446449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827584" y="4797152"/>
              <a:ext cx="446449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691680" y="4941168"/>
              <a:ext cx="446449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716016" y="1196752"/>
            <a:ext cx="1296144" cy="3641393"/>
            <a:chOff x="4716016" y="1196752"/>
            <a:chExt cx="1296144" cy="3641393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4716016" y="1196752"/>
              <a:ext cx="0" cy="299332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860032" y="1844824"/>
              <a:ext cx="0" cy="299332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868144" y="1196752"/>
              <a:ext cx="0" cy="299332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6012160" y="1844824"/>
              <a:ext cx="0" cy="299332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1811524" y="6369447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56104" y="206121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1506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826848"/>
              </p:ext>
            </p:extLst>
          </p:nvPr>
        </p:nvGraphicFramePr>
        <p:xfrm>
          <a:off x="4572000" y="3933056"/>
          <a:ext cx="3984104" cy="246681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996026">
                  <a:extLst>
                    <a:ext uri="{9D8B030D-6E8A-4147-A177-3AD203B41FA5}">
                      <a16:colId xmlns:a16="http://schemas.microsoft.com/office/drawing/2014/main" val="788342712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1648716884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436673596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763868296"/>
                    </a:ext>
                  </a:extLst>
                </a:gridCol>
              </a:tblGrid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007049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968590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695508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494268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893456" y="433408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Block 1,0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07868" y="555822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Block 0,1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93456" y="555822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Block 1,1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553269"/>
              </p:ext>
            </p:extLst>
          </p:nvPr>
        </p:nvGraphicFramePr>
        <p:xfrm>
          <a:off x="4572000" y="1012469"/>
          <a:ext cx="3984104" cy="2466816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996026">
                  <a:extLst>
                    <a:ext uri="{9D8B030D-6E8A-4147-A177-3AD203B41FA5}">
                      <a16:colId xmlns:a16="http://schemas.microsoft.com/office/drawing/2014/main" val="788342712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1648716884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436673596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763868296"/>
                    </a:ext>
                  </a:extLst>
                </a:gridCol>
              </a:tblGrid>
              <a:tr h="6167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</a:t>
                      </a:r>
                      <a:r>
                        <a:rPr lang="en-GB" baseline="-25000" dirty="0"/>
                        <a:t>0,0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6007049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</a:t>
                      </a:r>
                      <a:r>
                        <a:rPr lang="en-GB" baseline="-25000" dirty="0"/>
                        <a:t>1,0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968590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695508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49426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513159"/>
              </p:ext>
            </p:extLst>
          </p:nvPr>
        </p:nvGraphicFramePr>
        <p:xfrm>
          <a:off x="107504" y="3933056"/>
          <a:ext cx="3984104" cy="2466816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96026">
                  <a:extLst>
                    <a:ext uri="{9D8B030D-6E8A-4147-A177-3AD203B41FA5}">
                      <a16:colId xmlns:a16="http://schemas.microsoft.com/office/drawing/2014/main" val="788342712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1648716884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436673596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763868296"/>
                    </a:ext>
                  </a:extLst>
                </a:gridCol>
              </a:tblGrid>
              <a:tr h="61670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  <a:r>
                        <a:rPr lang="en-GB" baseline="-25000" dirty="0"/>
                        <a:t>0,0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</a:t>
                      </a:r>
                      <a:r>
                        <a:rPr lang="en-GB" baseline="-25000" dirty="0"/>
                        <a:t>0,1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6007049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968590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695508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4942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79512" y="1340768"/>
                <a:ext cx="4032448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Each thread can then calculate half of their dot product.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For example, thread 0,0 calculates: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sub>
                    </m:sSub>
                    <m:sSub>
                      <m:sSub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sub>
                    </m:sSub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  <m:sSub>
                      <m:sSub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sub>
                    </m:sSub>
                  </m:oMath>
                </a14:m>
                <a:endParaRPr lang="en-GB" sz="2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340768"/>
                <a:ext cx="4032448" cy="2462213"/>
              </a:xfrm>
              <a:prstGeom prst="rect">
                <a:avLst/>
              </a:prstGeom>
              <a:blipFill>
                <a:blip r:embed="rId3"/>
                <a:stretch>
                  <a:fillRect l="-1662" t="-1733" r="-755" b="-3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4907868" y="433408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Block 0,0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72000" y="1012469"/>
            <a:ext cx="1992052" cy="12227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07504" y="3933056"/>
            <a:ext cx="2000696" cy="12369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1811524" y="6369447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56104" y="206121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553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72000" y="3933056"/>
          <a:ext cx="3984104" cy="246681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996026">
                  <a:extLst>
                    <a:ext uri="{9D8B030D-6E8A-4147-A177-3AD203B41FA5}">
                      <a16:colId xmlns:a16="http://schemas.microsoft.com/office/drawing/2014/main" val="788342712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1648716884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436673596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763868296"/>
                    </a:ext>
                  </a:extLst>
                </a:gridCol>
              </a:tblGrid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007049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968590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695508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494268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893456" y="433408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Block 1,0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07868" y="555822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Block 0,1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93456" y="555822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Block 1,1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572000" y="1012469"/>
          <a:ext cx="3984104" cy="2466816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996026">
                  <a:extLst>
                    <a:ext uri="{9D8B030D-6E8A-4147-A177-3AD203B41FA5}">
                      <a16:colId xmlns:a16="http://schemas.microsoft.com/office/drawing/2014/main" val="788342712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1648716884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436673596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763868296"/>
                    </a:ext>
                  </a:extLst>
                </a:gridCol>
              </a:tblGrid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007049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968590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695508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49426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07504" y="3933056"/>
          <a:ext cx="3984104" cy="2466816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96026">
                  <a:extLst>
                    <a:ext uri="{9D8B030D-6E8A-4147-A177-3AD203B41FA5}">
                      <a16:colId xmlns:a16="http://schemas.microsoft.com/office/drawing/2014/main" val="788342712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1648716884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436673596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763868296"/>
                    </a:ext>
                  </a:extLst>
                </a:gridCol>
              </a:tblGrid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007049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968590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695508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494268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9512" y="1340768"/>
            <a:ext cx="403244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In the second phase, the threads in the block load these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Each thread loads one element from A…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… and one from B.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07868" y="433408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Block 0,0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72000" y="2245877"/>
            <a:ext cx="1992052" cy="12227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098930" y="3926820"/>
            <a:ext cx="2000696" cy="12369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2555776" y="4077072"/>
            <a:ext cx="3600400" cy="864096"/>
            <a:chOff x="2555776" y="4077072"/>
            <a:chExt cx="3600400" cy="864096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2555776" y="4077072"/>
              <a:ext cx="252028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563888" y="4221088"/>
              <a:ext cx="23762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2555776" y="4797152"/>
              <a:ext cx="27363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3563888" y="4941168"/>
              <a:ext cx="25922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716016" y="2571874"/>
            <a:ext cx="1296144" cy="2266271"/>
            <a:chOff x="4716016" y="2571874"/>
            <a:chExt cx="1296144" cy="2266271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4716016" y="2571874"/>
              <a:ext cx="0" cy="161819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860032" y="3140968"/>
              <a:ext cx="0" cy="169717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868144" y="2571874"/>
              <a:ext cx="0" cy="161819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6012160" y="3140968"/>
              <a:ext cx="0" cy="169717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1811524" y="6369447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56104" y="206121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5493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72000" y="3933056"/>
          <a:ext cx="3984104" cy="246681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996026">
                  <a:extLst>
                    <a:ext uri="{9D8B030D-6E8A-4147-A177-3AD203B41FA5}">
                      <a16:colId xmlns:a16="http://schemas.microsoft.com/office/drawing/2014/main" val="788342712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1648716884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436673596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763868296"/>
                    </a:ext>
                  </a:extLst>
                </a:gridCol>
              </a:tblGrid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007049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968590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695508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494268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893456" y="433408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Block 1,0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07868" y="555822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Block 0,1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93456" y="555822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Block 1,1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062886"/>
              </p:ext>
            </p:extLst>
          </p:nvPr>
        </p:nvGraphicFramePr>
        <p:xfrm>
          <a:off x="4572000" y="1012469"/>
          <a:ext cx="3984104" cy="2466816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996026">
                  <a:extLst>
                    <a:ext uri="{9D8B030D-6E8A-4147-A177-3AD203B41FA5}">
                      <a16:colId xmlns:a16="http://schemas.microsoft.com/office/drawing/2014/main" val="788342712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1648716884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436673596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763868296"/>
                    </a:ext>
                  </a:extLst>
                </a:gridCol>
              </a:tblGrid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6007049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968590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</a:t>
                      </a:r>
                      <a:r>
                        <a:rPr lang="en-GB" baseline="-25000" dirty="0"/>
                        <a:t>2,0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695508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</a:t>
                      </a:r>
                      <a:r>
                        <a:rPr lang="en-GB" baseline="-25000" dirty="0"/>
                        <a:t>3,0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49426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280204"/>
              </p:ext>
            </p:extLst>
          </p:nvPr>
        </p:nvGraphicFramePr>
        <p:xfrm>
          <a:off x="107504" y="3933056"/>
          <a:ext cx="3984104" cy="2466816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96026">
                  <a:extLst>
                    <a:ext uri="{9D8B030D-6E8A-4147-A177-3AD203B41FA5}">
                      <a16:colId xmlns:a16="http://schemas.microsoft.com/office/drawing/2014/main" val="788342712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1648716884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436673596"/>
                    </a:ext>
                  </a:extLst>
                </a:gridCol>
                <a:gridCol w="996026">
                  <a:extLst>
                    <a:ext uri="{9D8B030D-6E8A-4147-A177-3AD203B41FA5}">
                      <a16:colId xmlns:a16="http://schemas.microsoft.com/office/drawing/2014/main" val="3763868296"/>
                    </a:ext>
                  </a:extLst>
                </a:gridCol>
              </a:tblGrid>
              <a:tr h="61670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  <a:r>
                        <a:rPr lang="en-GB" baseline="-25000" dirty="0"/>
                        <a:t>0,2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</a:t>
                      </a:r>
                      <a:r>
                        <a:rPr lang="en-GB" baseline="-25000" dirty="0"/>
                        <a:t>0,3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6007049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968590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695508"/>
                  </a:ext>
                </a:extLst>
              </a:tr>
              <a:tr h="616704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494268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9512" y="1340768"/>
            <a:ext cx="40324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If the matrices were 6x6  (n=6) but the blocks still 2x2 (m=2), we’d need three phases.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Number of phases = n/m.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07868" y="433408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Block 0,0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9914" y="2238010"/>
            <a:ext cx="1992052" cy="12227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090912" y="3933056"/>
            <a:ext cx="2000696" cy="12369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1811524" y="6369447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56104" y="206121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6084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</a:t>
            </a:r>
            <a:r>
              <a:rPr lang="en-GB" dirty="0" err="1"/>
              <a:t>fizzbuzz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Common interview question:</a:t>
            </a:r>
          </a:p>
          <a:p>
            <a:pPr lvl="1"/>
            <a:r>
              <a:rPr lang="en-GB" dirty="0"/>
              <a:t>Write a program that prints the numbers from 1 to 100. But for multiples of three print "Fizz" instead of the number and for the multiples of five print "Buzz". For numbers which are multiples of both three and five print "</a:t>
            </a:r>
            <a:r>
              <a:rPr lang="en-GB" dirty="0" err="1"/>
              <a:t>FizzBuzz</a:t>
            </a:r>
            <a:r>
              <a:rPr lang="en-GB" dirty="0"/>
              <a:t>".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Majority of computer science graduates can’t* (???)</a:t>
            </a:r>
          </a:p>
          <a:p>
            <a:pPr lvl="1"/>
            <a:endParaRPr lang="en-GB" dirty="0">
              <a:solidFill>
                <a:schemeClr val="accent2"/>
              </a:solidFill>
            </a:endParaRPr>
          </a:p>
          <a:p>
            <a:r>
              <a:rPr lang="en-GB" dirty="0"/>
              <a:t>Let’s write a parallel version…</a:t>
            </a:r>
          </a:p>
          <a:p>
            <a:pPr lvl="1"/>
            <a:r>
              <a:rPr lang="en-GB" dirty="0">
                <a:solidFill>
                  <a:schemeClr val="accent2"/>
                </a:solidFill>
              </a:rPr>
              <a:t>This is not a good solution – don’t use it in a job interview!</a:t>
            </a:r>
          </a:p>
          <a:p>
            <a:pPr lvl="1"/>
            <a:r>
              <a:rPr lang="en-GB" dirty="0"/>
              <a:t>It’s a simple way of demonstrating branch divergence.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7984" y="6525344"/>
            <a:ext cx="4860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*https://blog.codinghorror.com/why-cant-programmers-program/</a:t>
            </a:r>
          </a:p>
        </p:txBody>
      </p:sp>
    </p:spTree>
    <p:extLst>
      <p:ext uri="{BB962C8B-B14F-4D97-AF65-F5344CB8AC3E}">
        <p14:creationId xmlns:p14="http://schemas.microsoft.com/office/powerpoint/2010/main" val="131212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44624"/>
            <a:ext cx="6377940" cy="1293028"/>
          </a:xfrm>
        </p:spPr>
        <p:txBody>
          <a:bodyPr/>
          <a:lstStyle/>
          <a:p>
            <a:r>
              <a:rPr lang="en-GB" dirty="0"/>
              <a:t>Code!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207980"/>
            <a:ext cx="5821125" cy="446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__shared__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GB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s_A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[m][m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GB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s_B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[m][m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GB" sz="16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 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kernelShared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*m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*m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(x &lt; n &amp;&amp; y &lt; n) {</a:t>
            </a:r>
          </a:p>
          <a:p>
            <a:r>
              <a:rPr lang="en-GB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phases = n / m;</a:t>
            </a:r>
          </a:p>
          <a:p>
            <a:r>
              <a:rPr lang="en-GB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dotProd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0.0f;</a:t>
            </a:r>
          </a:p>
          <a:p>
            <a:r>
              <a:rPr lang="en-GB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0; p &lt; phases; p++)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d_C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][x]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dotProd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4360" y="1052736"/>
            <a:ext cx="7955280" cy="1155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Assumptions: </a:t>
            </a:r>
          </a:p>
          <a:p>
            <a:pPr lvl="1"/>
            <a:r>
              <a:rPr lang="en-GB"/>
              <a:t>d_A, d_B, d_C are nxn matrices. </a:t>
            </a:r>
          </a:p>
          <a:p>
            <a:pPr lvl="1"/>
            <a:r>
              <a:rPr lang="en-GB"/>
              <a:t>blockDim.x = blockDim.y = m; m evenly divides 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465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44624"/>
            <a:ext cx="6377940" cy="1293028"/>
          </a:xfrm>
        </p:spPr>
        <p:txBody>
          <a:bodyPr/>
          <a:lstStyle/>
          <a:p>
            <a:r>
              <a:rPr lang="en-GB" dirty="0"/>
              <a:t>Code!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052736"/>
            <a:ext cx="7955280" cy="1155244"/>
          </a:xfrm>
        </p:spPr>
        <p:txBody>
          <a:bodyPr/>
          <a:lstStyle/>
          <a:p>
            <a:r>
              <a:rPr lang="en-GB" dirty="0"/>
              <a:t>Assumptions: </a:t>
            </a:r>
          </a:p>
          <a:p>
            <a:pPr lvl="1"/>
            <a:r>
              <a:rPr lang="en-GB" dirty="0" err="1"/>
              <a:t>d_A</a:t>
            </a:r>
            <a:r>
              <a:rPr lang="en-GB" dirty="0"/>
              <a:t>, </a:t>
            </a:r>
            <a:r>
              <a:rPr lang="en-GB" dirty="0" err="1"/>
              <a:t>d_B</a:t>
            </a:r>
            <a:r>
              <a:rPr lang="en-GB" dirty="0"/>
              <a:t>, </a:t>
            </a:r>
            <a:r>
              <a:rPr lang="en-GB" dirty="0" err="1"/>
              <a:t>d_C</a:t>
            </a:r>
            <a:r>
              <a:rPr lang="en-GB" dirty="0"/>
              <a:t> are </a:t>
            </a:r>
            <a:r>
              <a:rPr lang="en-GB" dirty="0" err="1"/>
              <a:t>nxn</a:t>
            </a:r>
            <a:r>
              <a:rPr lang="en-GB" dirty="0"/>
              <a:t> matrices. </a:t>
            </a:r>
          </a:p>
          <a:p>
            <a:pPr lvl="1"/>
            <a:r>
              <a:rPr lang="en-GB" dirty="0" err="1"/>
              <a:t>blockDim.x</a:t>
            </a:r>
            <a:r>
              <a:rPr lang="en-GB" dirty="0"/>
              <a:t> = </a:t>
            </a:r>
            <a:r>
              <a:rPr lang="en-GB" dirty="0" err="1"/>
              <a:t>blockDim.y</a:t>
            </a:r>
            <a:r>
              <a:rPr lang="en-GB" dirty="0"/>
              <a:t> = m; m evenly divides 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035" y="2204864"/>
            <a:ext cx="3228837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__shared__ </a:t>
            </a:r>
            <a:r>
              <a:rPr lang="en-GB" sz="105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GB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s_A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[m*m], </a:t>
            </a:r>
            <a:r>
              <a:rPr lang="en-GB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s_B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[m*m];</a:t>
            </a:r>
          </a:p>
          <a:p>
            <a:endParaRPr lang="en-GB" sz="105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 </a:t>
            </a:r>
            <a:r>
              <a:rPr lang="en-GB" sz="105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kernel()</a:t>
            </a:r>
          </a:p>
          <a:p>
            <a:r>
              <a:rPr lang="en-GB" sz="105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05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5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05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GB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*m + </a:t>
            </a:r>
            <a:r>
              <a:rPr lang="en-GB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5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y = </a:t>
            </a:r>
            <a:r>
              <a:rPr lang="en-GB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blockIdx.y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*m + </a:t>
            </a:r>
            <a:r>
              <a:rPr lang="en-GB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threadIdx.y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(x &lt; n &amp;&amp; y &lt; n) {</a:t>
            </a:r>
          </a:p>
          <a:p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5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phases = n/m;</a:t>
            </a:r>
            <a:r>
              <a:rPr lang="en-GB" sz="105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05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dotProd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0.0f;</a:t>
            </a:r>
          </a:p>
          <a:p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5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0; p &lt; phases; p++) {</a:t>
            </a:r>
          </a:p>
          <a:p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[...]</a:t>
            </a:r>
          </a:p>
          <a:p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d_C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[y*</a:t>
            </a:r>
            <a:r>
              <a:rPr lang="en-GB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n+x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dotProd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331640" y="2204864"/>
            <a:ext cx="2173064" cy="180020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31640" y="4221088"/>
            <a:ext cx="2173064" cy="246192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6710" y="5475133"/>
            <a:ext cx="19898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accent2"/>
                </a:solidFill>
              </a:rPr>
              <a:t>What’s missing?</a:t>
            </a:r>
            <a:endParaRPr lang="en-GB" sz="32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4704" y="2204864"/>
            <a:ext cx="5782216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What row and column in A and B should</a:t>
            </a:r>
          </a:p>
          <a:p>
            <a:r>
              <a:rPr lang="en-GB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thread load into shared memory?</a:t>
            </a:r>
          </a:p>
          <a:p>
            <a:r>
              <a:rPr lang="en-GB" sz="1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a_row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blockIdx.y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*m +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threadIdx.y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a_col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p*m +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b_row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p*m +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threadIdx.y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b_col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*m +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Load into shared memory.</a:t>
            </a:r>
          </a:p>
          <a:p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s_A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threadIdx.y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a_row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a_col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s_B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threadIdx.y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d_B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b_row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b_col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GB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 to partial dot product.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m;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dotProd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s_A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threadIdx.y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][j] *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s_B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51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44624"/>
            <a:ext cx="6377940" cy="1293028"/>
          </a:xfrm>
        </p:spPr>
        <p:txBody>
          <a:bodyPr/>
          <a:lstStyle/>
          <a:p>
            <a:r>
              <a:rPr lang="en-GB" dirty="0"/>
              <a:t>Code!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052736"/>
            <a:ext cx="7955280" cy="1155244"/>
          </a:xfrm>
        </p:spPr>
        <p:txBody>
          <a:bodyPr/>
          <a:lstStyle/>
          <a:p>
            <a:r>
              <a:rPr lang="en-GB" dirty="0"/>
              <a:t>Assumptions: </a:t>
            </a:r>
          </a:p>
          <a:p>
            <a:pPr lvl="1"/>
            <a:r>
              <a:rPr lang="en-GB" dirty="0" err="1"/>
              <a:t>d_A</a:t>
            </a:r>
            <a:r>
              <a:rPr lang="en-GB" dirty="0"/>
              <a:t>, </a:t>
            </a:r>
            <a:r>
              <a:rPr lang="en-GB" dirty="0" err="1"/>
              <a:t>d_B</a:t>
            </a:r>
            <a:r>
              <a:rPr lang="en-GB" dirty="0"/>
              <a:t>, </a:t>
            </a:r>
            <a:r>
              <a:rPr lang="en-GB" dirty="0" err="1"/>
              <a:t>d_C</a:t>
            </a:r>
            <a:r>
              <a:rPr lang="en-GB" dirty="0"/>
              <a:t> are </a:t>
            </a:r>
            <a:r>
              <a:rPr lang="en-GB" dirty="0" err="1"/>
              <a:t>nxn</a:t>
            </a:r>
            <a:r>
              <a:rPr lang="en-GB" dirty="0"/>
              <a:t> matrices. </a:t>
            </a:r>
          </a:p>
          <a:p>
            <a:pPr lvl="1"/>
            <a:r>
              <a:rPr lang="en-GB" dirty="0" err="1"/>
              <a:t>blockDim.x</a:t>
            </a:r>
            <a:r>
              <a:rPr lang="en-GB" dirty="0"/>
              <a:t> = </a:t>
            </a:r>
            <a:r>
              <a:rPr lang="en-GB" dirty="0" err="1"/>
              <a:t>blockDim.y</a:t>
            </a:r>
            <a:r>
              <a:rPr lang="en-GB" dirty="0"/>
              <a:t> = m; m evenly divides 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035" y="2204864"/>
            <a:ext cx="3228837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__shared__ </a:t>
            </a:r>
            <a:r>
              <a:rPr lang="en-GB" sz="105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GB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s_A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[m*m], </a:t>
            </a:r>
            <a:r>
              <a:rPr lang="en-GB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s_B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[m*m];</a:t>
            </a:r>
          </a:p>
          <a:p>
            <a:endParaRPr lang="en-GB" sz="105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 </a:t>
            </a:r>
            <a:r>
              <a:rPr lang="en-GB" sz="105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kernel()</a:t>
            </a:r>
          </a:p>
          <a:p>
            <a:r>
              <a:rPr lang="en-GB" sz="105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05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5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05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GB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*m + </a:t>
            </a:r>
            <a:r>
              <a:rPr lang="en-GB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5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y = </a:t>
            </a:r>
            <a:r>
              <a:rPr lang="en-GB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blockIdx.y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*m + </a:t>
            </a:r>
            <a:r>
              <a:rPr lang="en-GB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threadIdx.y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(x &lt; n &amp;&amp; y &lt; n) {</a:t>
            </a:r>
          </a:p>
          <a:p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5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phases = n/m;</a:t>
            </a:r>
            <a:r>
              <a:rPr lang="en-GB" sz="105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05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dotProd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0.0f;</a:t>
            </a:r>
          </a:p>
          <a:p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5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0; p &lt; phases; p++) {</a:t>
            </a:r>
          </a:p>
          <a:p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[...]</a:t>
            </a:r>
          </a:p>
          <a:p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d_C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[y*</a:t>
            </a:r>
            <a:r>
              <a:rPr lang="en-GB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n+x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dotProd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331640" y="2204864"/>
            <a:ext cx="2173064" cy="180020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31640" y="4221088"/>
            <a:ext cx="2173064" cy="246192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04704" y="2204864"/>
            <a:ext cx="5782216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What row and column in A and B should</a:t>
            </a:r>
          </a:p>
          <a:p>
            <a:r>
              <a:rPr lang="en-GB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thread load into shared memory?</a:t>
            </a:r>
          </a:p>
          <a:p>
            <a:r>
              <a:rPr lang="en-GB" sz="1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a_row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blockIdx.y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*m +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threadIdx.y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a_col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p*m +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b_row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p*m +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threadIdx.y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b_col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*m +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Load into shared memory.</a:t>
            </a:r>
          </a:p>
          <a:p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s_A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threadIdx.y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a_row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a_col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s_B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threadIdx.y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d_B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b_row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b_col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syncthreads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GB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to partial dot product.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m;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dotProd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s_A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threadIdx.y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][j] *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s_B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syncthreads</a:t>
            </a:r>
            <a:r>
              <a:rPr lang="en-GB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GB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89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__</a:t>
            </a:r>
            <a:r>
              <a:rPr lang="en-GB" dirty="0" err="1" smtClean="0"/>
              <a:t>syncthreads</a:t>
            </a:r>
            <a:r>
              <a:rPr lang="en-GB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057401"/>
            <a:ext cx="3228837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__shared__ </a:t>
            </a:r>
            <a:r>
              <a:rPr lang="en-GB" sz="105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GB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s_A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[m*m], </a:t>
            </a:r>
            <a:r>
              <a:rPr lang="en-GB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s_B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[m*m];</a:t>
            </a:r>
          </a:p>
          <a:p>
            <a:endParaRPr lang="en-GB" sz="105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 </a:t>
            </a:r>
            <a:r>
              <a:rPr lang="en-GB" sz="105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kernel()</a:t>
            </a:r>
          </a:p>
          <a:p>
            <a:r>
              <a:rPr lang="en-GB" sz="105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05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5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05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GB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*m + </a:t>
            </a:r>
            <a:r>
              <a:rPr lang="en-GB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5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y = </a:t>
            </a:r>
            <a:r>
              <a:rPr lang="en-GB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blockIdx.y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*m + </a:t>
            </a:r>
            <a:r>
              <a:rPr lang="en-GB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threadIdx.y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(x &lt; n &amp;&amp; y &lt; n) {</a:t>
            </a:r>
          </a:p>
          <a:p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5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phases = n/m;</a:t>
            </a:r>
            <a:r>
              <a:rPr lang="en-GB" sz="105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05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dotProd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0.0f;</a:t>
            </a:r>
          </a:p>
          <a:p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5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0; p &lt; phases; p++) {</a:t>
            </a:r>
          </a:p>
          <a:p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[...]</a:t>
            </a:r>
          </a:p>
          <a:p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d_C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[y*</a:t>
            </a:r>
            <a:r>
              <a:rPr lang="en-GB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n+x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dotProd</a:t>
            </a:r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79912" y="2204864"/>
            <a:ext cx="496855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 smtClean="0"/>
              <a:t>This code does exactly what I said you should avoid: </a:t>
            </a:r>
            <a:r>
              <a:rPr lang="en-GB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GB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syncthreads</a:t>
            </a:r>
            <a:r>
              <a:rPr lang="en-GB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200" dirty="0" smtClean="0"/>
              <a:t>inside an </a:t>
            </a:r>
            <a:r>
              <a:rPr lang="en-GB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2200" dirty="0" smtClean="0"/>
              <a:t> statement.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 smtClean="0"/>
              <a:t>Moving outside would be a nightmare, since it’s also inside a </a:t>
            </a:r>
            <a:r>
              <a:rPr lang="en-GB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2200" dirty="0" smtClean="0"/>
              <a:t> loop…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 smtClean="0"/>
              <a:t>So need to make sure that blocks are either all inside or all outside the matrix: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assert((</a:t>
            </a:r>
            <a:r>
              <a:rPr lang="en-GB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n%m</a:t>
            </a:r>
            <a:r>
              <a:rPr lang="en-GB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)==0);</a:t>
            </a:r>
            <a:endParaRPr lang="en-GB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76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1786105"/>
              </p:ext>
            </p:extLst>
          </p:nvPr>
        </p:nvGraphicFramePr>
        <p:xfrm>
          <a:off x="156778" y="2348880"/>
          <a:ext cx="402984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5840351"/>
              </p:ext>
            </p:extLst>
          </p:nvPr>
        </p:nvGraphicFramePr>
        <p:xfrm>
          <a:off x="4519796" y="2348880"/>
          <a:ext cx="402984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4993" y="5383559"/>
            <a:ext cx="3573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GTX 460, n=2000, m=25</a:t>
            </a:r>
          </a:p>
        </p:txBody>
      </p:sp>
    </p:spTree>
    <p:extLst>
      <p:ext uri="{BB962C8B-B14F-4D97-AF65-F5344CB8AC3E}">
        <p14:creationId xmlns:p14="http://schemas.microsoft.com/office/powerpoint/2010/main" val="253982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Compute to global memory ratio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𝐶𝐺𝑀𝐴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𝑓𝑙𝑜𝑎𝑡𝑖𝑛𝑔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𝑝𝑜𝑖𝑛𝑡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𝑜𝑝𝑒𝑟𝑎𝑡𝑖𝑜𝑛𝑠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𝑔𝑙𝑜𝑏𝑎𝑙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𝑚𝑒𝑚𝑜𝑟𝑦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𝑎𝑐𝑐𝑒𝑠𝑠𝑒𝑠</m:t>
                        </m:r>
                      </m:den>
                    </m:f>
                  </m:oMath>
                </a14:m>
                <a:endParaRPr lang="en-GB" b="0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Homework: what’s the CGMA of the simple and shared memory versions of the kernel?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0" r="-10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Try to avoid branching in kernels…</a:t>
            </a:r>
          </a:p>
          <a:p>
            <a:endParaRPr lang="en-GB" dirty="0"/>
          </a:p>
          <a:p>
            <a:r>
              <a:rPr lang="en-GB" dirty="0" smtClean="0"/>
              <a:t>… but when you can’t, organise so that threads in the same warp follow the same path.</a:t>
            </a:r>
          </a:p>
          <a:p>
            <a:endParaRPr lang="en-GB" dirty="0"/>
          </a:p>
          <a:p>
            <a:r>
              <a:rPr lang="en-GB" dirty="0" smtClean="0"/>
              <a:t>By using shared memory cleverly, you can speed things up a lot!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294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340" y="-39724"/>
            <a:ext cx="6377940" cy="1293028"/>
          </a:xfrm>
        </p:spPr>
        <p:txBody>
          <a:bodyPr/>
          <a:lstStyle/>
          <a:p>
            <a:r>
              <a:rPr lang="en-GB" dirty="0"/>
              <a:t>Parallel </a:t>
            </a:r>
            <a:r>
              <a:rPr lang="en-GB" dirty="0" err="1"/>
              <a:t>fizzbuzz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20" y="925046"/>
            <a:ext cx="7955280" cy="1882512"/>
          </a:xfrm>
        </p:spPr>
        <p:txBody>
          <a:bodyPr>
            <a:normAutofit/>
          </a:bodyPr>
          <a:lstStyle/>
          <a:p>
            <a:r>
              <a:rPr lang="en-GB" sz="1600" dirty="0"/>
              <a:t>Array of N integers, entry </a:t>
            </a:r>
            <a:r>
              <a:rPr lang="en-GB" sz="1600" dirty="0" err="1"/>
              <a:t>i</a:t>
            </a:r>
            <a:r>
              <a:rPr lang="en-GB" sz="1600" dirty="0"/>
              <a:t> contains:</a:t>
            </a:r>
          </a:p>
          <a:p>
            <a:pPr lvl="1"/>
            <a:r>
              <a:rPr lang="en-GB" sz="1400" dirty="0"/>
              <a:t>The value -1 if </a:t>
            </a:r>
            <a:r>
              <a:rPr lang="en-GB" sz="1400" dirty="0" err="1"/>
              <a:t>i</a:t>
            </a:r>
            <a:r>
              <a:rPr lang="en-GB" sz="1400" dirty="0"/>
              <a:t> is divisible by 2</a:t>
            </a:r>
            <a:r>
              <a:rPr lang="en-GB" sz="1400" dirty="0" smtClean="0"/>
              <a:t>. </a:t>
            </a:r>
            <a:r>
              <a:rPr lang="en-GB" sz="1400" dirty="0" smtClean="0">
                <a:solidFill>
                  <a:schemeClr val="accent6"/>
                </a:solidFill>
              </a:rPr>
              <a:t>(“Fizz”)</a:t>
            </a:r>
            <a:endParaRPr lang="en-GB" sz="1400" dirty="0">
              <a:solidFill>
                <a:schemeClr val="accent6"/>
              </a:solidFill>
            </a:endParaRPr>
          </a:p>
          <a:p>
            <a:pPr lvl="1"/>
            <a:r>
              <a:rPr lang="en-GB" sz="1400" dirty="0"/>
              <a:t>The value -2 if </a:t>
            </a:r>
            <a:r>
              <a:rPr lang="en-GB" sz="1400" dirty="0" err="1"/>
              <a:t>i</a:t>
            </a:r>
            <a:r>
              <a:rPr lang="en-GB" sz="1400" dirty="0"/>
              <a:t> is divisible by 3</a:t>
            </a:r>
            <a:r>
              <a:rPr lang="en-GB" sz="1400" dirty="0" smtClean="0"/>
              <a:t>. </a:t>
            </a:r>
            <a:r>
              <a:rPr lang="en-GB" sz="1400" dirty="0" smtClean="0">
                <a:solidFill>
                  <a:schemeClr val="accent6"/>
                </a:solidFill>
              </a:rPr>
              <a:t>(“Buzz”)</a:t>
            </a:r>
            <a:endParaRPr lang="en-GB" sz="1400" dirty="0">
              <a:solidFill>
                <a:schemeClr val="accent6"/>
              </a:solidFill>
            </a:endParaRPr>
          </a:p>
          <a:p>
            <a:pPr lvl="1"/>
            <a:r>
              <a:rPr lang="en-GB" sz="1400" dirty="0"/>
              <a:t>The value -3 if </a:t>
            </a:r>
            <a:r>
              <a:rPr lang="en-GB" sz="1400" dirty="0" err="1"/>
              <a:t>i</a:t>
            </a:r>
            <a:r>
              <a:rPr lang="en-GB" sz="1400" dirty="0"/>
              <a:t> is divisible by 2 and 3</a:t>
            </a:r>
            <a:r>
              <a:rPr lang="en-GB" sz="1400" dirty="0" smtClean="0"/>
              <a:t>. </a:t>
            </a:r>
            <a:r>
              <a:rPr lang="en-GB" sz="1400" dirty="0" smtClean="0">
                <a:solidFill>
                  <a:schemeClr val="accent6"/>
                </a:solidFill>
              </a:rPr>
              <a:t>(“</a:t>
            </a:r>
            <a:r>
              <a:rPr lang="en-GB" sz="1400" dirty="0" err="1" smtClean="0">
                <a:solidFill>
                  <a:schemeClr val="accent6"/>
                </a:solidFill>
              </a:rPr>
              <a:t>FizzBuzz</a:t>
            </a:r>
            <a:r>
              <a:rPr lang="en-GB" sz="1400" dirty="0" smtClean="0">
                <a:solidFill>
                  <a:schemeClr val="accent6"/>
                </a:solidFill>
              </a:rPr>
              <a:t>”)</a:t>
            </a:r>
            <a:endParaRPr lang="en-GB" sz="1400" dirty="0">
              <a:solidFill>
                <a:schemeClr val="accent6"/>
              </a:solidFill>
            </a:endParaRPr>
          </a:p>
          <a:p>
            <a:pPr lvl="1"/>
            <a:r>
              <a:rPr lang="en-GB" sz="1400" dirty="0"/>
              <a:t>Otherwise just the value of </a:t>
            </a:r>
            <a:r>
              <a:rPr lang="en-GB" sz="1400" dirty="0" err="1"/>
              <a:t>i</a:t>
            </a:r>
            <a:r>
              <a:rPr lang="en-GB" sz="1400" dirty="0" smtClean="0"/>
              <a:t>.</a:t>
            </a:r>
            <a:endParaRPr lang="en-GB" sz="1400" dirty="0"/>
          </a:p>
          <a:p>
            <a:pPr lvl="1"/>
            <a:endParaRPr lang="en-GB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2276872"/>
            <a:ext cx="4896544" cy="44935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__device__ </a:t>
            </a:r>
            <a:r>
              <a:rPr lang="en-GB" sz="13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</a:p>
          <a:p>
            <a:endParaRPr lang="en-GB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kernel()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3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isDivisibleBy2 = (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 2) == 0;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(isDivisibleBy2) {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-1;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0;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GB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isDivisibleByThree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 3) == 0;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isDivisibleByThree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-= 2;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GB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== 0) {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627784" y="3501008"/>
            <a:ext cx="720080" cy="21602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017250" y="4881075"/>
            <a:ext cx="720080" cy="21602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377290" y="3717032"/>
            <a:ext cx="2418846" cy="1140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635896" y="3971601"/>
            <a:ext cx="2160240" cy="8830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68803" y="3244152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r>
              <a:rPr lang="en-GB" dirty="0"/>
              <a:t> % M (or “</a:t>
            </a:r>
            <a:r>
              <a:rPr lang="en-GB" dirty="0" err="1">
                <a:solidFill>
                  <a:schemeClr val="accent2"/>
                </a:solidFill>
              </a:rPr>
              <a:t>i</a:t>
            </a:r>
            <a:r>
              <a:rPr lang="en-GB" dirty="0">
                <a:solidFill>
                  <a:schemeClr val="accent2"/>
                </a:solidFill>
              </a:rPr>
              <a:t> modulo M</a:t>
            </a:r>
            <a:r>
              <a:rPr lang="en-GB" dirty="0"/>
              <a:t>”) gives the remainder when </a:t>
            </a:r>
            <a:r>
              <a:rPr lang="en-GB" dirty="0" err="1"/>
              <a:t>i</a:t>
            </a:r>
            <a:r>
              <a:rPr lang="en-GB" dirty="0"/>
              <a:t> is divided by M. If it’s zero, </a:t>
            </a:r>
            <a:r>
              <a:rPr lang="en-GB" dirty="0" err="1"/>
              <a:t>i</a:t>
            </a:r>
            <a:r>
              <a:rPr lang="en-GB" dirty="0"/>
              <a:t> is divisible by M.</a:t>
            </a:r>
          </a:p>
        </p:txBody>
      </p:sp>
    </p:spTree>
    <p:extLst>
      <p:ext uri="{BB962C8B-B14F-4D97-AF65-F5344CB8AC3E}">
        <p14:creationId xmlns:p14="http://schemas.microsoft.com/office/powerpoint/2010/main" val="168306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49281"/>
            <a:ext cx="6377940" cy="1293028"/>
          </a:xfrm>
        </p:spPr>
        <p:txBody>
          <a:bodyPr/>
          <a:lstStyle/>
          <a:p>
            <a:r>
              <a:rPr lang="en-GB" dirty="0"/>
              <a:t>Parallel </a:t>
            </a:r>
            <a:r>
              <a:rPr lang="en-GB" dirty="0" err="1"/>
              <a:t>fizzbuzz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84" y="3610557"/>
            <a:ext cx="8370128" cy="576064"/>
          </a:xfrm>
        </p:spPr>
        <p:txBody>
          <a:bodyPr/>
          <a:lstStyle/>
          <a:p>
            <a:r>
              <a:rPr lang="en-GB" dirty="0"/>
              <a:t>Consider the first </a:t>
            </a:r>
            <a:r>
              <a:rPr lang="en-GB" dirty="0" smtClean="0"/>
              <a:t>two </a:t>
            </a:r>
            <a:r>
              <a:rPr lang="en-GB" dirty="0"/>
              <a:t>threads in a warp running in parallel.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67744" y="1229900"/>
            <a:ext cx="4896544" cy="229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kernel()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3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isDivisibleBy2 = (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 2) == 0;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(isDivisibleBy2) {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-1;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0;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993511"/>
              </p:ext>
            </p:extLst>
          </p:nvPr>
        </p:nvGraphicFramePr>
        <p:xfrm>
          <a:off x="419844" y="4293096"/>
          <a:ext cx="83555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892">
                  <a:extLst>
                    <a:ext uri="{9D8B030D-6E8A-4147-A177-3AD203B41FA5}">
                      <a16:colId xmlns:a16="http://schemas.microsoft.com/office/drawing/2014/main" val="3689623411"/>
                    </a:ext>
                  </a:extLst>
                </a:gridCol>
                <a:gridCol w="2088892">
                  <a:extLst>
                    <a:ext uri="{9D8B030D-6E8A-4147-A177-3AD203B41FA5}">
                      <a16:colId xmlns:a16="http://schemas.microsoft.com/office/drawing/2014/main" val="2161968288"/>
                    </a:ext>
                  </a:extLst>
                </a:gridCol>
                <a:gridCol w="2088892">
                  <a:extLst>
                    <a:ext uri="{9D8B030D-6E8A-4147-A177-3AD203B41FA5}">
                      <a16:colId xmlns:a16="http://schemas.microsoft.com/office/drawing/2014/main" val="2198615431"/>
                    </a:ext>
                  </a:extLst>
                </a:gridCol>
                <a:gridCol w="2088892">
                  <a:extLst>
                    <a:ext uri="{9D8B030D-6E8A-4147-A177-3AD203B41FA5}">
                      <a16:colId xmlns:a16="http://schemas.microsoft.com/office/drawing/2014/main" val="3084594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GB" dirty="0"/>
                        <a:t>Thread 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Thread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461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944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277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772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01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49281"/>
            <a:ext cx="6377940" cy="1293028"/>
          </a:xfrm>
        </p:spPr>
        <p:txBody>
          <a:bodyPr/>
          <a:lstStyle/>
          <a:p>
            <a:r>
              <a:rPr lang="en-GB" dirty="0"/>
              <a:t>Parallel </a:t>
            </a:r>
            <a:r>
              <a:rPr lang="en-GB" dirty="0" err="1"/>
              <a:t>fizzbuzz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84" y="3610557"/>
            <a:ext cx="8370128" cy="576064"/>
          </a:xfrm>
        </p:spPr>
        <p:txBody>
          <a:bodyPr/>
          <a:lstStyle/>
          <a:p>
            <a:r>
              <a:rPr lang="en-GB" dirty="0"/>
              <a:t>Consider the first four threads in a warp running in parallel.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67744" y="1229900"/>
            <a:ext cx="4896544" cy="229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kernel()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isDivisibleBy2 = (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 2) == 0;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(isDivisibleBy2) {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-1;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GB" sz="13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d_outputs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0;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970231"/>
              </p:ext>
            </p:extLst>
          </p:nvPr>
        </p:nvGraphicFramePr>
        <p:xfrm>
          <a:off x="419844" y="4293096"/>
          <a:ext cx="83555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892">
                  <a:extLst>
                    <a:ext uri="{9D8B030D-6E8A-4147-A177-3AD203B41FA5}">
                      <a16:colId xmlns:a16="http://schemas.microsoft.com/office/drawing/2014/main" val="3689623411"/>
                    </a:ext>
                  </a:extLst>
                </a:gridCol>
                <a:gridCol w="2088892">
                  <a:extLst>
                    <a:ext uri="{9D8B030D-6E8A-4147-A177-3AD203B41FA5}">
                      <a16:colId xmlns:a16="http://schemas.microsoft.com/office/drawing/2014/main" val="2161968288"/>
                    </a:ext>
                  </a:extLst>
                </a:gridCol>
                <a:gridCol w="2088892">
                  <a:extLst>
                    <a:ext uri="{9D8B030D-6E8A-4147-A177-3AD203B41FA5}">
                      <a16:colId xmlns:a16="http://schemas.microsoft.com/office/drawing/2014/main" val="2198615431"/>
                    </a:ext>
                  </a:extLst>
                </a:gridCol>
                <a:gridCol w="2088892">
                  <a:extLst>
                    <a:ext uri="{9D8B030D-6E8A-4147-A177-3AD203B41FA5}">
                      <a16:colId xmlns:a16="http://schemas.microsoft.com/office/drawing/2014/main" val="3084594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GB" dirty="0"/>
                        <a:t>Thread 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Thread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461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GB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GB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944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277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772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0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3080</TotalTime>
  <Words>4841</Words>
  <Application>Microsoft Office PowerPoint</Application>
  <PresentationFormat>On-screen Show (4:3)</PresentationFormat>
  <Paragraphs>1045</Paragraphs>
  <Slides>66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Arial</vt:lpstr>
      <vt:lpstr>Calibri</vt:lpstr>
      <vt:lpstr>Cambria Math</vt:lpstr>
      <vt:lpstr>Century Gothic</vt:lpstr>
      <vt:lpstr>Courier New</vt:lpstr>
      <vt:lpstr>Wingdings</vt:lpstr>
      <vt:lpstr>Vapor Trail</vt:lpstr>
      <vt:lpstr>SOFT354: Parallel Computation and distributed systems</vt:lpstr>
      <vt:lpstr>Today’s lecture</vt:lpstr>
      <vt:lpstr>reminder</vt:lpstr>
      <vt:lpstr>branch divergence</vt:lpstr>
      <vt:lpstr>Warps reminder</vt:lpstr>
      <vt:lpstr>Parallel fizzbuzz</vt:lpstr>
      <vt:lpstr>Parallel fizzbuzz</vt:lpstr>
      <vt:lpstr>Parallel fizzbuzz</vt:lpstr>
      <vt:lpstr>Parallel fizzbuzz</vt:lpstr>
      <vt:lpstr>Parallel fizzbuzz</vt:lpstr>
      <vt:lpstr>Parallel fizzbuzz</vt:lpstr>
      <vt:lpstr>Divergence!</vt:lpstr>
      <vt:lpstr>Divergence!</vt:lpstr>
      <vt:lpstr>Divergence is inefficient</vt:lpstr>
      <vt:lpstr>Divergence is inefficient</vt:lpstr>
      <vt:lpstr>Divergence is inefficient</vt:lpstr>
      <vt:lpstr>Back to fizzbuzz</vt:lpstr>
      <vt:lpstr>Back to fizzbuzz</vt:lpstr>
      <vt:lpstr>divergence</vt:lpstr>
      <vt:lpstr>divergence</vt:lpstr>
      <vt:lpstr>__syncthreads and divergence</vt:lpstr>
      <vt:lpstr>__syncthreads and divergence</vt:lpstr>
      <vt:lpstr>__syncthreads and divergence</vt:lpstr>
      <vt:lpstr>__syncthreads and divergence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Break</vt:lpstr>
      <vt:lpstr>motivation</vt:lpstr>
      <vt:lpstr>Simple approach</vt:lpstr>
      <vt:lpstr>Simple approach</vt:lpstr>
      <vt:lpstr>Shared memory</vt:lpstr>
      <vt:lpstr>Shared memory</vt:lpstr>
      <vt:lpstr>Shared memory matrix multiplication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Co-operative memory loading</vt:lpstr>
      <vt:lpstr>PowerPoint Presentation</vt:lpstr>
      <vt:lpstr>PowerPoint Presentation</vt:lpstr>
      <vt:lpstr>PowerPoint Presentation</vt:lpstr>
      <vt:lpstr>PowerPoint Presentation</vt:lpstr>
      <vt:lpstr>Code!</vt:lpstr>
      <vt:lpstr>Code!</vt:lpstr>
      <vt:lpstr>Code!</vt:lpstr>
      <vt:lpstr>__syncthreads?</vt:lpstr>
      <vt:lpstr>Results</vt:lpstr>
      <vt:lpstr>Compute to global memory ratio</vt:lpstr>
      <vt:lpstr>Conclusions</vt:lpstr>
    </vt:vector>
  </TitlesOfParts>
  <Company>University of Plymouth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ELEC350: Advanced Embedded Programming</dc:title>
  <dc:creator>Bob Merrison</dc:creator>
  <cp:lastModifiedBy>%Username%</cp:lastModifiedBy>
  <cp:revision>238</cp:revision>
  <dcterms:created xsi:type="dcterms:W3CDTF">2015-10-12T15:49:52Z</dcterms:created>
  <dcterms:modified xsi:type="dcterms:W3CDTF">2016-10-20T13:50:35Z</dcterms:modified>
</cp:coreProperties>
</file>