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61"/>
  </p:notesMasterIdLst>
  <p:sldIdLst>
    <p:sldId id="256" r:id="rId2"/>
    <p:sldId id="317" r:id="rId3"/>
    <p:sldId id="257" r:id="rId4"/>
    <p:sldId id="316" r:id="rId5"/>
    <p:sldId id="258" r:id="rId6"/>
    <p:sldId id="267" r:id="rId7"/>
    <p:sldId id="268" r:id="rId8"/>
    <p:sldId id="269" r:id="rId9"/>
    <p:sldId id="270" r:id="rId10"/>
    <p:sldId id="271" r:id="rId11"/>
    <p:sldId id="272" r:id="rId12"/>
    <p:sldId id="260" r:id="rId13"/>
    <p:sldId id="261" r:id="rId14"/>
    <p:sldId id="262" r:id="rId15"/>
    <p:sldId id="263" r:id="rId16"/>
    <p:sldId id="264" r:id="rId17"/>
    <p:sldId id="276" r:id="rId18"/>
    <p:sldId id="265" r:id="rId19"/>
    <p:sldId id="273" r:id="rId20"/>
    <p:sldId id="274" r:id="rId21"/>
    <p:sldId id="275" r:id="rId22"/>
    <p:sldId id="296" r:id="rId23"/>
    <p:sldId id="297" r:id="rId24"/>
    <p:sldId id="266" r:id="rId25"/>
    <p:sldId id="278"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00" r:id="rId41"/>
    <p:sldId id="292" r:id="rId42"/>
    <p:sldId id="293" r:id="rId43"/>
    <p:sldId id="294" r:id="rId44"/>
    <p:sldId id="295" r:id="rId45"/>
    <p:sldId id="298" r:id="rId46"/>
    <p:sldId id="299" r:id="rId47"/>
    <p:sldId id="301" r:id="rId48"/>
    <p:sldId id="302" r:id="rId49"/>
    <p:sldId id="304" r:id="rId50"/>
    <p:sldId id="305" r:id="rId51"/>
    <p:sldId id="306" r:id="rId52"/>
    <p:sldId id="309" r:id="rId53"/>
    <p:sldId id="308" r:id="rId54"/>
    <p:sldId id="310" r:id="rId55"/>
    <p:sldId id="311" r:id="rId56"/>
    <p:sldId id="312" r:id="rId57"/>
    <p:sldId id="313" r:id="rId58"/>
    <p:sldId id="314" r:id="rId59"/>
    <p:sldId id="315"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388D58-88E9-4EA0-B7BB-CF597DCFBD9A}">
          <p14:sldIdLst>
            <p14:sldId id="256"/>
            <p14:sldId id="317"/>
            <p14:sldId id="257"/>
            <p14:sldId id="316"/>
            <p14:sldId id="258"/>
            <p14:sldId id="267"/>
            <p14:sldId id="268"/>
            <p14:sldId id="269"/>
            <p14:sldId id="270"/>
          </p14:sldIdLst>
        </p14:section>
        <p14:section name="Untitled Section" id="{215138AD-540C-4564-AF76-AA7D77697641}">
          <p14:sldIdLst>
            <p14:sldId id="271"/>
            <p14:sldId id="272"/>
            <p14:sldId id="260"/>
            <p14:sldId id="261"/>
            <p14:sldId id="262"/>
            <p14:sldId id="263"/>
            <p14:sldId id="264"/>
            <p14:sldId id="276"/>
            <p14:sldId id="265"/>
            <p14:sldId id="273"/>
            <p14:sldId id="274"/>
            <p14:sldId id="275"/>
            <p14:sldId id="296"/>
            <p14:sldId id="297"/>
            <p14:sldId id="266"/>
            <p14:sldId id="278"/>
            <p14:sldId id="277"/>
            <p14:sldId id="279"/>
            <p14:sldId id="280"/>
            <p14:sldId id="281"/>
            <p14:sldId id="282"/>
            <p14:sldId id="283"/>
            <p14:sldId id="284"/>
            <p14:sldId id="285"/>
            <p14:sldId id="286"/>
            <p14:sldId id="287"/>
            <p14:sldId id="288"/>
            <p14:sldId id="289"/>
            <p14:sldId id="290"/>
            <p14:sldId id="291"/>
            <p14:sldId id="300"/>
            <p14:sldId id="292"/>
            <p14:sldId id="293"/>
            <p14:sldId id="294"/>
            <p14:sldId id="295"/>
            <p14:sldId id="298"/>
            <p14:sldId id="299"/>
            <p14:sldId id="301"/>
            <p14:sldId id="302"/>
            <p14:sldId id="304"/>
            <p14:sldId id="305"/>
            <p14:sldId id="306"/>
            <p14:sldId id="309"/>
            <p14:sldId id="308"/>
            <p14:sldId id="310"/>
            <p14:sldId id="311"/>
            <p14:sldId id="312"/>
            <p14:sldId id="313"/>
            <p14:sldId id="314"/>
            <p14:sldId id="3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8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5E1DAD-5C29-4236-85CE-C36789929FA1}" type="doc">
      <dgm:prSet loTypeId="urn:microsoft.com/office/officeart/2005/8/layout/pyramid1" loCatId="pyramid" qsTypeId="urn:microsoft.com/office/officeart/2005/8/quickstyle/simple1" qsCatId="simple" csTypeId="urn:microsoft.com/office/officeart/2005/8/colors/colorful4" csCatId="colorful" phldr="1"/>
      <dgm:spPr/>
    </dgm:pt>
    <dgm:pt modelId="{21616DF9-515D-4A00-A8B7-CD153C6A59DD}">
      <dgm:prSet phldrT="[Text]"/>
      <dgm:spPr/>
      <dgm:t>
        <a:bodyPr/>
        <a:lstStyle/>
        <a:p>
          <a:r>
            <a:rPr lang="en-US" dirty="0"/>
            <a:t>Registers</a:t>
          </a:r>
        </a:p>
      </dgm:t>
    </dgm:pt>
    <dgm:pt modelId="{6C340171-919C-4D0C-B33F-F5F8CF5EC56E}" type="parTrans" cxnId="{AFEC7F43-0DB3-43DD-87BB-B712564B716B}">
      <dgm:prSet/>
      <dgm:spPr/>
      <dgm:t>
        <a:bodyPr/>
        <a:lstStyle/>
        <a:p>
          <a:endParaRPr lang="en-US"/>
        </a:p>
      </dgm:t>
    </dgm:pt>
    <dgm:pt modelId="{9EB09BD7-EAD1-410B-99FE-2AAB8DC298AC}" type="sibTrans" cxnId="{AFEC7F43-0DB3-43DD-87BB-B712564B716B}">
      <dgm:prSet/>
      <dgm:spPr/>
      <dgm:t>
        <a:bodyPr/>
        <a:lstStyle/>
        <a:p>
          <a:endParaRPr lang="en-US"/>
        </a:p>
      </dgm:t>
    </dgm:pt>
    <dgm:pt modelId="{477D137F-1A5B-45AD-8C2A-01F252E8730B}">
      <dgm:prSet phldrT="[Text]"/>
      <dgm:spPr/>
      <dgm:t>
        <a:bodyPr/>
        <a:lstStyle/>
        <a:p>
          <a:r>
            <a:rPr lang="en-US" dirty="0"/>
            <a:t>L1 Cache (e.g. 64KB)</a:t>
          </a:r>
        </a:p>
      </dgm:t>
    </dgm:pt>
    <dgm:pt modelId="{05B06D4D-D390-4975-BF67-D4F49F53A5C1}" type="parTrans" cxnId="{000B001D-B9D2-4670-AEDC-0F3E08BB1382}">
      <dgm:prSet/>
      <dgm:spPr/>
      <dgm:t>
        <a:bodyPr/>
        <a:lstStyle/>
        <a:p>
          <a:endParaRPr lang="en-US"/>
        </a:p>
      </dgm:t>
    </dgm:pt>
    <dgm:pt modelId="{626B9972-395F-40AA-9904-7D1A9DBD5F02}" type="sibTrans" cxnId="{000B001D-B9D2-4670-AEDC-0F3E08BB1382}">
      <dgm:prSet/>
      <dgm:spPr/>
      <dgm:t>
        <a:bodyPr/>
        <a:lstStyle/>
        <a:p>
          <a:endParaRPr lang="en-US"/>
        </a:p>
      </dgm:t>
    </dgm:pt>
    <dgm:pt modelId="{01A8E0BD-BBE0-40CD-A3A2-2F7647555F66}">
      <dgm:prSet phldrT="[Text]"/>
      <dgm:spPr/>
      <dgm:t>
        <a:bodyPr/>
        <a:lstStyle/>
        <a:p>
          <a:r>
            <a:rPr lang="en-US" dirty="0"/>
            <a:t>L2 Cache (e.g. 512KB)</a:t>
          </a:r>
        </a:p>
      </dgm:t>
    </dgm:pt>
    <dgm:pt modelId="{E726A4CC-FDCF-43C5-95CB-4428E850A803}" type="parTrans" cxnId="{BF5B0FB7-E5E7-42A6-827B-1297DFD96C6C}">
      <dgm:prSet/>
      <dgm:spPr/>
      <dgm:t>
        <a:bodyPr/>
        <a:lstStyle/>
        <a:p>
          <a:endParaRPr lang="en-US"/>
        </a:p>
      </dgm:t>
    </dgm:pt>
    <dgm:pt modelId="{7BCB269F-95A6-44FC-AEF7-4CAE0714F146}" type="sibTrans" cxnId="{BF5B0FB7-E5E7-42A6-827B-1297DFD96C6C}">
      <dgm:prSet/>
      <dgm:spPr/>
      <dgm:t>
        <a:bodyPr/>
        <a:lstStyle/>
        <a:p>
          <a:endParaRPr lang="en-US"/>
        </a:p>
      </dgm:t>
    </dgm:pt>
    <dgm:pt modelId="{C2BF8873-8E29-4904-9336-F133EAD8F6EF}">
      <dgm:prSet phldrT="[Text]"/>
      <dgm:spPr/>
      <dgm:t>
        <a:bodyPr/>
        <a:lstStyle/>
        <a:p>
          <a:r>
            <a:rPr lang="en-US" dirty="0"/>
            <a:t>L3 Cache (e.g. 24MB)</a:t>
          </a:r>
        </a:p>
      </dgm:t>
    </dgm:pt>
    <dgm:pt modelId="{DA03CC69-A309-485E-8A82-2C6ACDA09F29}" type="parTrans" cxnId="{51CD23D0-7CCA-41EB-9C01-A2D3DD6B9578}">
      <dgm:prSet/>
      <dgm:spPr/>
      <dgm:t>
        <a:bodyPr/>
        <a:lstStyle/>
        <a:p>
          <a:endParaRPr lang="en-US"/>
        </a:p>
      </dgm:t>
    </dgm:pt>
    <dgm:pt modelId="{31743B4D-B0F3-4A83-86E6-ADE18DB583CB}" type="sibTrans" cxnId="{51CD23D0-7CCA-41EB-9C01-A2D3DD6B9578}">
      <dgm:prSet/>
      <dgm:spPr/>
      <dgm:t>
        <a:bodyPr/>
        <a:lstStyle/>
        <a:p>
          <a:endParaRPr lang="en-US"/>
        </a:p>
      </dgm:t>
    </dgm:pt>
    <dgm:pt modelId="{215F998A-B8F8-4FA6-830E-3CF577440806}">
      <dgm:prSet phldrT="[Text]"/>
      <dgm:spPr/>
      <dgm:t>
        <a:bodyPr/>
        <a:lstStyle/>
        <a:p>
          <a:r>
            <a:rPr lang="en-US" dirty="0"/>
            <a:t>RAM (e.g. 8GB)</a:t>
          </a:r>
        </a:p>
      </dgm:t>
    </dgm:pt>
    <dgm:pt modelId="{11E35A1A-6315-4CF8-AE58-EE7188D5FFAA}" type="parTrans" cxnId="{03B0A325-CE88-4D7E-96CC-726F5BFAD16D}">
      <dgm:prSet/>
      <dgm:spPr/>
      <dgm:t>
        <a:bodyPr/>
        <a:lstStyle/>
        <a:p>
          <a:endParaRPr lang="en-US"/>
        </a:p>
      </dgm:t>
    </dgm:pt>
    <dgm:pt modelId="{3D63F6D0-4AA9-4684-85A0-B74C52EFC7A3}" type="sibTrans" cxnId="{03B0A325-CE88-4D7E-96CC-726F5BFAD16D}">
      <dgm:prSet/>
      <dgm:spPr/>
      <dgm:t>
        <a:bodyPr/>
        <a:lstStyle/>
        <a:p>
          <a:endParaRPr lang="en-US"/>
        </a:p>
      </dgm:t>
    </dgm:pt>
    <dgm:pt modelId="{C1DE2F93-C9C2-4139-BE02-2CD88582C3C0}">
      <dgm:prSet phldrT="[Text]"/>
      <dgm:spPr/>
      <dgm:t>
        <a:bodyPr/>
        <a:lstStyle/>
        <a:p>
          <a:r>
            <a:rPr lang="en-US" dirty="0"/>
            <a:t>Hard Disk (Virtual Memory)</a:t>
          </a:r>
        </a:p>
      </dgm:t>
    </dgm:pt>
    <dgm:pt modelId="{0EA301FF-0619-4B58-81B6-E0E38F9D809F}" type="parTrans" cxnId="{C6D19DD6-C8A7-4DDC-B8A9-429BA87D20DB}">
      <dgm:prSet/>
      <dgm:spPr/>
      <dgm:t>
        <a:bodyPr/>
        <a:lstStyle/>
        <a:p>
          <a:endParaRPr lang="en-US"/>
        </a:p>
      </dgm:t>
    </dgm:pt>
    <dgm:pt modelId="{106C4D92-C8A1-4DD9-A102-59DD99D0CA14}" type="sibTrans" cxnId="{C6D19DD6-C8A7-4DDC-B8A9-429BA87D20DB}">
      <dgm:prSet/>
      <dgm:spPr/>
      <dgm:t>
        <a:bodyPr/>
        <a:lstStyle/>
        <a:p>
          <a:endParaRPr lang="en-US"/>
        </a:p>
      </dgm:t>
    </dgm:pt>
    <dgm:pt modelId="{33ED0484-29AA-4A2E-9141-2E6AEA90FA1F}" type="pres">
      <dgm:prSet presAssocID="{B05E1DAD-5C29-4236-85CE-C36789929FA1}" presName="Name0" presStyleCnt="0">
        <dgm:presLayoutVars>
          <dgm:dir/>
          <dgm:animLvl val="lvl"/>
          <dgm:resizeHandles val="exact"/>
        </dgm:presLayoutVars>
      </dgm:prSet>
      <dgm:spPr/>
    </dgm:pt>
    <dgm:pt modelId="{105BED85-50AA-4142-84C8-EBB4D3016F73}" type="pres">
      <dgm:prSet presAssocID="{21616DF9-515D-4A00-A8B7-CD153C6A59DD}" presName="Name8" presStyleCnt="0"/>
      <dgm:spPr/>
    </dgm:pt>
    <dgm:pt modelId="{3864481F-E5FF-42C5-B75A-DC1C419788E6}" type="pres">
      <dgm:prSet presAssocID="{21616DF9-515D-4A00-A8B7-CD153C6A59DD}" presName="level" presStyleLbl="node1" presStyleIdx="0" presStyleCnt="6">
        <dgm:presLayoutVars>
          <dgm:chMax val="1"/>
          <dgm:bulletEnabled val="1"/>
        </dgm:presLayoutVars>
      </dgm:prSet>
      <dgm:spPr/>
      <dgm:t>
        <a:bodyPr/>
        <a:lstStyle/>
        <a:p>
          <a:endParaRPr lang="en-US"/>
        </a:p>
      </dgm:t>
    </dgm:pt>
    <dgm:pt modelId="{1ECA1648-E441-4369-B6CA-E2ECDACCB7E8}" type="pres">
      <dgm:prSet presAssocID="{21616DF9-515D-4A00-A8B7-CD153C6A59DD}" presName="levelTx" presStyleLbl="revTx" presStyleIdx="0" presStyleCnt="0">
        <dgm:presLayoutVars>
          <dgm:chMax val="1"/>
          <dgm:bulletEnabled val="1"/>
        </dgm:presLayoutVars>
      </dgm:prSet>
      <dgm:spPr/>
      <dgm:t>
        <a:bodyPr/>
        <a:lstStyle/>
        <a:p>
          <a:endParaRPr lang="en-US"/>
        </a:p>
      </dgm:t>
    </dgm:pt>
    <dgm:pt modelId="{EA78FA83-DAF8-4999-82C1-C6DE526C7FE1}" type="pres">
      <dgm:prSet presAssocID="{477D137F-1A5B-45AD-8C2A-01F252E8730B}" presName="Name8" presStyleCnt="0"/>
      <dgm:spPr/>
    </dgm:pt>
    <dgm:pt modelId="{A0EBC138-9EA9-4185-BA78-4395CB8F1079}" type="pres">
      <dgm:prSet presAssocID="{477D137F-1A5B-45AD-8C2A-01F252E8730B}" presName="level" presStyleLbl="node1" presStyleIdx="1" presStyleCnt="6">
        <dgm:presLayoutVars>
          <dgm:chMax val="1"/>
          <dgm:bulletEnabled val="1"/>
        </dgm:presLayoutVars>
      </dgm:prSet>
      <dgm:spPr/>
      <dgm:t>
        <a:bodyPr/>
        <a:lstStyle/>
        <a:p>
          <a:endParaRPr lang="en-US"/>
        </a:p>
      </dgm:t>
    </dgm:pt>
    <dgm:pt modelId="{271C8622-B1A0-49AB-818A-663435565DAB}" type="pres">
      <dgm:prSet presAssocID="{477D137F-1A5B-45AD-8C2A-01F252E8730B}" presName="levelTx" presStyleLbl="revTx" presStyleIdx="0" presStyleCnt="0">
        <dgm:presLayoutVars>
          <dgm:chMax val="1"/>
          <dgm:bulletEnabled val="1"/>
        </dgm:presLayoutVars>
      </dgm:prSet>
      <dgm:spPr/>
      <dgm:t>
        <a:bodyPr/>
        <a:lstStyle/>
        <a:p>
          <a:endParaRPr lang="en-US"/>
        </a:p>
      </dgm:t>
    </dgm:pt>
    <dgm:pt modelId="{268F90D5-FB99-49EB-8625-0138155AA5DB}" type="pres">
      <dgm:prSet presAssocID="{01A8E0BD-BBE0-40CD-A3A2-2F7647555F66}" presName="Name8" presStyleCnt="0"/>
      <dgm:spPr/>
    </dgm:pt>
    <dgm:pt modelId="{B7BE2B10-3C89-4458-BA32-1CDD68BF7CE9}" type="pres">
      <dgm:prSet presAssocID="{01A8E0BD-BBE0-40CD-A3A2-2F7647555F66}" presName="level" presStyleLbl="node1" presStyleIdx="2" presStyleCnt="6">
        <dgm:presLayoutVars>
          <dgm:chMax val="1"/>
          <dgm:bulletEnabled val="1"/>
        </dgm:presLayoutVars>
      </dgm:prSet>
      <dgm:spPr/>
      <dgm:t>
        <a:bodyPr/>
        <a:lstStyle/>
        <a:p>
          <a:endParaRPr lang="en-US"/>
        </a:p>
      </dgm:t>
    </dgm:pt>
    <dgm:pt modelId="{8D39C5F3-8E88-4EFC-8765-74FB251898ED}" type="pres">
      <dgm:prSet presAssocID="{01A8E0BD-BBE0-40CD-A3A2-2F7647555F66}" presName="levelTx" presStyleLbl="revTx" presStyleIdx="0" presStyleCnt="0">
        <dgm:presLayoutVars>
          <dgm:chMax val="1"/>
          <dgm:bulletEnabled val="1"/>
        </dgm:presLayoutVars>
      </dgm:prSet>
      <dgm:spPr/>
      <dgm:t>
        <a:bodyPr/>
        <a:lstStyle/>
        <a:p>
          <a:endParaRPr lang="en-US"/>
        </a:p>
      </dgm:t>
    </dgm:pt>
    <dgm:pt modelId="{6E59D0FD-7CC3-4965-A3C2-6811068573E9}" type="pres">
      <dgm:prSet presAssocID="{C2BF8873-8E29-4904-9336-F133EAD8F6EF}" presName="Name8" presStyleCnt="0"/>
      <dgm:spPr/>
    </dgm:pt>
    <dgm:pt modelId="{56E5F67B-8864-4203-B79D-189B5012BAD7}" type="pres">
      <dgm:prSet presAssocID="{C2BF8873-8E29-4904-9336-F133EAD8F6EF}" presName="level" presStyleLbl="node1" presStyleIdx="3" presStyleCnt="6">
        <dgm:presLayoutVars>
          <dgm:chMax val="1"/>
          <dgm:bulletEnabled val="1"/>
        </dgm:presLayoutVars>
      </dgm:prSet>
      <dgm:spPr/>
      <dgm:t>
        <a:bodyPr/>
        <a:lstStyle/>
        <a:p>
          <a:endParaRPr lang="en-US"/>
        </a:p>
      </dgm:t>
    </dgm:pt>
    <dgm:pt modelId="{6AF7BF91-D267-4C8B-BC4C-41D96DF16CFA}" type="pres">
      <dgm:prSet presAssocID="{C2BF8873-8E29-4904-9336-F133EAD8F6EF}" presName="levelTx" presStyleLbl="revTx" presStyleIdx="0" presStyleCnt="0">
        <dgm:presLayoutVars>
          <dgm:chMax val="1"/>
          <dgm:bulletEnabled val="1"/>
        </dgm:presLayoutVars>
      </dgm:prSet>
      <dgm:spPr/>
      <dgm:t>
        <a:bodyPr/>
        <a:lstStyle/>
        <a:p>
          <a:endParaRPr lang="en-US"/>
        </a:p>
      </dgm:t>
    </dgm:pt>
    <dgm:pt modelId="{FBDF2EEC-8FC2-4959-BF8F-4E03E20C9A6D}" type="pres">
      <dgm:prSet presAssocID="{215F998A-B8F8-4FA6-830E-3CF577440806}" presName="Name8" presStyleCnt="0"/>
      <dgm:spPr/>
    </dgm:pt>
    <dgm:pt modelId="{B8199756-BFBD-4C7C-8958-ACF7FAA9640A}" type="pres">
      <dgm:prSet presAssocID="{215F998A-B8F8-4FA6-830E-3CF577440806}" presName="level" presStyleLbl="node1" presStyleIdx="4" presStyleCnt="6">
        <dgm:presLayoutVars>
          <dgm:chMax val="1"/>
          <dgm:bulletEnabled val="1"/>
        </dgm:presLayoutVars>
      </dgm:prSet>
      <dgm:spPr/>
      <dgm:t>
        <a:bodyPr/>
        <a:lstStyle/>
        <a:p>
          <a:endParaRPr lang="en-US"/>
        </a:p>
      </dgm:t>
    </dgm:pt>
    <dgm:pt modelId="{EEAB5B07-EBFF-4537-8A03-C7761B2CB81F}" type="pres">
      <dgm:prSet presAssocID="{215F998A-B8F8-4FA6-830E-3CF577440806}" presName="levelTx" presStyleLbl="revTx" presStyleIdx="0" presStyleCnt="0">
        <dgm:presLayoutVars>
          <dgm:chMax val="1"/>
          <dgm:bulletEnabled val="1"/>
        </dgm:presLayoutVars>
      </dgm:prSet>
      <dgm:spPr/>
      <dgm:t>
        <a:bodyPr/>
        <a:lstStyle/>
        <a:p>
          <a:endParaRPr lang="en-US"/>
        </a:p>
      </dgm:t>
    </dgm:pt>
    <dgm:pt modelId="{CF98780D-A721-41AA-86EC-00E336E1AAC9}" type="pres">
      <dgm:prSet presAssocID="{C1DE2F93-C9C2-4139-BE02-2CD88582C3C0}" presName="Name8" presStyleCnt="0"/>
      <dgm:spPr/>
    </dgm:pt>
    <dgm:pt modelId="{E48CC6BB-CC9B-45F2-BA1C-D2D31CDEB2F4}" type="pres">
      <dgm:prSet presAssocID="{C1DE2F93-C9C2-4139-BE02-2CD88582C3C0}" presName="level" presStyleLbl="node1" presStyleIdx="5" presStyleCnt="6">
        <dgm:presLayoutVars>
          <dgm:chMax val="1"/>
          <dgm:bulletEnabled val="1"/>
        </dgm:presLayoutVars>
      </dgm:prSet>
      <dgm:spPr/>
      <dgm:t>
        <a:bodyPr/>
        <a:lstStyle/>
        <a:p>
          <a:endParaRPr lang="en-US"/>
        </a:p>
      </dgm:t>
    </dgm:pt>
    <dgm:pt modelId="{C911469E-8795-4BA9-8FB6-309D85FDA509}" type="pres">
      <dgm:prSet presAssocID="{C1DE2F93-C9C2-4139-BE02-2CD88582C3C0}" presName="levelTx" presStyleLbl="revTx" presStyleIdx="0" presStyleCnt="0">
        <dgm:presLayoutVars>
          <dgm:chMax val="1"/>
          <dgm:bulletEnabled val="1"/>
        </dgm:presLayoutVars>
      </dgm:prSet>
      <dgm:spPr/>
      <dgm:t>
        <a:bodyPr/>
        <a:lstStyle/>
        <a:p>
          <a:endParaRPr lang="en-US"/>
        </a:p>
      </dgm:t>
    </dgm:pt>
  </dgm:ptLst>
  <dgm:cxnLst>
    <dgm:cxn modelId="{AFEC7F43-0DB3-43DD-87BB-B712564B716B}" srcId="{B05E1DAD-5C29-4236-85CE-C36789929FA1}" destId="{21616DF9-515D-4A00-A8B7-CD153C6A59DD}" srcOrd="0" destOrd="0" parTransId="{6C340171-919C-4D0C-B33F-F5F8CF5EC56E}" sibTransId="{9EB09BD7-EAD1-410B-99FE-2AAB8DC298AC}"/>
    <dgm:cxn modelId="{E7DF6F14-8A97-4960-A686-9958EE2BFBF6}" type="presOf" srcId="{477D137F-1A5B-45AD-8C2A-01F252E8730B}" destId="{A0EBC138-9EA9-4185-BA78-4395CB8F1079}" srcOrd="0" destOrd="0" presId="urn:microsoft.com/office/officeart/2005/8/layout/pyramid1"/>
    <dgm:cxn modelId="{03B0A325-CE88-4D7E-96CC-726F5BFAD16D}" srcId="{B05E1DAD-5C29-4236-85CE-C36789929FA1}" destId="{215F998A-B8F8-4FA6-830E-3CF577440806}" srcOrd="4" destOrd="0" parTransId="{11E35A1A-6315-4CF8-AE58-EE7188D5FFAA}" sibTransId="{3D63F6D0-4AA9-4684-85A0-B74C52EFC7A3}"/>
    <dgm:cxn modelId="{17B814B6-8AAB-48F0-BD38-18A6C63A83CA}" type="presOf" srcId="{C2BF8873-8E29-4904-9336-F133EAD8F6EF}" destId="{6AF7BF91-D267-4C8B-BC4C-41D96DF16CFA}" srcOrd="1" destOrd="0" presId="urn:microsoft.com/office/officeart/2005/8/layout/pyramid1"/>
    <dgm:cxn modelId="{1FA58D32-30A9-4A54-82E3-7B4FA8DCCFB3}" type="presOf" srcId="{01A8E0BD-BBE0-40CD-A3A2-2F7647555F66}" destId="{B7BE2B10-3C89-4458-BA32-1CDD68BF7CE9}" srcOrd="0" destOrd="0" presId="urn:microsoft.com/office/officeart/2005/8/layout/pyramid1"/>
    <dgm:cxn modelId="{51CD23D0-7CCA-41EB-9C01-A2D3DD6B9578}" srcId="{B05E1DAD-5C29-4236-85CE-C36789929FA1}" destId="{C2BF8873-8E29-4904-9336-F133EAD8F6EF}" srcOrd="3" destOrd="0" parTransId="{DA03CC69-A309-485E-8A82-2C6ACDA09F29}" sibTransId="{31743B4D-B0F3-4A83-86E6-ADE18DB583CB}"/>
    <dgm:cxn modelId="{C6D19DD6-C8A7-4DDC-B8A9-429BA87D20DB}" srcId="{B05E1DAD-5C29-4236-85CE-C36789929FA1}" destId="{C1DE2F93-C9C2-4139-BE02-2CD88582C3C0}" srcOrd="5" destOrd="0" parTransId="{0EA301FF-0619-4B58-81B6-E0E38F9D809F}" sibTransId="{106C4D92-C8A1-4DD9-A102-59DD99D0CA14}"/>
    <dgm:cxn modelId="{81CC306D-515A-4E6B-B2E7-3117041C6BE0}" type="presOf" srcId="{21616DF9-515D-4A00-A8B7-CD153C6A59DD}" destId="{1ECA1648-E441-4369-B6CA-E2ECDACCB7E8}" srcOrd="1" destOrd="0" presId="urn:microsoft.com/office/officeart/2005/8/layout/pyramid1"/>
    <dgm:cxn modelId="{1AD4DB9E-0B90-41A5-BD62-D8BE3E0AE09E}" type="presOf" srcId="{21616DF9-515D-4A00-A8B7-CD153C6A59DD}" destId="{3864481F-E5FF-42C5-B75A-DC1C419788E6}" srcOrd="0" destOrd="0" presId="urn:microsoft.com/office/officeart/2005/8/layout/pyramid1"/>
    <dgm:cxn modelId="{9891FD55-664B-4C93-88F9-55DD6CA16D60}" type="presOf" srcId="{01A8E0BD-BBE0-40CD-A3A2-2F7647555F66}" destId="{8D39C5F3-8E88-4EFC-8765-74FB251898ED}" srcOrd="1" destOrd="0" presId="urn:microsoft.com/office/officeart/2005/8/layout/pyramid1"/>
    <dgm:cxn modelId="{BF5B0FB7-E5E7-42A6-827B-1297DFD96C6C}" srcId="{B05E1DAD-5C29-4236-85CE-C36789929FA1}" destId="{01A8E0BD-BBE0-40CD-A3A2-2F7647555F66}" srcOrd="2" destOrd="0" parTransId="{E726A4CC-FDCF-43C5-95CB-4428E850A803}" sibTransId="{7BCB269F-95A6-44FC-AEF7-4CAE0714F146}"/>
    <dgm:cxn modelId="{000B001D-B9D2-4670-AEDC-0F3E08BB1382}" srcId="{B05E1DAD-5C29-4236-85CE-C36789929FA1}" destId="{477D137F-1A5B-45AD-8C2A-01F252E8730B}" srcOrd="1" destOrd="0" parTransId="{05B06D4D-D390-4975-BF67-D4F49F53A5C1}" sibTransId="{626B9972-395F-40AA-9904-7D1A9DBD5F02}"/>
    <dgm:cxn modelId="{0BD21662-A6A2-46AE-93DB-0E7DF39780F8}" type="presOf" srcId="{B05E1DAD-5C29-4236-85CE-C36789929FA1}" destId="{33ED0484-29AA-4A2E-9141-2E6AEA90FA1F}" srcOrd="0" destOrd="0" presId="urn:microsoft.com/office/officeart/2005/8/layout/pyramid1"/>
    <dgm:cxn modelId="{773E1D98-9CC9-4483-BE8D-E8EF3C747032}" type="presOf" srcId="{C1DE2F93-C9C2-4139-BE02-2CD88582C3C0}" destId="{E48CC6BB-CC9B-45F2-BA1C-D2D31CDEB2F4}" srcOrd="0" destOrd="0" presId="urn:microsoft.com/office/officeart/2005/8/layout/pyramid1"/>
    <dgm:cxn modelId="{D3191DDE-C42A-4432-9614-DC2AF81E94C3}" type="presOf" srcId="{477D137F-1A5B-45AD-8C2A-01F252E8730B}" destId="{271C8622-B1A0-49AB-818A-663435565DAB}" srcOrd="1" destOrd="0" presId="urn:microsoft.com/office/officeart/2005/8/layout/pyramid1"/>
    <dgm:cxn modelId="{BB65B850-06B0-446C-A2C4-6D77B86AC2F7}" type="presOf" srcId="{215F998A-B8F8-4FA6-830E-3CF577440806}" destId="{B8199756-BFBD-4C7C-8958-ACF7FAA9640A}" srcOrd="0" destOrd="0" presId="urn:microsoft.com/office/officeart/2005/8/layout/pyramid1"/>
    <dgm:cxn modelId="{E791D7EA-A0DA-4C76-92C1-78AA4BA1FDA5}" type="presOf" srcId="{215F998A-B8F8-4FA6-830E-3CF577440806}" destId="{EEAB5B07-EBFF-4537-8A03-C7761B2CB81F}" srcOrd="1" destOrd="0" presId="urn:microsoft.com/office/officeart/2005/8/layout/pyramid1"/>
    <dgm:cxn modelId="{FDFA5BD8-5198-49F9-8F26-56852911C933}" type="presOf" srcId="{C2BF8873-8E29-4904-9336-F133EAD8F6EF}" destId="{56E5F67B-8864-4203-B79D-189B5012BAD7}" srcOrd="0" destOrd="0" presId="urn:microsoft.com/office/officeart/2005/8/layout/pyramid1"/>
    <dgm:cxn modelId="{A1A462E1-5084-40FA-87D2-B9F1BA8EDCBC}" type="presOf" srcId="{C1DE2F93-C9C2-4139-BE02-2CD88582C3C0}" destId="{C911469E-8795-4BA9-8FB6-309D85FDA509}" srcOrd="1" destOrd="0" presId="urn:microsoft.com/office/officeart/2005/8/layout/pyramid1"/>
    <dgm:cxn modelId="{3A924E59-BC86-47F7-8CF4-AC5DDAD422BC}" type="presParOf" srcId="{33ED0484-29AA-4A2E-9141-2E6AEA90FA1F}" destId="{105BED85-50AA-4142-84C8-EBB4D3016F73}" srcOrd="0" destOrd="0" presId="urn:microsoft.com/office/officeart/2005/8/layout/pyramid1"/>
    <dgm:cxn modelId="{F9FD4F16-21ED-429D-B0E7-3312607ED789}" type="presParOf" srcId="{105BED85-50AA-4142-84C8-EBB4D3016F73}" destId="{3864481F-E5FF-42C5-B75A-DC1C419788E6}" srcOrd="0" destOrd="0" presId="urn:microsoft.com/office/officeart/2005/8/layout/pyramid1"/>
    <dgm:cxn modelId="{734B79FA-8B63-471D-BDF6-275258F2EDC8}" type="presParOf" srcId="{105BED85-50AA-4142-84C8-EBB4D3016F73}" destId="{1ECA1648-E441-4369-B6CA-E2ECDACCB7E8}" srcOrd="1" destOrd="0" presId="urn:microsoft.com/office/officeart/2005/8/layout/pyramid1"/>
    <dgm:cxn modelId="{FBD470C5-F4E0-4180-8855-39D9CEE5FB68}" type="presParOf" srcId="{33ED0484-29AA-4A2E-9141-2E6AEA90FA1F}" destId="{EA78FA83-DAF8-4999-82C1-C6DE526C7FE1}" srcOrd="1" destOrd="0" presId="urn:microsoft.com/office/officeart/2005/8/layout/pyramid1"/>
    <dgm:cxn modelId="{01313DA7-F0BC-48CF-8D20-1D3C00EA2F30}" type="presParOf" srcId="{EA78FA83-DAF8-4999-82C1-C6DE526C7FE1}" destId="{A0EBC138-9EA9-4185-BA78-4395CB8F1079}" srcOrd="0" destOrd="0" presId="urn:microsoft.com/office/officeart/2005/8/layout/pyramid1"/>
    <dgm:cxn modelId="{02631B5D-53E8-4F5B-A2DE-62182C6C3E6F}" type="presParOf" srcId="{EA78FA83-DAF8-4999-82C1-C6DE526C7FE1}" destId="{271C8622-B1A0-49AB-818A-663435565DAB}" srcOrd="1" destOrd="0" presId="urn:microsoft.com/office/officeart/2005/8/layout/pyramid1"/>
    <dgm:cxn modelId="{7CDEA7B1-3E90-4138-9DA6-427E1D641A11}" type="presParOf" srcId="{33ED0484-29AA-4A2E-9141-2E6AEA90FA1F}" destId="{268F90D5-FB99-49EB-8625-0138155AA5DB}" srcOrd="2" destOrd="0" presId="urn:microsoft.com/office/officeart/2005/8/layout/pyramid1"/>
    <dgm:cxn modelId="{3189916E-7886-4488-9E4F-410E119CBBBE}" type="presParOf" srcId="{268F90D5-FB99-49EB-8625-0138155AA5DB}" destId="{B7BE2B10-3C89-4458-BA32-1CDD68BF7CE9}" srcOrd="0" destOrd="0" presId="urn:microsoft.com/office/officeart/2005/8/layout/pyramid1"/>
    <dgm:cxn modelId="{A354A460-470F-4B84-AD99-BD21DC586A45}" type="presParOf" srcId="{268F90D5-FB99-49EB-8625-0138155AA5DB}" destId="{8D39C5F3-8E88-4EFC-8765-74FB251898ED}" srcOrd="1" destOrd="0" presId="urn:microsoft.com/office/officeart/2005/8/layout/pyramid1"/>
    <dgm:cxn modelId="{49220662-404B-404B-BB7E-F97DED9878C9}" type="presParOf" srcId="{33ED0484-29AA-4A2E-9141-2E6AEA90FA1F}" destId="{6E59D0FD-7CC3-4965-A3C2-6811068573E9}" srcOrd="3" destOrd="0" presId="urn:microsoft.com/office/officeart/2005/8/layout/pyramid1"/>
    <dgm:cxn modelId="{FD255A5C-CC4F-498E-B9AF-BC518DC23684}" type="presParOf" srcId="{6E59D0FD-7CC3-4965-A3C2-6811068573E9}" destId="{56E5F67B-8864-4203-B79D-189B5012BAD7}" srcOrd="0" destOrd="0" presId="urn:microsoft.com/office/officeart/2005/8/layout/pyramid1"/>
    <dgm:cxn modelId="{B3EE1727-7149-45B1-BF0C-FC5C06146AFF}" type="presParOf" srcId="{6E59D0FD-7CC3-4965-A3C2-6811068573E9}" destId="{6AF7BF91-D267-4C8B-BC4C-41D96DF16CFA}" srcOrd="1" destOrd="0" presId="urn:microsoft.com/office/officeart/2005/8/layout/pyramid1"/>
    <dgm:cxn modelId="{2BF8EB74-F61D-439B-AD9A-80D1FDDA0745}" type="presParOf" srcId="{33ED0484-29AA-4A2E-9141-2E6AEA90FA1F}" destId="{FBDF2EEC-8FC2-4959-BF8F-4E03E20C9A6D}" srcOrd="4" destOrd="0" presId="urn:microsoft.com/office/officeart/2005/8/layout/pyramid1"/>
    <dgm:cxn modelId="{298162C8-72A9-4BA3-B8B2-08673672ECCC}" type="presParOf" srcId="{FBDF2EEC-8FC2-4959-BF8F-4E03E20C9A6D}" destId="{B8199756-BFBD-4C7C-8958-ACF7FAA9640A}" srcOrd="0" destOrd="0" presId="urn:microsoft.com/office/officeart/2005/8/layout/pyramid1"/>
    <dgm:cxn modelId="{CAD4E239-167F-4CAD-B7C9-5977DBF8D860}" type="presParOf" srcId="{FBDF2EEC-8FC2-4959-BF8F-4E03E20C9A6D}" destId="{EEAB5B07-EBFF-4537-8A03-C7761B2CB81F}" srcOrd="1" destOrd="0" presId="urn:microsoft.com/office/officeart/2005/8/layout/pyramid1"/>
    <dgm:cxn modelId="{B2B4B314-0108-479F-B0D6-C9EC2FC9B66A}" type="presParOf" srcId="{33ED0484-29AA-4A2E-9141-2E6AEA90FA1F}" destId="{CF98780D-A721-41AA-86EC-00E336E1AAC9}" srcOrd="5" destOrd="0" presId="urn:microsoft.com/office/officeart/2005/8/layout/pyramid1"/>
    <dgm:cxn modelId="{BE717FFE-A092-42AD-B547-6E6FAF799035}" type="presParOf" srcId="{CF98780D-A721-41AA-86EC-00E336E1AAC9}" destId="{E48CC6BB-CC9B-45F2-BA1C-D2D31CDEB2F4}" srcOrd="0" destOrd="0" presId="urn:microsoft.com/office/officeart/2005/8/layout/pyramid1"/>
    <dgm:cxn modelId="{3CB95B06-513A-48F5-9F87-2D6F69E2DC3A}" type="presParOf" srcId="{CF98780D-A721-41AA-86EC-00E336E1AAC9}" destId="{C911469E-8795-4BA9-8FB6-309D85FDA50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4481F-E5FF-42C5-B75A-DC1C419788E6}">
      <dsp:nvSpPr>
        <dsp:cNvPr id="0" name=""/>
        <dsp:cNvSpPr/>
      </dsp:nvSpPr>
      <dsp:spPr>
        <a:xfrm>
          <a:off x="1950024" y="0"/>
          <a:ext cx="780009" cy="678391"/>
        </a:xfrm>
        <a:prstGeom prst="trapezoid">
          <a:avLst>
            <a:gd name="adj" fmla="val 5749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Registers</a:t>
          </a:r>
        </a:p>
      </dsp:txBody>
      <dsp:txXfrm>
        <a:off x="1950024" y="0"/>
        <a:ext cx="780009" cy="678391"/>
      </dsp:txXfrm>
    </dsp:sp>
    <dsp:sp modelId="{A0EBC138-9EA9-4185-BA78-4395CB8F1079}">
      <dsp:nvSpPr>
        <dsp:cNvPr id="0" name=""/>
        <dsp:cNvSpPr/>
      </dsp:nvSpPr>
      <dsp:spPr>
        <a:xfrm>
          <a:off x="1560019" y="678391"/>
          <a:ext cx="1560019" cy="678391"/>
        </a:xfrm>
        <a:prstGeom prst="trapezoid">
          <a:avLst>
            <a:gd name="adj" fmla="val 57490"/>
          </a:avLst>
        </a:prstGeom>
        <a:solidFill>
          <a:schemeClr val="accent4">
            <a:hueOff val="959650"/>
            <a:satOff val="-88"/>
            <a:lumOff val="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L1 Cache (e.g. 64KB)</a:t>
          </a:r>
        </a:p>
      </dsp:txBody>
      <dsp:txXfrm>
        <a:off x="1833023" y="678391"/>
        <a:ext cx="1014012" cy="678391"/>
      </dsp:txXfrm>
    </dsp:sp>
    <dsp:sp modelId="{B7BE2B10-3C89-4458-BA32-1CDD68BF7CE9}">
      <dsp:nvSpPr>
        <dsp:cNvPr id="0" name=""/>
        <dsp:cNvSpPr/>
      </dsp:nvSpPr>
      <dsp:spPr>
        <a:xfrm>
          <a:off x="1170014" y="1356783"/>
          <a:ext cx="2340029" cy="678391"/>
        </a:xfrm>
        <a:prstGeom prst="trapezoid">
          <a:avLst>
            <a:gd name="adj" fmla="val 57490"/>
          </a:avLst>
        </a:prstGeom>
        <a:solidFill>
          <a:schemeClr val="accent4">
            <a:hueOff val="1919301"/>
            <a:satOff val="-176"/>
            <a:lumOff val="5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L2 Cache (e.g. 512KB)</a:t>
          </a:r>
        </a:p>
      </dsp:txBody>
      <dsp:txXfrm>
        <a:off x="1579519" y="1356783"/>
        <a:ext cx="1521019" cy="678391"/>
      </dsp:txXfrm>
    </dsp:sp>
    <dsp:sp modelId="{56E5F67B-8864-4203-B79D-189B5012BAD7}">
      <dsp:nvSpPr>
        <dsp:cNvPr id="0" name=""/>
        <dsp:cNvSpPr/>
      </dsp:nvSpPr>
      <dsp:spPr>
        <a:xfrm>
          <a:off x="780009" y="2035175"/>
          <a:ext cx="3120039" cy="678391"/>
        </a:xfrm>
        <a:prstGeom prst="trapezoid">
          <a:avLst>
            <a:gd name="adj" fmla="val 57490"/>
          </a:avLst>
        </a:prstGeom>
        <a:solidFill>
          <a:schemeClr val="accent4">
            <a:hueOff val="2878951"/>
            <a:satOff val="-264"/>
            <a:lumOff val="8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L3 Cache (e.g. 24MB)</a:t>
          </a:r>
        </a:p>
      </dsp:txBody>
      <dsp:txXfrm>
        <a:off x="1326016" y="2035175"/>
        <a:ext cx="2028025" cy="678391"/>
      </dsp:txXfrm>
    </dsp:sp>
    <dsp:sp modelId="{B8199756-BFBD-4C7C-8958-ACF7FAA9640A}">
      <dsp:nvSpPr>
        <dsp:cNvPr id="0" name=""/>
        <dsp:cNvSpPr/>
      </dsp:nvSpPr>
      <dsp:spPr>
        <a:xfrm>
          <a:off x="390004" y="2713566"/>
          <a:ext cx="3900049" cy="678391"/>
        </a:xfrm>
        <a:prstGeom prst="trapezoid">
          <a:avLst>
            <a:gd name="adj" fmla="val 57490"/>
          </a:avLst>
        </a:prstGeom>
        <a:solidFill>
          <a:schemeClr val="accent4">
            <a:hueOff val="3838602"/>
            <a:satOff val="-352"/>
            <a:lumOff val="109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RAM (e.g. 8GB)</a:t>
          </a:r>
        </a:p>
      </dsp:txBody>
      <dsp:txXfrm>
        <a:off x="1072513" y="2713566"/>
        <a:ext cx="2535031" cy="678391"/>
      </dsp:txXfrm>
    </dsp:sp>
    <dsp:sp modelId="{E48CC6BB-CC9B-45F2-BA1C-D2D31CDEB2F4}">
      <dsp:nvSpPr>
        <dsp:cNvPr id="0" name=""/>
        <dsp:cNvSpPr/>
      </dsp:nvSpPr>
      <dsp:spPr>
        <a:xfrm>
          <a:off x="0" y="3391958"/>
          <a:ext cx="4680058" cy="678391"/>
        </a:xfrm>
        <a:prstGeom prst="trapezoid">
          <a:avLst>
            <a:gd name="adj" fmla="val 57490"/>
          </a:avLst>
        </a:prstGeom>
        <a:solidFill>
          <a:schemeClr val="accent4">
            <a:hueOff val="4798252"/>
            <a:satOff val="-440"/>
            <a:lumOff val="1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Hard Disk (Virtual Memory)</a:t>
          </a:r>
        </a:p>
      </dsp:txBody>
      <dsp:txXfrm>
        <a:off x="819010" y="3391958"/>
        <a:ext cx="3042038" cy="6783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CFEA3-0C26-4882-BFA9-90838206B108}" type="datetimeFigureOut">
              <a:rPr lang="en-GB" smtClean="0"/>
              <a:t>06/10/2016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B720A-F12D-4B58-8586-A7C5B51AADA1}" type="slidenum">
              <a:rPr lang="en-GB" smtClean="0"/>
              <a:t>‹#›</a:t>
            </a:fld>
            <a:endParaRPr lang="en-GB"/>
          </a:p>
        </p:txBody>
      </p:sp>
    </p:spTree>
    <p:extLst>
      <p:ext uri="{BB962C8B-B14F-4D97-AF65-F5344CB8AC3E}">
        <p14:creationId xmlns:p14="http://schemas.microsoft.com/office/powerpoint/2010/main" val="402090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with a dynamically allocated array you could read the</a:t>
            </a:r>
            <a:r>
              <a:rPr lang="en-GB" baseline="0" dirty="0"/>
              <a:t> size of a file or get some input from the user and then base the size of the allocated array on this.</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12</a:t>
            </a:fld>
            <a:endParaRPr lang="en-GB"/>
          </a:p>
        </p:txBody>
      </p:sp>
    </p:spTree>
    <p:extLst>
      <p:ext uri="{BB962C8B-B14F-4D97-AF65-F5344CB8AC3E}">
        <p14:creationId xmlns:p14="http://schemas.microsoft.com/office/powerpoint/2010/main" val="143696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 perfect example because in reality any</a:t>
            </a:r>
            <a:r>
              <a:rPr lang="en-GB" baseline="0" dirty="0"/>
              <a:t> value in L1 cache is also in L2 cache and RAM whereas a book can only be in one place at once!</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35</a:t>
            </a:fld>
            <a:endParaRPr lang="en-GB"/>
          </a:p>
        </p:txBody>
      </p:sp>
    </p:spTree>
    <p:extLst>
      <p:ext uri="{BB962C8B-B14F-4D97-AF65-F5344CB8AC3E}">
        <p14:creationId xmlns:p14="http://schemas.microsoft.com/office/powerpoint/2010/main" val="671662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Fermi architecture SM,</a:t>
            </a:r>
            <a:r>
              <a:rPr lang="en-GB" baseline="0" dirty="0"/>
              <a:t> like the ones in BGB203. The next generation (Kepler) had 192 cores per SM, the one after that (</a:t>
            </a:r>
            <a:r>
              <a:rPr lang="en-GB" baseline="0" dirty="0" err="1"/>
              <a:t>Maxwel</a:t>
            </a:r>
            <a:r>
              <a:rPr lang="en-GB" baseline="0" dirty="0"/>
              <a:t>) 128, and the newest (Pascal) has 64. However, it doesn’t make sense to just compare the core count between generations, as many other things also change.</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38</a:t>
            </a:fld>
            <a:endParaRPr lang="en-GB"/>
          </a:p>
        </p:txBody>
      </p:sp>
    </p:spTree>
    <p:extLst>
      <p:ext uri="{BB962C8B-B14F-4D97-AF65-F5344CB8AC3E}">
        <p14:creationId xmlns:p14="http://schemas.microsoft.com/office/powerpoint/2010/main" val="3353080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we need to</a:t>
            </a:r>
            <a:r>
              <a:rPr lang="en-GB" baseline="0" dirty="0"/>
              <a:t> pass pointers to the allocated memory as parameters to the kernel if we dynamically allocate the memory using </a:t>
            </a:r>
            <a:r>
              <a:rPr lang="en-GB" baseline="0" dirty="0" err="1"/>
              <a:t>cudaMalloc</a:t>
            </a:r>
            <a:r>
              <a:rPr lang="en-GB" baseline="0" dirty="0"/>
              <a:t>.</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44</a:t>
            </a:fld>
            <a:endParaRPr lang="en-GB"/>
          </a:p>
        </p:txBody>
      </p:sp>
    </p:spTree>
    <p:extLst>
      <p:ext uri="{BB962C8B-B14F-4D97-AF65-F5344CB8AC3E}">
        <p14:creationId xmlns:p14="http://schemas.microsoft.com/office/powerpoint/2010/main" val="2546558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you can still</a:t>
            </a:r>
            <a:r>
              <a:rPr lang="en-GB" baseline="0" dirty="0" smtClean="0"/>
              <a:t> copy data to a device variable marked __constant__ from the host, but you can’t modify it in the kernel.</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51</a:t>
            </a:fld>
            <a:endParaRPr lang="en-GB"/>
          </a:p>
        </p:txBody>
      </p:sp>
    </p:spTree>
    <p:extLst>
      <p:ext uri="{BB962C8B-B14F-4D97-AF65-F5344CB8AC3E}">
        <p14:creationId xmlns:p14="http://schemas.microsoft.com/office/powerpoint/2010/main" val="1548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t>
            </a:r>
            <a:r>
              <a:rPr lang="en-GB" dirty="0" err="1"/>
              <a:t>staticArray</a:t>
            </a:r>
            <a:r>
              <a:rPr lang="en-GB" dirty="0"/>
              <a:t> will be allocated on the stack (if it’s in a function) or global memory (if it’s not), and </a:t>
            </a:r>
            <a:r>
              <a:rPr lang="en-GB" dirty="0" err="1"/>
              <a:t>dynamicArray</a:t>
            </a:r>
            <a:r>
              <a:rPr lang="en-GB" baseline="0" dirty="0"/>
              <a:t> will be allocated on the heap. This is why their memory addresses are very different.</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13</a:t>
            </a:fld>
            <a:endParaRPr lang="en-GB"/>
          </a:p>
        </p:txBody>
      </p:sp>
    </p:spTree>
    <p:extLst>
      <p:ext uri="{BB962C8B-B14F-4D97-AF65-F5344CB8AC3E}">
        <p14:creationId xmlns:p14="http://schemas.microsoft.com/office/powerpoint/2010/main" val="104414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t>
            </a:r>
            <a:r>
              <a:rPr lang="en-GB" dirty="0" err="1"/>
              <a:t>cudaMalloc</a:t>
            </a:r>
            <a:r>
              <a:rPr lang="en-GB" dirty="0"/>
              <a:t>, we want the memory</a:t>
            </a:r>
            <a:r>
              <a:rPr lang="en-GB" baseline="0" dirty="0"/>
              <a:t> address of the allocated memory to be stored in the variable </a:t>
            </a:r>
            <a:r>
              <a:rPr lang="en-GB" baseline="0" dirty="0" err="1"/>
              <a:t>d_array</a:t>
            </a:r>
            <a:r>
              <a:rPr lang="en-GB" baseline="0" dirty="0"/>
              <a:t>. If you just pass a variable into a function without using pointers the function can’t modify the variable’s value, so </a:t>
            </a:r>
            <a:r>
              <a:rPr lang="en-GB" baseline="0" dirty="0" err="1"/>
              <a:t>cudaMalloc</a:t>
            </a:r>
            <a:r>
              <a:rPr lang="en-GB" baseline="0" dirty="0"/>
              <a:t> would have no way of changing the value of </a:t>
            </a:r>
            <a:r>
              <a:rPr lang="en-GB" baseline="0" dirty="0" err="1"/>
              <a:t>d_array</a:t>
            </a:r>
            <a:r>
              <a:rPr lang="en-GB" baseline="0" dirty="0"/>
              <a:t>. Instead, we pass in a pointer to </a:t>
            </a:r>
            <a:r>
              <a:rPr lang="en-GB" baseline="0" dirty="0" err="1"/>
              <a:t>d_array</a:t>
            </a:r>
            <a:r>
              <a:rPr lang="en-GB" baseline="0" dirty="0"/>
              <a:t>. It can then change the value of </a:t>
            </a:r>
            <a:r>
              <a:rPr lang="en-GB" baseline="0" dirty="0" err="1"/>
              <a:t>d_array</a:t>
            </a:r>
            <a:r>
              <a:rPr lang="en-GB" baseline="0" dirty="0"/>
              <a:t>  so that it points to the allocated memory.</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16</a:t>
            </a:fld>
            <a:endParaRPr lang="en-GB"/>
          </a:p>
        </p:txBody>
      </p:sp>
    </p:spTree>
    <p:extLst>
      <p:ext uri="{BB962C8B-B14F-4D97-AF65-F5344CB8AC3E}">
        <p14:creationId xmlns:p14="http://schemas.microsoft.com/office/powerpoint/2010/main" val="3303107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Dangling (or “wild”) pointers are ones that point</a:t>
            </a:r>
            <a:r>
              <a:rPr lang="en-GB" baseline="0" dirty="0"/>
              <a:t> to a memory address where the memory has been de-allocated (or may have been reallocated for another purpose). They can cause very dangerous bugs.</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18</a:t>
            </a:fld>
            <a:endParaRPr lang="en-GB"/>
          </a:p>
        </p:txBody>
      </p:sp>
    </p:spTree>
    <p:extLst>
      <p:ext uri="{BB962C8B-B14F-4D97-AF65-F5344CB8AC3E}">
        <p14:creationId xmlns:p14="http://schemas.microsoft.com/office/powerpoint/2010/main" val="422583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19</a:t>
            </a:fld>
            <a:endParaRPr lang="en-GB"/>
          </a:p>
        </p:txBody>
      </p:sp>
    </p:spTree>
    <p:extLst>
      <p:ext uri="{BB962C8B-B14F-4D97-AF65-F5344CB8AC3E}">
        <p14:creationId xmlns:p14="http://schemas.microsoft.com/office/powerpoint/2010/main" val="314264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25</a:t>
            </a:fld>
            <a:endParaRPr lang="en-GB"/>
          </a:p>
        </p:txBody>
      </p:sp>
    </p:spTree>
    <p:extLst>
      <p:ext uri="{BB962C8B-B14F-4D97-AF65-F5344CB8AC3E}">
        <p14:creationId xmlns:p14="http://schemas.microsoft.com/office/powerpoint/2010/main" val="127925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memory might even have been swapped out to the hard disk, if it hasn’t been used for a while. Then when you use it, the memory manager puts it back into RAM automatically</a:t>
            </a:r>
            <a:r>
              <a:rPr lang="en-GB" baseline="0" dirty="0"/>
              <a:t> for you.</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26</a:t>
            </a:fld>
            <a:endParaRPr lang="en-GB"/>
          </a:p>
        </p:txBody>
      </p:sp>
    </p:spTree>
    <p:extLst>
      <p:ext uri="{BB962C8B-B14F-4D97-AF65-F5344CB8AC3E}">
        <p14:creationId xmlns:p14="http://schemas.microsoft.com/office/powerpoint/2010/main" val="96126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memory in</a:t>
            </a:r>
            <a:r>
              <a:rPr lang="en-GB" baseline="0" dirty="0"/>
              <a:t> the original example is statically allocated, but to use </a:t>
            </a:r>
            <a:r>
              <a:rPr lang="en-GB" baseline="0" dirty="0" err="1"/>
              <a:t>cudaHostMalloc</a:t>
            </a:r>
            <a:r>
              <a:rPr lang="en-GB" baseline="0" dirty="0"/>
              <a:t> it has to be dynamically allocated. Generally there’s no difference in performance between using statically and dynamically allocated memory, the difference is only between pinned memory (which must be dynamically allocated) and unpinned memory (which can be statically or dynamically allocated).</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29</a:t>
            </a:fld>
            <a:endParaRPr lang="en-GB"/>
          </a:p>
        </p:txBody>
      </p:sp>
    </p:spTree>
    <p:extLst>
      <p:ext uri="{BB962C8B-B14F-4D97-AF65-F5344CB8AC3E}">
        <p14:creationId xmlns:p14="http://schemas.microsoft.com/office/powerpoint/2010/main" val="166582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hard to find values</a:t>
            </a:r>
            <a:r>
              <a:rPr lang="en-GB" baseline="0" dirty="0"/>
              <a:t> for different memory latencies in CUDA, but someone here has run some benchmarks: http://stackoverflow.com/questions/4097635/how-many-memory-latency-cycles-per-memory-access-type-in-opencl-cuda</a:t>
            </a:r>
            <a:endParaRPr lang="en-GB" dirty="0"/>
          </a:p>
        </p:txBody>
      </p:sp>
      <p:sp>
        <p:nvSpPr>
          <p:cNvPr id="4" name="Slide Number Placeholder 3"/>
          <p:cNvSpPr>
            <a:spLocks noGrp="1"/>
          </p:cNvSpPr>
          <p:nvPr>
            <p:ph type="sldNum" sz="quarter" idx="10"/>
          </p:nvPr>
        </p:nvSpPr>
        <p:spPr/>
        <p:txBody>
          <a:bodyPr/>
          <a:lstStyle/>
          <a:p>
            <a:fld id="{359B720A-F12D-4B58-8586-A7C5B51AADA1}" type="slidenum">
              <a:rPr lang="en-GB" smtClean="0"/>
              <a:t>30</a:t>
            </a:fld>
            <a:endParaRPr lang="en-GB"/>
          </a:p>
        </p:txBody>
      </p:sp>
    </p:spTree>
    <p:extLst>
      <p:ext uri="{BB962C8B-B14F-4D97-AF65-F5344CB8AC3E}">
        <p14:creationId xmlns:p14="http://schemas.microsoft.com/office/powerpoint/2010/main" val="1356082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7F7C6719-3253-4C6D-8A06-B5EBC3C98BA3}" type="datetimeFigureOut">
              <a:rPr lang="en-GB" smtClean="0"/>
              <a:t>06/10/2016</a:t>
            </a:fld>
            <a:endParaRPr lang="en-GB"/>
          </a:p>
        </p:txBody>
      </p:sp>
      <p:sp>
        <p:nvSpPr>
          <p:cNvPr id="5" name="Footer Placeholder 4"/>
          <p:cNvSpPr>
            <a:spLocks noGrp="1"/>
          </p:cNvSpPr>
          <p:nvPr>
            <p:ph type="ftr" sz="quarter" idx="11"/>
          </p:nvPr>
        </p:nvSpPr>
        <p:spPr>
          <a:xfrm>
            <a:off x="914400" y="4323846"/>
            <a:ext cx="4880610" cy="365125"/>
          </a:xfrm>
        </p:spPr>
        <p:txBody>
          <a:bodyPr/>
          <a:lstStyle/>
          <a:p>
            <a:endParaRPr lang="en-GB"/>
          </a:p>
        </p:txBody>
      </p:sp>
      <p:sp>
        <p:nvSpPr>
          <p:cNvPr id="6" name="Slide Number Placeholder 5"/>
          <p:cNvSpPr>
            <a:spLocks noGrp="1"/>
          </p:cNvSpPr>
          <p:nvPr>
            <p:ph type="sldNum" sz="quarter" idx="12"/>
          </p:nvPr>
        </p:nvSpPr>
        <p:spPr>
          <a:xfrm>
            <a:off x="6057900" y="1430867"/>
            <a:ext cx="2171700" cy="365125"/>
          </a:xfrm>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192024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16227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a:xfrm>
            <a:off x="594360" y="381001"/>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0018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a:xfrm>
            <a:off x="594360" y="379438"/>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9122AFE4-43A4-49BF-810A-A739816E24C7}" type="slidenum">
              <a:rPr lang="en-GB" smtClean="0"/>
              <a:t>‹#›</a:t>
            </a:fld>
            <a:endParaRPr lang="en-GB"/>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4335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a:xfrm>
            <a:off x="594360" y="378884"/>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51921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7C6719-3253-4C6D-8A06-B5EBC3C98BA3}" type="datetimeFigureOut">
              <a:rPr lang="en-GB" smtClean="0"/>
              <a:t>06/10/2016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60183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7C6719-3253-4C6D-8A06-B5EBC3C98BA3}" type="datetimeFigureOut">
              <a:rPr lang="en-GB" smtClean="0"/>
              <a:t>06/10/2016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9260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C6719-3253-4C6D-8A06-B5EBC3C98BA3}" type="datetimeFigureOut">
              <a:rPr lang="en-GB" smtClean="0"/>
              <a:t>06/10/2016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53011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F7C6719-3253-4C6D-8A06-B5EBC3C98BA3}" type="datetimeFigureOut">
              <a:rPr lang="en-GB" smtClean="0"/>
              <a:t>06/10/2016</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4" cy="365125"/>
          </a:xfrm>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304964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C6719-3253-4C6D-8A06-B5EBC3C98BA3}" type="datetimeFigureOut">
              <a:rPr lang="en-GB" smtClean="0"/>
              <a:t>06/10/2016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423322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F7C6719-3253-4C6D-8A06-B5EBC3C98BA3}" type="datetimeFigureOut">
              <a:rPr lang="en-GB" smtClean="0"/>
              <a:t>06/10/2016</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3" cy="365125"/>
          </a:xfrm>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18357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328330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7C6719-3253-4C6D-8A06-B5EBC3C98BA3}" type="datetimeFigureOut">
              <a:rPr lang="en-GB" smtClean="0"/>
              <a:t>06/10/2016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356563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C6719-3253-4C6D-8A06-B5EBC3C98BA3}" type="datetimeFigureOut">
              <a:rPr lang="en-GB" smtClean="0"/>
              <a:t>06/10/2016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92149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C6719-3253-4C6D-8A06-B5EBC3C98BA3}" type="datetimeFigureOut">
              <a:rPr lang="en-GB" smtClean="0"/>
              <a:t>06/10/2016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139059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291298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7C6719-3253-4C6D-8A06-B5EBC3C98BA3}" type="datetimeFigureOut">
              <a:rPr lang="en-GB" smtClean="0"/>
              <a:t>06/10/2016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22AFE4-43A4-49BF-810A-A739816E24C7}" type="slidenum">
              <a:rPr lang="en-GB" smtClean="0"/>
              <a:t>‹#›</a:t>
            </a:fld>
            <a:endParaRPr lang="en-GB"/>
          </a:p>
        </p:txBody>
      </p:sp>
    </p:spTree>
    <p:extLst>
      <p:ext uri="{BB962C8B-B14F-4D97-AF65-F5344CB8AC3E}">
        <p14:creationId xmlns:p14="http://schemas.microsoft.com/office/powerpoint/2010/main" val="151365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7C6719-3253-4C6D-8A06-B5EBC3C98BA3}" type="datetimeFigureOut">
              <a:rPr lang="en-GB" smtClean="0"/>
              <a:t>06/10/2016</a:t>
            </a:fld>
            <a:endParaRPr lang="en-GB"/>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22AFE4-43A4-49BF-810A-A739816E24C7}" type="slidenum">
              <a:rPr lang="en-GB" smtClean="0"/>
              <a:t>‹#›</a:t>
            </a:fld>
            <a:endParaRPr lang="en-GB"/>
          </a:p>
        </p:txBody>
      </p:sp>
    </p:spTree>
    <p:extLst>
      <p:ext uri="{BB962C8B-B14F-4D97-AF65-F5344CB8AC3E}">
        <p14:creationId xmlns:p14="http://schemas.microsoft.com/office/powerpoint/2010/main" val="20848395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gif"/><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on-demand.gputechconf.com/gtc-express/2011/presentations/register_spilling.pdf" TargetMode="External"/><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SOFT354: Parallel Computation and distributed systems</a:t>
            </a:r>
          </a:p>
        </p:txBody>
      </p:sp>
      <p:sp>
        <p:nvSpPr>
          <p:cNvPr id="3" name="Subtitle 2"/>
          <p:cNvSpPr>
            <a:spLocks noGrp="1"/>
          </p:cNvSpPr>
          <p:nvPr>
            <p:ph type="subTitle" idx="1"/>
          </p:nvPr>
        </p:nvSpPr>
        <p:spPr/>
        <p:txBody>
          <a:bodyPr>
            <a:normAutofit fontScale="92500" lnSpcReduction="10000"/>
          </a:bodyPr>
          <a:lstStyle/>
          <a:p>
            <a:r>
              <a:rPr lang="en-GB" dirty="0"/>
              <a:t>Week 2</a:t>
            </a:r>
          </a:p>
          <a:p>
            <a:r>
              <a:rPr lang="en-GB" dirty="0"/>
              <a:t>Dr Robert Merrison-</a:t>
            </a:r>
            <a:r>
              <a:rPr lang="en-GB" dirty="0" err="1"/>
              <a:t>Hort</a:t>
            </a:r>
            <a:endParaRPr lang="en-GB"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9" y="295823"/>
            <a:ext cx="1512168" cy="90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14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45284" y="2420888"/>
            <a:ext cx="3312368" cy="2592288"/>
          </a:xfrm>
          <a:prstGeom prst="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a:t>
            </a:r>
          </a:p>
        </p:txBody>
      </p:sp>
      <p:sp>
        <p:nvSpPr>
          <p:cNvPr id="41" name="TextBox 40"/>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0.2</a:t>
            </a:r>
          </a:p>
        </p:txBody>
      </p:sp>
      <p:sp>
        <p:nvSpPr>
          <p:cNvPr id="42" name="TextBox 41"/>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0.4</a:t>
            </a:r>
          </a:p>
        </p:txBody>
      </p:sp>
      <p:sp>
        <p:nvSpPr>
          <p:cNvPr id="43" name="TextBox 42"/>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0.6</a:t>
            </a:r>
          </a:p>
        </p:txBody>
      </p:sp>
      <p:sp>
        <p:nvSpPr>
          <p:cNvPr id="44" name="TextBox 43"/>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0.8</a:t>
            </a:r>
          </a:p>
        </p:txBody>
      </p:sp>
      <p:sp>
        <p:nvSpPr>
          <p:cNvPr id="2" name="Title 1"/>
          <p:cNvSpPr>
            <a:spLocks noGrp="1"/>
          </p:cNvSpPr>
          <p:nvPr>
            <p:ph type="title"/>
          </p:nvPr>
        </p:nvSpPr>
        <p:spPr/>
        <p:txBody>
          <a:bodyPr/>
          <a:lstStyle/>
          <a:p>
            <a:r>
              <a:rPr lang="en-GB" dirty="0"/>
              <a:t>Sin(x) example</a:t>
            </a:r>
          </a:p>
        </p:txBody>
      </p:sp>
      <p:sp>
        <p:nvSpPr>
          <p:cNvPr id="4" name="Rectangle 3"/>
          <p:cNvSpPr/>
          <p:nvPr/>
        </p:nvSpPr>
        <p:spPr>
          <a:xfrm>
            <a:off x="395536" y="2420888"/>
            <a:ext cx="3312368" cy="2592288"/>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a:t>
            </a:r>
          </a:p>
        </p:txBody>
      </p:sp>
      <p:sp>
        <p:nvSpPr>
          <p:cNvPr id="6" name="TextBox 5"/>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0.2</a:t>
            </a:r>
          </a:p>
        </p:txBody>
      </p:sp>
      <p:sp>
        <p:nvSpPr>
          <p:cNvPr id="7" name="TextBox 6"/>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0.4</a:t>
            </a:r>
          </a:p>
        </p:txBody>
      </p:sp>
      <p:sp>
        <p:nvSpPr>
          <p:cNvPr id="8" name="TextBox 7"/>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0.6</a:t>
            </a:r>
          </a:p>
        </p:txBody>
      </p:sp>
      <p:sp>
        <p:nvSpPr>
          <p:cNvPr id="9" name="TextBox 8"/>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0.8</a:t>
            </a:r>
          </a:p>
        </p:txBody>
      </p:sp>
      <p:sp>
        <p:nvSpPr>
          <p:cNvPr id="10" name="TextBox 9"/>
          <p:cNvSpPr txBox="1"/>
          <p:nvPr/>
        </p:nvSpPr>
        <p:spPr>
          <a:xfrm>
            <a:off x="611560"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1" name="TextBox 10"/>
          <p:cNvSpPr txBox="1"/>
          <p:nvPr/>
        </p:nvSpPr>
        <p:spPr>
          <a:xfrm>
            <a:off x="1187624"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2" name="TextBox 11"/>
          <p:cNvSpPr txBox="1"/>
          <p:nvPr/>
        </p:nvSpPr>
        <p:spPr>
          <a:xfrm>
            <a:off x="1763688"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3" name="TextBox 12"/>
          <p:cNvSpPr txBox="1"/>
          <p:nvPr/>
        </p:nvSpPr>
        <p:spPr>
          <a:xfrm>
            <a:off x="2339752"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4" name="TextBox 13"/>
          <p:cNvSpPr txBox="1"/>
          <p:nvPr/>
        </p:nvSpPr>
        <p:spPr>
          <a:xfrm>
            <a:off x="2915816"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5" name="TextBox 14"/>
          <p:cNvSpPr txBox="1"/>
          <p:nvPr/>
        </p:nvSpPr>
        <p:spPr>
          <a:xfrm>
            <a:off x="611560" y="2651423"/>
            <a:ext cx="2088232" cy="369332"/>
          </a:xfrm>
          <a:prstGeom prst="rect">
            <a:avLst/>
          </a:prstGeom>
          <a:noFill/>
        </p:spPr>
        <p:txBody>
          <a:bodyPr wrap="square" rtlCol="0">
            <a:spAutoFit/>
          </a:bodyPr>
          <a:lstStyle/>
          <a:p>
            <a:r>
              <a:rPr lang="en-GB" dirty="0"/>
              <a:t>input</a:t>
            </a:r>
          </a:p>
        </p:txBody>
      </p:sp>
      <p:sp>
        <p:nvSpPr>
          <p:cNvPr id="16" name="TextBox 15"/>
          <p:cNvSpPr txBox="1"/>
          <p:nvPr/>
        </p:nvSpPr>
        <p:spPr>
          <a:xfrm>
            <a:off x="590779" y="4590420"/>
            <a:ext cx="2088232" cy="369332"/>
          </a:xfrm>
          <a:prstGeom prst="rect">
            <a:avLst/>
          </a:prstGeom>
          <a:noFill/>
        </p:spPr>
        <p:txBody>
          <a:bodyPr wrap="square" rtlCol="0">
            <a:spAutoFit/>
          </a:bodyPr>
          <a:lstStyle/>
          <a:p>
            <a:r>
              <a:rPr lang="en-GB" dirty="0"/>
              <a:t>result</a:t>
            </a:r>
          </a:p>
        </p:txBody>
      </p:sp>
      <p:sp>
        <p:nvSpPr>
          <p:cNvPr id="17" name="TextBox 16"/>
          <p:cNvSpPr txBox="1"/>
          <p:nvPr/>
        </p:nvSpPr>
        <p:spPr>
          <a:xfrm>
            <a:off x="395536" y="1998132"/>
            <a:ext cx="3312368" cy="369332"/>
          </a:xfrm>
          <a:prstGeom prst="rect">
            <a:avLst/>
          </a:prstGeom>
          <a:noFill/>
        </p:spPr>
        <p:txBody>
          <a:bodyPr wrap="square" rtlCol="0">
            <a:spAutoFit/>
          </a:bodyPr>
          <a:lstStyle/>
          <a:p>
            <a:pPr algn="ctr"/>
            <a:r>
              <a:rPr lang="en-GB" b="1" u="sng" dirty="0"/>
              <a:t>Host</a:t>
            </a:r>
          </a:p>
        </p:txBody>
      </p:sp>
      <p:sp>
        <p:nvSpPr>
          <p:cNvPr id="24" name="TextBox 23"/>
          <p:cNvSpPr txBox="1"/>
          <p:nvPr/>
        </p:nvSpPr>
        <p:spPr>
          <a:xfrm>
            <a:off x="5561308"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a:t>
            </a:r>
          </a:p>
        </p:txBody>
      </p:sp>
      <p:sp>
        <p:nvSpPr>
          <p:cNvPr id="25" name="TextBox 24"/>
          <p:cNvSpPr txBox="1"/>
          <p:nvPr/>
        </p:nvSpPr>
        <p:spPr>
          <a:xfrm>
            <a:off x="6137372"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0.2</a:t>
            </a:r>
          </a:p>
        </p:txBody>
      </p:sp>
      <p:sp>
        <p:nvSpPr>
          <p:cNvPr id="26" name="TextBox 25"/>
          <p:cNvSpPr txBox="1"/>
          <p:nvPr/>
        </p:nvSpPr>
        <p:spPr>
          <a:xfrm>
            <a:off x="6713436"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0.39</a:t>
            </a:r>
            <a:r>
              <a:rPr lang="en-GB" dirty="0"/>
              <a:t> </a:t>
            </a:r>
            <a:endParaRPr lang="en-GB" sz="1400" dirty="0"/>
          </a:p>
        </p:txBody>
      </p:sp>
      <p:sp>
        <p:nvSpPr>
          <p:cNvPr id="27" name="TextBox 26"/>
          <p:cNvSpPr txBox="1"/>
          <p:nvPr/>
        </p:nvSpPr>
        <p:spPr>
          <a:xfrm>
            <a:off x="7289500"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0.56</a:t>
            </a:r>
            <a:r>
              <a:rPr lang="en-GB" dirty="0"/>
              <a:t> </a:t>
            </a:r>
          </a:p>
        </p:txBody>
      </p:sp>
      <p:sp>
        <p:nvSpPr>
          <p:cNvPr id="28" name="TextBox 27"/>
          <p:cNvSpPr txBox="1"/>
          <p:nvPr/>
        </p:nvSpPr>
        <p:spPr>
          <a:xfrm>
            <a:off x="7865564"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0.72</a:t>
            </a:r>
            <a:r>
              <a:rPr lang="en-GB" dirty="0"/>
              <a:t> </a:t>
            </a:r>
            <a:endParaRPr lang="en-GB" sz="1400" dirty="0"/>
          </a:p>
        </p:txBody>
      </p:sp>
      <p:sp>
        <p:nvSpPr>
          <p:cNvPr id="29" name="TextBox 28"/>
          <p:cNvSpPr txBox="1"/>
          <p:nvPr/>
        </p:nvSpPr>
        <p:spPr>
          <a:xfrm>
            <a:off x="5561308" y="2651423"/>
            <a:ext cx="2088232" cy="369332"/>
          </a:xfrm>
          <a:prstGeom prst="rect">
            <a:avLst/>
          </a:prstGeom>
          <a:noFill/>
        </p:spPr>
        <p:txBody>
          <a:bodyPr wrap="square" rtlCol="0">
            <a:spAutoFit/>
          </a:bodyPr>
          <a:lstStyle/>
          <a:p>
            <a:r>
              <a:rPr lang="en-GB" dirty="0" err="1"/>
              <a:t>d_input</a:t>
            </a:r>
            <a:endParaRPr lang="en-GB" dirty="0"/>
          </a:p>
        </p:txBody>
      </p:sp>
      <p:sp>
        <p:nvSpPr>
          <p:cNvPr id="30" name="TextBox 29"/>
          <p:cNvSpPr txBox="1"/>
          <p:nvPr/>
        </p:nvSpPr>
        <p:spPr>
          <a:xfrm>
            <a:off x="5561308" y="4591321"/>
            <a:ext cx="2088232" cy="369332"/>
          </a:xfrm>
          <a:prstGeom prst="rect">
            <a:avLst/>
          </a:prstGeom>
          <a:noFill/>
        </p:spPr>
        <p:txBody>
          <a:bodyPr wrap="square" rtlCol="0">
            <a:spAutoFit/>
          </a:bodyPr>
          <a:lstStyle/>
          <a:p>
            <a:r>
              <a:rPr lang="en-GB" dirty="0" err="1"/>
              <a:t>d_result</a:t>
            </a:r>
            <a:endParaRPr lang="en-GB" dirty="0"/>
          </a:p>
        </p:txBody>
      </p:sp>
      <p:sp>
        <p:nvSpPr>
          <p:cNvPr id="31" name="TextBox 30"/>
          <p:cNvSpPr txBox="1"/>
          <p:nvPr/>
        </p:nvSpPr>
        <p:spPr>
          <a:xfrm>
            <a:off x="5345284" y="1998132"/>
            <a:ext cx="3312368" cy="369332"/>
          </a:xfrm>
          <a:prstGeom prst="rect">
            <a:avLst/>
          </a:prstGeom>
          <a:noFill/>
        </p:spPr>
        <p:txBody>
          <a:bodyPr wrap="square" rtlCol="0">
            <a:spAutoFit/>
          </a:bodyPr>
          <a:lstStyle/>
          <a:p>
            <a:pPr algn="ctr"/>
            <a:r>
              <a:rPr lang="en-GB" b="1" u="sng" dirty="0"/>
              <a:t>Device</a:t>
            </a:r>
          </a:p>
        </p:txBody>
      </p:sp>
      <p:sp>
        <p:nvSpPr>
          <p:cNvPr id="32" name="TextBox 31"/>
          <p:cNvSpPr txBox="1"/>
          <p:nvPr/>
        </p:nvSpPr>
        <p:spPr>
          <a:xfrm>
            <a:off x="395536" y="5254302"/>
            <a:ext cx="5112568" cy="1200329"/>
          </a:xfrm>
          <a:prstGeom prst="rect">
            <a:avLst/>
          </a:prstGeom>
          <a:noFill/>
        </p:spPr>
        <p:txBody>
          <a:bodyPr wrap="square" rtlCol="0">
            <a:spAutoFit/>
          </a:bodyPr>
          <a:lstStyle/>
          <a:p>
            <a:pPr marL="342900" indent="-342900">
              <a:buAutoNum type="arabicPeriod"/>
            </a:pPr>
            <a:r>
              <a:rPr lang="en-GB" dirty="0">
                <a:solidFill>
                  <a:schemeClr val="bg1">
                    <a:lumMod val="85000"/>
                  </a:schemeClr>
                </a:solidFill>
              </a:rPr>
              <a:t>Serially initialize input data on host.</a:t>
            </a:r>
          </a:p>
          <a:p>
            <a:pPr marL="342900" indent="-342900">
              <a:buAutoNum type="arabicPeriod"/>
            </a:pPr>
            <a:r>
              <a:rPr lang="en-GB" dirty="0">
                <a:solidFill>
                  <a:schemeClr val="bg2"/>
                </a:solidFill>
              </a:rPr>
              <a:t>Copy input to GPU.</a:t>
            </a:r>
          </a:p>
          <a:p>
            <a:pPr marL="342900" indent="-342900">
              <a:buAutoNum type="arabicPeriod"/>
            </a:pPr>
            <a:r>
              <a:rPr lang="en-GB" dirty="0"/>
              <a:t>Kernel runs, computes sin(x) in parallel.</a:t>
            </a:r>
          </a:p>
          <a:p>
            <a:pPr marL="342900" indent="-342900">
              <a:buAutoNum type="arabicPeriod"/>
            </a:pPr>
            <a:r>
              <a:rPr lang="en-GB" dirty="0">
                <a:solidFill>
                  <a:schemeClr val="bg1">
                    <a:lumMod val="85000"/>
                  </a:schemeClr>
                </a:solidFill>
              </a:rPr>
              <a:t>Copy result back to host (e.g. to print).</a:t>
            </a:r>
          </a:p>
        </p:txBody>
      </p:sp>
      <p:grpSp>
        <p:nvGrpSpPr>
          <p:cNvPr id="35" name="Group 34"/>
          <p:cNvGrpSpPr/>
          <p:nvPr/>
        </p:nvGrpSpPr>
        <p:grpSpPr>
          <a:xfrm>
            <a:off x="5637311" y="3376028"/>
            <a:ext cx="2535089" cy="845060"/>
            <a:chOff x="5637311" y="3376028"/>
            <a:chExt cx="2535089" cy="845060"/>
          </a:xfrm>
        </p:grpSpPr>
        <p:cxnSp>
          <p:nvCxnSpPr>
            <p:cNvPr id="38" name="Straight Arrow Connector 37"/>
            <p:cNvCxnSpPr/>
            <p:nvPr/>
          </p:nvCxnSpPr>
          <p:spPr>
            <a:xfrm>
              <a:off x="5868144" y="3387164"/>
              <a:ext cx="0" cy="833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444208" y="3387164"/>
              <a:ext cx="0" cy="833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020272" y="3387164"/>
              <a:ext cx="0" cy="833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596336" y="3387164"/>
              <a:ext cx="0" cy="833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172400" y="3387164"/>
              <a:ext cx="0" cy="8339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6200000">
              <a:off x="5427770" y="3596705"/>
              <a:ext cx="665303" cy="246221"/>
            </a:xfrm>
            <a:prstGeom prst="rect">
              <a:avLst/>
            </a:prstGeom>
            <a:noFill/>
          </p:spPr>
          <p:txBody>
            <a:bodyPr wrap="square" rtlCol="0">
              <a:spAutoFit/>
            </a:bodyPr>
            <a:lstStyle/>
            <a:p>
              <a:pPr algn="ctr"/>
              <a:r>
                <a:rPr lang="en-GB" sz="1000" dirty="0">
                  <a:solidFill>
                    <a:schemeClr val="accent1"/>
                  </a:solidFill>
                </a:rPr>
                <a:t>kernel</a:t>
              </a:r>
            </a:p>
          </p:txBody>
        </p:sp>
        <p:sp>
          <p:nvSpPr>
            <p:cNvPr id="50" name="TextBox 49"/>
            <p:cNvSpPr txBox="1"/>
            <p:nvPr/>
          </p:nvSpPr>
          <p:spPr>
            <a:xfrm rot="16200000">
              <a:off x="5999950" y="3593921"/>
              <a:ext cx="665303" cy="246221"/>
            </a:xfrm>
            <a:prstGeom prst="rect">
              <a:avLst/>
            </a:prstGeom>
            <a:noFill/>
          </p:spPr>
          <p:txBody>
            <a:bodyPr wrap="square" rtlCol="0">
              <a:spAutoFit/>
            </a:bodyPr>
            <a:lstStyle/>
            <a:p>
              <a:pPr algn="ctr"/>
              <a:r>
                <a:rPr lang="en-GB" sz="1000" dirty="0">
                  <a:solidFill>
                    <a:schemeClr val="accent1"/>
                  </a:solidFill>
                </a:rPr>
                <a:t>kernel</a:t>
              </a:r>
            </a:p>
          </p:txBody>
        </p:sp>
        <p:sp>
          <p:nvSpPr>
            <p:cNvPr id="51" name="TextBox 50"/>
            <p:cNvSpPr txBox="1"/>
            <p:nvPr/>
          </p:nvSpPr>
          <p:spPr>
            <a:xfrm rot="16200000">
              <a:off x="6572130" y="3591137"/>
              <a:ext cx="665303" cy="246221"/>
            </a:xfrm>
            <a:prstGeom prst="rect">
              <a:avLst/>
            </a:prstGeom>
            <a:noFill/>
          </p:spPr>
          <p:txBody>
            <a:bodyPr wrap="square" rtlCol="0">
              <a:spAutoFit/>
            </a:bodyPr>
            <a:lstStyle/>
            <a:p>
              <a:pPr algn="ctr"/>
              <a:r>
                <a:rPr lang="en-GB" sz="1000" dirty="0">
                  <a:solidFill>
                    <a:schemeClr val="accent1"/>
                  </a:solidFill>
                </a:rPr>
                <a:t>kernel</a:t>
              </a:r>
            </a:p>
          </p:txBody>
        </p:sp>
        <p:sp>
          <p:nvSpPr>
            <p:cNvPr id="52" name="TextBox 51"/>
            <p:cNvSpPr txBox="1"/>
            <p:nvPr/>
          </p:nvSpPr>
          <p:spPr>
            <a:xfrm rot="16200000">
              <a:off x="7144310" y="3588353"/>
              <a:ext cx="665303" cy="246221"/>
            </a:xfrm>
            <a:prstGeom prst="rect">
              <a:avLst/>
            </a:prstGeom>
            <a:noFill/>
          </p:spPr>
          <p:txBody>
            <a:bodyPr wrap="square" rtlCol="0">
              <a:spAutoFit/>
            </a:bodyPr>
            <a:lstStyle/>
            <a:p>
              <a:pPr algn="ctr"/>
              <a:r>
                <a:rPr lang="en-GB" sz="1000" dirty="0">
                  <a:solidFill>
                    <a:schemeClr val="accent1"/>
                  </a:solidFill>
                </a:rPr>
                <a:t>kernel</a:t>
              </a:r>
            </a:p>
          </p:txBody>
        </p:sp>
        <p:sp>
          <p:nvSpPr>
            <p:cNvPr id="53" name="TextBox 52"/>
            <p:cNvSpPr txBox="1"/>
            <p:nvPr/>
          </p:nvSpPr>
          <p:spPr>
            <a:xfrm rot="16200000">
              <a:off x="7716490" y="3585569"/>
              <a:ext cx="665303" cy="246221"/>
            </a:xfrm>
            <a:prstGeom prst="rect">
              <a:avLst/>
            </a:prstGeom>
            <a:noFill/>
          </p:spPr>
          <p:txBody>
            <a:bodyPr wrap="square" rtlCol="0">
              <a:spAutoFit/>
            </a:bodyPr>
            <a:lstStyle/>
            <a:p>
              <a:pPr algn="ctr"/>
              <a:r>
                <a:rPr lang="en-GB" sz="1000" dirty="0">
                  <a:solidFill>
                    <a:schemeClr val="accent1"/>
                  </a:solidFill>
                </a:rPr>
                <a:t>kernel</a:t>
              </a:r>
            </a:p>
          </p:txBody>
        </p:sp>
      </p:grpSp>
      <p:grpSp>
        <p:nvGrpSpPr>
          <p:cNvPr id="36" name="Group 35"/>
          <p:cNvGrpSpPr/>
          <p:nvPr/>
        </p:nvGrpSpPr>
        <p:grpSpPr>
          <a:xfrm>
            <a:off x="5561308" y="4218166"/>
            <a:ext cx="2880320" cy="369332"/>
            <a:chOff x="5561308" y="4218166"/>
            <a:chExt cx="2880320" cy="369332"/>
          </a:xfrm>
        </p:grpSpPr>
        <p:sp>
          <p:nvSpPr>
            <p:cNvPr id="19" name="TextBox 18"/>
            <p:cNvSpPr txBox="1"/>
            <p:nvPr/>
          </p:nvSpPr>
          <p:spPr>
            <a:xfrm>
              <a:off x="5561308" y="4218166"/>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0" name="TextBox 19"/>
            <p:cNvSpPr txBox="1"/>
            <p:nvPr/>
          </p:nvSpPr>
          <p:spPr>
            <a:xfrm>
              <a:off x="6137372" y="4218166"/>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1" name="TextBox 20"/>
            <p:cNvSpPr txBox="1"/>
            <p:nvPr/>
          </p:nvSpPr>
          <p:spPr>
            <a:xfrm>
              <a:off x="6713436" y="4218166"/>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2" name="TextBox 21"/>
            <p:cNvSpPr txBox="1"/>
            <p:nvPr/>
          </p:nvSpPr>
          <p:spPr>
            <a:xfrm>
              <a:off x="7289500" y="4218166"/>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3" name="TextBox 22"/>
            <p:cNvSpPr txBox="1"/>
            <p:nvPr/>
          </p:nvSpPr>
          <p:spPr>
            <a:xfrm>
              <a:off x="7865564" y="4218166"/>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grpSp>
    </p:spTree>
    <p:extLst>
      <p:ext uri="{BB962C8B-B14F-4D97-AF65-F5344CB8AC3E}">
        <p14:creationId xmlns:p14="http://schemas.microsoft.com/office/powerpoint/2010/main" val="18403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3312368" cy="2592288"/>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p:cNvGrpSpPr/>
          <p:nvPr/>
        </p:nvGrpSpPr>
        <p:grpSpPr>
          <a:xfrm>
            <a:off x="617381" y="4221088"/>
            <a:ext cx="2880320" cy="369332"/>
            <a:chOff x="617381" y="4221088"/>
            <a:chExt cx="2880320" cy="369332"/>
          </a:xfrm>
        </p:grpSpPr>
        <p:sp>
          <p:nvSpPr>
            <p:cNvPr id="57" name="TextBox 56"/>
            <p:cNvSpPr txBox="1"/>
            <p:nvPr/>
          </p:nvSpPr>
          <p:spPr>
            <a:xfrm>
              <a:off x="617381"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a:t>
              </a:r>
            </a:p>
          </p:txBody>
        </p:sp>
        <p:sp>
          <p:nvSpPr>
            <p:cNvPr id="58" name="TextBox 57"/>
            <p:cNvSpPr txBox="1"/>
            <p:nvPr/>
          </p:nvSpPr>
          <p:spPr>
            <a:xfrm>
              <a:off x="1193445"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0.2</a:t>
              </a:r>
            </a:p>
          </p:txBody>
        </p:sp>
        <p:sp>
          <p:nvSpPr>
            <p:cNvPr id="59" name="TextBox 58"/>
            <p:cNvSpPr txBox="1"/>
            <p:nvPr/>
          </p:nvSpPr>
          <p:spPr>
            <a:xfrm>
              <a:off x="1769509"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sz="1400" dirty="0"/>
                <a:t>0.39</a:t>
              </a:r>
              <a:r>
                <a:rPr lang="en-GB" dirty="0"/>
                <a:t> </a:t>
              </a:r>
              <a:endParaRPr lang="en-GB" sz="1400" dirty="0"/>
            </a:p>
          </p:txBody>
        </p:sp>
        <p:sp>
          <p:nvSpPr>
            <p:cNvPr id="60" name="TextBox 59"/>
            <p:cNvSpPr txBox="1"/>
            <p:nvPr/>
          </p:nvSpPr>
          <p:spPr>
            <a:xfrm>
              <a:off x="2345573"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sz="1400" dirty="0"/>
                <a:t>0.56</a:t>
              </a:r>
              <a:r>
                <a:rPr lang="en-GB" dirty="0"/>
                <a:t> </a:t>
              </a:r>
            </a:p>
          </p:txBody>
        </p:sp>
        <p:sp>
          <p:nvSpPr>
            <p:cNvPr id="61" name="TextBox 60"/>
            <p:cNvSpPr txBox="1"/>
            <p:nvPr/>
          </p:nvSpPr>
          <p:spPr>
            <a:xfrm>
              <a:off x="2921637"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sz="1400" dirty="0"/>
                <a:t>0.72</a:t>
              </a:r>
              <a:r>
                <a:rPr lang="en-GB" dirty="0"/>
                <a:t> </a:t>
              </a:r>
              <a:endParaRPr lang="en-GB" sz="1400" dirty="0"/>
            </a:p>
          </p:txBody>
        </p:sp>
      </p:grpSp>
      <p:sp>
        <p:nvSpPr>
          <p:cNvPr id="18" name="Rectangle 17"/>
          <p:cNvSpPr/>
          <p:nvPr/>
        </p:nvSpPr>
        <p:spPr>
          <a:xfrm>
            <a:off x="5345284" y="2420888"/>
            <a:ext cx="3312368" cy="2592288"/>
          </a:xfrm>
          <a:prstGeom prst="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a:t>
            </a:r>
          </a:p>
        </p:txBody>
      </p:sp>
      <p:sp>
        <p:nvSpPr>
          <p:cNvPr id="41" name="TextBox 40"/>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0.2</a:t>
            </a:r>
          </a:p>
        </p:txBody>
      </p:sp>
      <p:sp>
        <p:nvSpPr>
          <p:cNvPr id="42" name="TextBox 41"/>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0.4</a:t>
            </a:r>
          </a:p>
        </p:txBody>
      </p:sp>
      <p:sp>
        <p:nvSpPr>
          <p:cNvPr id="43" name="TextBox 42"/>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0.6</a:t>
            </a:r>
          </a:p>
        </p:txBody>
      </p:sp>
      <p:sp>
        <p:nvSpPr>
          <p:cNvPr id="44" name="TextBox 43"/>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0.8</a:t>
            </a:r>
          </a:p>
        </p:txBody>
      </p:sp>
      <p:sp>
        <p:nvSpPr>
          <p:cNvPr id="2" name="Title 1"/>
          <p:cNvSpPr>
            <a:spLocks noGrp="1"/>
          </p:cNvSpPr>
          <p:nvPr>
            <p:ph type="title"/>
          </p:nvPr>
        </p:nvSpPr>
        <p:spPr/>
        <p:txBody>
          <a:bodyPr/>
          <a:lstStyle/>
          <a:p>
            <a:r>
              <a:rPr lang="en-GB" dirty="0"/>
              <a:t>Sin(x) example</a:t>
            </a:r>
          </a:p>
        </p:txBody>
      </p:sp>
      <p:sp>
        <p:nvSpPr>
          <p:cNvPr id="5" name="TextBox 4"/>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a:t>
            </a:r>
          </a:p>
        </p:txBody>
      </p:sp>
      <p:sp>
        <p:nvSpPr>
          <p:cNvPr id="6" name="TextBox 5"/>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0.2</a:t>
            </a:r>
          </a:p>
        </p:txBody>
      </p:sp>
      <p:sp>
        <p:nvSpPr>
          <p:cNvPr id="7" name="TextBox 6"/>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0.4</a:t>
            </a:r>
          </a:p>
        </p:txBody>
      </p:sp>
      <p:sp>
        <p:nvSpPr>
          <p:cNvPr id="8" name="TextBox 7"/>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0.6</a:t>
            </a:r>
          </a:p>
        </p:txBody>
      </p:sp>
      <p:sp>
        <p:nvSpPr>
          <p:cNvPr id="9" name="TextBox 8"/>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0.8</a:t>
            </a:r>
          </a:p>
        </p:txBody>
      </p:sp>
      <p:grpSp>
        <p:nvGrpSpPr>
          <p:cNvPr id="33" name="Group 32"/>
          <p:cNvGrpSpPr/>
          <p:nvPr/>
        </p:nvGrpSpPr>
        <p:grpSpPr>
          <a:xfrm>
            <a:off x="611560" y="4221088"/>
            <a:ext cx="2880320" cy="369332"/>
            <a:chOff x="611560" y="4221088"/>
            <a:chExt cx="2880320" cy="369332"/>
          </a:xfrm>
        </p:grpSpPr>
        <p:sp>
          <p:nvSpPr>
            <p:cNvPr id="10" name="TextBox 9"/>
            <p:cNvSpPr txBox="1"/>
            <p:nvPr/>
          </p:nvSpPr>
          <p:spPr>
            <a:xfrm>
              <a:off x="611560"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1" name="TextBox 10"/>
            <p:cNvSpPr txBox="1"/>
            <p:nvPr/>
          </p:nvSpPr>
          <p:spPr>
            <a:xfrm>
              <a:off x="1187624"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2" name="TextBox 11"/>
            <p:cNvSpPr txBox="1"/>
            <p:nvPr/>
          </p:nvSpPr>
          <p:spPr>
            <a:xfrm>
              <a:off x="1763688"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3" name="TextBox 12"/>
            <p:cNvSpPr txBox="1"/>
            <p:nvPr/>
          </p:nvSpPr>
          <p:spPr>
            <a:xfrm>
              <a:off x="2339752"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4" name="TextBox 13"/>
            <p:cNvSpPr txBox="1"/>
            <p:nvPr/>
          </p:nvSpPr>
          <p:spPr>
            <a:xfrm>
              <a:off x="2915816"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grpSp>
      <p:sp>
        <p:nvSpPr>
          <p:cNvPr id="15" name="TextBox 14"/>
          <p:cNvSpPr txBox="1"/>
          <p:nvPr/>
        </p:nvSpPr>
        <p:spPr>
          <a:xfrm>
            <a:off x="611560" y="2651423"/>
            <a:ext cx="2088232" cy="369332"/>
          </a:xfrm>
          <a:prstGeom prst="rect">
            <a:avLst/>
          </a:prstGeom>
          <a:noFill/>
        </p:spPr>
        <p:txBody>
          <a:bodyPr wrap="square" rtlCol="0">
            <a:spAutoFit/>
          </a:bodyPr>
          <a:lstStyle/>
          <a:p>
            <a:r>
              <a:rPr lang="en-GB" dirty="0"/>
              <a:t>input</a:t>
            </a:r>
          </a:p>
        </p:txBody>
      </p:sp>
      <p:sp>
        <p:nvSpPr>
          <p:cNvPr id="16" name="TextBox 15"/>
          <p:cNvSpPr txBox="1"/>
          <p:nvPr/>
        </p:nvSpPr>
        <p:spPr>
          <a:xfrm>
            <a:off x="590779" y="4590420"/>
            <a:ext cx="2088232" cy="369332"/>
          </a:xfrm>
          <a:prstGeom prst="rect">
            <a:avLst/>
          </a:prstGeom>
          <a:noFill/>
        </p:spPr>
        <p:txBody>
          <a:bodyPr wrap="square" rtlCol="0">
            <a:spAutoFit/>
          </a:bodyPr>
          <a:lstStyle/>
          <a:p>
            <a:r>
              <a:rPr lang="en-GB" dirty="0"/>
              <a:t>result</a:t>
            </a:r>
          </a:p>
        </p:txBody>
      </p:sp>
      <p:sp>
        <p:nvSpPr>
          <p:cNvPr id="17" name="TextBox 16"/>
          <p:cNvSpPr txBox="1"/>
          <p:nvPr/>
        </p:nvSpPr>
        <p:spPr>
          <a:xfrm>
            <a:off x="395536" y="1998132"/>
            <a:ext cx="3312368" cy="369332"/>
          </a:xfrm>
          <a:prstGeom prst="rect">
            <a:avLst/>
          </a:prstGeom>
          <a:noFill/>
        </p:spPr>
        <p:txBody>
          <a:bodyPr wrap="square" rtlCol="0">
            <a:spAutoFit/>
          </a:bodyPr>
          <a:lstStyle/>
          <a:p>
            <a:pPr algn="ctr"/>
            <a:r>
              <a:rPr lang="en-GB" b="1" u="sng" dirty="0"/>
              <a:t>Host</a:t>
            </a:r>
          </a:p>
        </p:txBody>
      </p:sp>
      <p:sp>
        <p:nvSpPr>
          <p:cNvPr id="24" name="TextBox 23"/>
          <p:cNvSpPr txBox="1"/>
          <p:nvPr/>
        </p:nvSpPr>
        <p:spPr>
          <a:xfrm>
            <a:off x="5561308"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a:t>
            </a:r>
          </a:p>
        </p:txBody>
      </p:sp>
      <p:sp>
        <p:nvSpPr>
          <p:cNvPr id="25" name="TextBox 24"/>
          <p:cNvSpPr txBox="1"/>
          <p:nvPr/>
        </p:nvSpPr>
        <p:spPr>
          <a:xfrm>
            <a:off x="6137372"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0.2</a:t>
            </a:r>
          </a:p>
        </p:txBody>
      </p:sp>
      <p:sp>
        <p:nvSpPr>
          <p:cNvPr id="26" name="TextBox 25"/>
          <p:cNvSpPr txBox="1"/>
          <p:nvPr/>
        </p:nvSpPr>
        <p:spPr>
          <a:xfrm>
            <a:off x="6713436"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0.39</a:t>
            </a:r>
            <a:r>
              <a:rPr lang="en-GB" dirty="0"/>
              <a:t> </a:t>
            </a:r>
            <a:endParaRPr lang="en-GB" sz="1400" dirty="0"/>
          </a:p>
        </p:txBody>
      </p:sp>
      <p:sp>
        <p:nvSpPr>
          <p:cNvPr id="27" name="TextBox 26"/>
          <p:cNvSpPr txBox="1"/>
          <p:nvPr/>
        </p:nvSpPr>
        <p:spPr>
          <a:xfrm>
            <a:off x="7289500"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0.56</a:t>
            </a:r>
            <a:r>
              <a:rPr lang="en-GB" dirty="0"/>
              <a:t> </a:t>
            </a:r>
          </a:p>
        </p:txBody>
      </p:sp>
      <p:sp>
        <p:nvSpPr>
          <p:cNvPr id="28" name="TextBox 27"/>
          <p:cNvSpPr txBox="1"/>
          <p:nvPr/>
        </p:nvSpPr>
        <p:spPr>
          <a:xfrm>
            <a:off x="7865564"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sz="1400" dirty="0"/>
              <a:t>0.72</a:t>
            </a:r>
            <a:r>
              <a:rPr lang="en-GB" dirty="0"/>
              <a:t> </a:t>
            </a:r>
            <a:endParaRPr lang="en-GB" sz="1400" dirty="0"/>
          </a:p>
        </p:txBody>
      </p:sp>
      <p:sp>
        <p:nvSpPr>
          <p:cNvPr id="29" name="TextBox 28"/>
          <p:cNvSpPr txBox="1"/>
          <p:nvPr/>
        </p:nvSpPr>
        <p:spPr>
          <a:xfrm>
            <a:off x="5561308" y="2651423"/>
            <a:ext cx="2088232" cy="369332"/>
          </a:xfrm>
          <a:prstGeom prst="rect">
            <a:avLst/>
          </a:prstGeom>
          <a:noFill/>
        </p:spPr>
        <p:txBody>
          <a:bodyPr wrap="square" rtlCol="0">
            <a:spAutoFit/>
          </a:bodyPr>
          <a:lstStyle/>
          <a:p>
            <a:r>
              <a:rPr lang="en-GB" dirty="0" err="1"/>
              <a:t>d_input</a:t>
            </a:r>
            <a:endParaRPr lang="en-GB" dirty="0"/>
          </a:p>
        </p:txBody>
      </p:sp>
      <p:sp>
        <p:nvSpPr>
          <p:cNvPr id="30" name="TextBox 29"/>
          <p:cNvSpPr txBox="1"/>
          <p:nvPr/>
        </p:nvSpPr>
        <p:spPr>
          <a:xfrm>
            <a:off x="5561308" y="4591321"/>
            <a:ext cx="2088232" cy="369332"/>
          </a:xfrm>
          <a:prstGeom prst="rect">
            <a:avLst/>
          </a:prstGeom>
          <a:noFill/>
        </p:spPr>
        <p:txBody>
          <a:bodyPr wrap="square" rtlCol="0">
            <a:spAutoFit/>
          </a:bodyPr>
          <a:lstStyle/>
          <a:p>
            <a:r>
              <a:rPr lang="en-GB" dirty="0" err="1"/>
              <a:t>d_result</a:t>
            </a:r>
            <a:endParaRPr lang="en-GB" dirty="0"/>
          </a:p>
        </p:txBody>
      </p:sp>
      <p:sp>
        <p:nvSpPr>
          <p:cNvPr id="31" name="TextBox 30"/>
          <p:cNvSpPr txBox="1"/>
          <p:nvPr/>
        </p:nvSpPr>
        <p:spPr>
          <a:xfrm>
            <a:off x="5345284" y="1998132"/>
            <a:ext cx="3312368" cy="369332"/>
          </a:xfrm>
          <a:prstGeom prst="rect">
            <a:avLst/>
          </a:prstGeom>
          <a:noFill/>
        </p:spPr>
        <p:txBody>
          <a:bodyPr wrap="square" rtlCol="0">
            <a:spAutoFit/>
          </a:bodyPr>
          <a:lstStyle/>
          <a:p>
            <a:pPr algn="ctr"/>
            <a:r>
              <a:rPr lang="en-GB" b="1" u="sng" dirty="0"/>
              <a:t>Device</a:t>
            </a:r>
          </a:p>
        </p:txBody>
      </p:sp>
      <p:sp>
        <p:nvSpPr>
          <p:cNvPr id="32" name="TextBox 31"/>
          <p:cNvSpPr txBox="1"/>
          <p:nvPr/>
        </p:nvSpPr>
        <p:spPr>
          <a:xfrm>
            <a:off x="395536" y="5254302"/>
            <a:ext cx="5112568" cy="1200329"/>
          </a:xfrm>
          <a:prstGeom prst="rect">
            <a:avLst/>
          </a:prstGeom>
          <a:noFill/>
        </p:spPr>
        <p:txBody>
          <a:bodyPr wrap="square" rtlCol="0">
            <a:spAutoFit/>
          </a:bodyPr>
          <a:lstStyle/>
          <a:p>
            <a:pPr marL="342900" indent="-342900">
              <a:buAutoNum type="arabicPeriod"/>
            </a:pPr>
            <a:r>
              <a:rPr lang="en-GB" dirty="0">
                <a:solidFill>
                  <a:schemeClr val="bg1">
                    <a:lumMod val="85000"/>
                  </a:schemeClr>
                </a:solidFill>
              </a:rPr>
              <a:t>Serially initialize input data on host.</a:t>
            </a:r>
          </a:p>
          <a:p>
            <a:pPr marL="342900" indent="-342900">
              <a:buAutoNum type="arabicPeriod"/>
            </a:pPr>
            <a:r>
              <a:rPr lang="en-GB" dirty="0">
                <a:solidFill>
                  <a:schemeClr val="bg2"/>
                </a:solidFill>
              </a:rPr>
              <a:t>Copy input to GPU.</a:t>
            </a:r>
          </a:p>
          <a:p>
            <a:pPr marL="342900" indent="-342900">
              <a:buAutoNum type="arabicPeriod"/>
            </a:pPr>
            <a:r>
              <a:rPr lang="en-GB" dirty="0">
                <a:solidFill>
                  <a:schemeClr val="bg2"/>
                </a:solidFill>
              </a:rPr>
              <a:t>Kernel runs, computes sin(x) in parallel.</a:t>
            </a:r>
          </a:p>
          <a:p>
            <a:pPr marL="342900" indent="-342900">
              <a:buAutoNum type="arabicPeriod"/>
            </a:pPr>
            <a:r>
              <a:rPr lang="en-GB" dirty="0"/>
              <a:t>Copy result back to host (e.g. to print).</a:t>
            </a:r>
          </a:p>
        </p:txBody>
      </p:sp>
      <p:grpSp>
        <p:nvGrpSpPr>
          <p:cNvPr id="54" name="Group 53"/>
          <p:cNvGrpSpPr/>
          <p:nvPr/>
        </p:nvGrpSpPr>
        <p:grpSpPr>
          <a:xfrm>
            <a:off x="3542930" y="4102866"/>
            <a:ext cx="1944216" cy="307777"/>
            <a:chOff x="3563888" y="2905878"/>
            <a:chExt cx="1944216" cy="307777"/>
          </a:xfrm>
        </p:grpSpPr>
        <p:cxnSp>
          <p:nvCxnSpPr>
            <p:cNvPr id="55" name="Straight Arrow Connector 54"/>
            <p:cNvCxnSpPr/>
            <p:nvPr/>
          </p:nvCxnSpPr>
          <p:spPr>
            <a:xfrm>
              <a:off x="3563888" y="3212976"/>
              <a:ext cx="1944216" cy="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63888" y="2905878"/>
              <a:ext cx="1944216" cy="307777"/>
            </a:xfrm>
            <a:prstGeom prst="rect">
              <a:avLst/>
            </a:prstGeom>
            <a:noFill/>
          </p:spPr>
          <p:txBody>
            <a:bodyPr wrap="square" rtlCol="0">
              <a:spAutoFit/>
            </a:bodyPr>
            <a:lstStyle/>
            <a:p>
              <a:pPr algn="ctr"/>
              <a:r>
                <a:rPr lang="en-GB" sz="1400" b="1" dirty="0" err="1">
                  <a:solidFill>
                    <a:schemeClr val="accent1"/>
                  </a:solidFill>
                </a:rPr>
                <a:t>cudaMemcpy</a:t>
              </a:r>
              <a:endParaRPr lang="en-GB" sz="1400" b="1" dirty="0">
                <a:solidFill>
                  <a:schemeClr val="accent1"/>
                </a:solidFill>
              </a:endParaRPr>
            </a:p>
          </p:txBody>
        </p:sp>
      </p:grpSp>
    </p:spTree>
    <p:extLst>
      <p:ext uri="{BB962C8B-B14F-4D97-AF65-F5344CB8AC3E}">
        <p14:creationId xmlns:p14="http://schemas.microsoft.com/office/powerpoint/2010/main" val="2850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sp>
        <p:nvSpPr>
          <p:cNvPr id="3" name="Content Placeholder 2"/>
          <p:cNvSpPr>
            <a:spLocks noGrp="1"/>
          </p:cNvSpPr>
          <p:nvPr>
            <p:ph idx="1"/>
          </p:nvPr>
        </p:nvSpPr>
        <p:spPr/>
        <p:txBody>
          <a:bodyPr/>
          <a:lstStyle/>
          <a:p>
            <a:r>
              <a:rPr lang="en-GB" dirty="0"/>
              <a:t>Arrays can be </a:t>
            </a:r>
            <a:r>
              <a:rPr lang="en-GB" dirty="0">
                <a:solidFill>
                  <a:schemeClr val="accent2"/>
                </a:solidFill>
              </a:rPr>
              <a:t>statically</a:t>
            </a:r>
            <a:r>
              <a:rPr lang="en-GB" dirty="0"/>
              <a:t> or </a:t>
            </a:r>
            <a:r>
              <a:rPr lang="en-GB" dirty="0">
                <a:solidFill>
                  <a:schemeClr val="accent6"/>
                </a:solidFill>
              </a:rPr>
              <a:t>dynamically</a:t>
            </a:r>
            <a:r>
              <a:rPr lang="en-GB" dirty="0"/>
              <a:t> allocated.</a:t>
            </a:r>
          </a:p>
          <a:p>
            <a:endParaRPr lang="en-GB" dirty="0"/>
          </a:p>
          <a:p>
            <a:r>
              <a:rPr lang="en-GB" dirty="0"/>
              <a:t>With </a:t>
            </a:r>
            <a:r>
              <a:rPr lang="en-GB" dirty="0">
                <a:solidFill>
                  <a:schemeClr val="accent2"/>
                </a:solidFill>
              </a:rPr>
              <a:t>static allocation </a:t>
            </a:r>
            <a:r>
              <a:rPr lang="en-GB" dirty="0"/>
              <a:t>the size of the array must be known at compile time – space is reserved in the program’s memory map.</a:t>
            </a:r>
          </a:p>
          <a:p>
            <a:pPr lvl="1"/>
            <a:r>
              <a:rPr lang="en-GB" b="1" dirty="0">
                <a:latin typeface="Courier New" panose="02070309020205020404" pitchFamily="49" charset="0"/>
                <a:cs typeface="Courier New" panose="02070309020205020404" pitchFamily="49" charset="0"/>
              </a:rPr>
              <a:t>float </a:t>
            </a:r>
            <a:r>
              <a:rPr lang="en-GB" b="1" dirty="0" err="1">
                <a:latin typeface="Courier New" panose="02070309020205020404" pitchFamily="49" charset="0"/>
                <a:cs typeface="Courier New" panose="02070309020205020404" pitchFamily="49" charset="0"/>
              </a:rPr>
              <a:t>staticArray</a:t>
            </a:r>
            <a:r>
              <a:rPr lang="en-GB" b="1" dirty="0">
                <a:latin typeface="Courier New" panose="02070309020205020404" pitchFamily="49" charset="0"/>
                <a:cs typeface="Courier New" panose="02070309020205020404" pitchFamily="49" charset="0"/>
              </a:rPr>
              <a:t>[10];</a:t>
            </a:r>
          </a:p>
          <a:p>
            <a:pPr lvl="1"/>
            <a:endParaRPr lang="en-GB" dirty="0"/>
          </a:p>
          <a:p>
            <a:r>
              <a:rPr lang="en-GB" dirty="0"/>
              <a:t>With </a:t>
            </a:r>
            <a:r>
              <a:rPr lang="en-GB" dirty="0">
                <a:solidFill>
                  <a:schemeClr val="accent6"/>
                </a:solidFill>
              </a:rPr>
              <a:t>dynamic allocation </a:t>
            </a:r>
            <a:r>
              <a:rPr lang="en-GB" dirty="0"/>
              <a:t>the size of the array can be calculated at runtime.</a:t>
            </a:r>
          </a:p>
          <a:p>
            <a:pPr lvl="1"/>
            <a:r>
              <a:rPr lang="en-GB" b="1" dirty="0">
                <a:latin typeface="Courier New" panose="02070309020205020404" pitchFamily="49" charset="0"/>
                <a:cs typeface="Courier New" panose="02070309020205020404" pitchFamily="49" charset="0"/>
              </a:rPr>
              <a:t>float* </a:t>
            </a:r>
            <a:r>
              <a:rPr lang="en-GB" b="1" dirty="0" err="1">
                <a:latin typeface="Courier New" panose="02070309020205020404" pitchFamily="49" charset="0"/>
                <a:cs typeface="Courier New" panose="02070309020205020404" pitchFamily="49" charset="0"/>
              </a:rPr>
              <a:t>dynamicArray</a:t>
            </a:r>
            <a:r>
              <a:rPr lang="en-GB" b="1" dirty="0">
                <a:latin typeface="Courier New" panose="02070309020205020404" pitchFamily="49" charset="0"/>
                <a:cs typeface="Courier New" panose="02070309020205020404" pitchFamily="49" charset="0"/>
              </a:rPr>
              <a:t> = (float*)</a:t>
            </a:r>
            <a:r>
              <a:rPr lang="en-GB" b="1" dirty="0" err="1">
                <a:latin typeface="Courier New" panose="02070309020205020404" pitchFamily="49" charset="0"/>
                <a:cs typeface="Courier New" panose="02070309020205020404" pitchFamily="49" charset="0"/>
              </a:rPr>
              <a:t>malloc</a:t>
            </a:r>
            <a:r>
              <a:rPr lang="en-GB" b="1" dirty="0">
                <a:latin typeface="Courier New" panose="02070309020205020404" pitchFamily="49" charset="0"/>
                <a:cs typeface="Courier New" panose="02070309020205020404" pitchFamily="49" charset="0"/>
              </a:rPr>
              <a:t>(n*</a:t>
            </a:r>
            <a:r>
              <a:rPr lang="en-GB" b="1" dirty="0" err="1">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(float));</a:t>
            </a:r>
          </a:p>
        </p:txBody>
      </p:sp>
      <p:grpSp>
        <p:nvGrpSpPr>
          <p:cNvPr id="4" name="Group 3"/>
          <p:cNvGrpSpPr/>
          <p:nvPr/>
        </p:nvGrpSpPr>
        <p:grpSpPr>
          <a:xfrm>
            <a:off x="3563888" y="6021288"/>
            <a:ext cx="4320480" cy="611684"/>
            <a:chOff x="3563888" y="6021288"/>
            <a:chExt cx="4320480" cy="611684"/>
          </a:xfrm>
        </p:grpSpPr>
        <p:cxnSp>
          <p:nvCxnSpPr>
            <p:cNvPr id="5" name="Straight Arrow Connector 4"/>
            <p:cNvCxnSpPr/>
            <p:nvPr/>
          </p:nvCxnSpPr>
          <p:spPr>
            <a:xfrm flipH="1" flipV="1">
              <a:off x="3779912" y="6021288"/>
              <a:ext cx="144016" cy="2423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TextBox 5"/>
            <p:cNvSpPr txBox="1"/>
            <p:nvPr/>
          </p:nvSpPr>
          <p:spPr>
            <a:xfrm>
              <a:off x="3563888" y="6263640"/>
              <a:ext cx="4320480" cy="369332"/>
            </a:xfrm>
            <a:prstGeom prst="rect">
              <a:avLst/>
            </a:prstGeom>
            <a:noFill/>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n</a:t>
              </a:r>
              <a:r>
                <a:rPr lang="en-GB" dirty="0">
                  <a:solidFill>
                    <a:schemeClr val="accent6"/>
                  </a:solidFill>
                </a:rPr>
                <a:t> can be a </a:t>
              </a:r>
              <a:r>
                <a:rPr lang="en-GB" u="sng" dirty="0">
                  <a:solidFill>
                    <a:schemeClr val="accent6"/>
                  </a:solidFill>
                </a:rPr>
                <a:t>non-constant</a:t>
              </a:r>
              <a:r>
                <a:rPr lang="en-GB" dirty="0">
                  <a:solidFill>
                    <a:schemeClr val="accent6"/>
                  </a:solidFill>
                </a:rPr>
                <a:t> variable</a:t>
              </a:r>
            </a:p>
          </p:txBody>
        </p:sp>
      </p:grpSp>
    </p:spTree>
    <p:extLst>
      <p:ext uri="{BB962C8B-B14F-4D97-AF65-F5344CB8AC3E}">
        <p14:creationId xmlns:p14="http://schemas.microsoft.com/office/powerpoint/2010/main" val="272394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sp>
        <p:nvSpPr>
          <p:cNvPr id="3" name="Content Placeholder 2"/>
          <p:cNvSpPr>
            <a:spLocks noGrp="1"/>
          </p:cNvSpPr>
          <p:nvPr>
            <p:ph idx="1"/>
          </p:nvPr>
        </p:nvSpPr>
        <p:spPr/>
        <p:txBody>
          <a:bodyPr/>
          <a:lstStyle/>
          <a:p>
            <a:r>
              <a:rPr lang="en-GB" dirty="0"/>
              <a:t>In </a:t>
            </a:r>
            <a:r>
              <a:rPr lang="en-GB" dirty="0">
                <a:solidFill>
                  <a:schemeClr val="accent2"/>
                </a:solidFill>
              </a:rPr>
              <a:t>both cases </a:t>
            </a:r>
            <a:r>
              <a:rPr lang="en-GB" dirty="0"/>
              <a:t>the variable is just the </a:t>
            </a:r>
            <a:r>
              <a:rPr lang="en-GB" dirty="0">
                <a:solidFill>
                  <a:schemeClr val="accent6"/>
                </a:solidFill>
              </a:rPr>
              <a:t>memory address of the first element in the array</a:t>
            </a:r>
            <a:r>
              <a:rPr lang="en-GB" dirty="0"/>
              <a:t>.</a:t>
            </a:r>
          </a:p>
          <a:p>
            <a:endParaRPr lang="en-GB" dirty="0"/>
          </a:p>
          <a:p>
            <a:r>
              <a:rPr lang="en-GB" b="1" dirty="0"/>
              <a:t>Arrays are just pointers; pointers are just integers!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790" y="4015518"/>
            <a:ext cx="6264696" cy="997656"/>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108" y="5589240"/>
            <a:ext cx="6468378" cy="990738"/>
          </a:xfrm>
          <a:prstGeom prst="rect">
            <a:avLst/>
          </a:prstGeom>
        </p:spPr>
      </p:pic>
      <p:sp>
        <p:nvSpPr>
          <p:cNvPr id="7" name="Down Arrow 6"/>
          <p:cNvSpPr/>
          <p:nvPr/>
        </p:nvSpPr>
        <p:spPr>
          <a:xfrm>
            <a:off x="4234281" y="5157191"/>
            <a:ext cx="288032" cy="2880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015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sp>
        <p:nvSpPr>
          <p:cNvPr id="3" name="Content Placeholder 2"/>
          <p:cNvSpPr>
            <a:spLocks noGrp="1"/>
          </p:cNvSpPr>
          <p:nvPr>
            <p:ph idx="1"/>
          </p:nvPr>
        </p:nvSpPr>
        <p:spPr/>
        <p:txBody>
          <a:bodyPr>
            <a:normAutofit/>
          </a:bodyPr>
          <a:lstStyle/>
          <a:p>
            <a:r>
              <a:rPr lang="en-GB" dirty="0"/>
              <a:t>In the workshop we had two pairs of arrays.</a:t>
            </a:r>
          </a:p>
          <a:p>
            <a:endParaRPr lang="en-GB" dirty="0"/>
          </a:p>
          <a:p>
            <a:r>
              <a:rPr lang="en-GB" dirty="0"/>
              <a:t>First pair:</a:t>
            </a:r>
          </a:p>
          <a:p>
            <a:endParaRPr lang="en-GB" dirty="0"/>
          </a:p>
          <a:p>
            <a:r>
              <a:rPr lang="en-GB" dirty="0">
                <a:solidFill>
                  <a:schemeClr val="accent2"/>
                </a:solidFill>
              </a:rPr>
              <a:t>Static</a:t>
            </a:r>
            <a:r>
              <a:rPr lang="en-GB" dirty="0"/>
              <a:t> or </a:t>
            </a:r>
            <a:r>
              <a:rPr lang="en-GB" dirty="0">
                <a:solidFill>
                  <a:schemeClr val="accent6"/>
                </a:solidFill>
              </a:rPr>
              <a:t>dynamic</a:t>
            </a:r>
            <a:r>
              <a:rPr lang="en-GB" dirty="0"/>
              <a:t> allocation?</a:t>
            </a:r>
          </a:p>
          <a:p>
            <a:pPr lvl="1"/>
            <a:r>
              <a:rPr lang="en-GB" dirty="0"/>
              <a:t>The size is </a:t>
            </a:r>
            <a:r>
              <a:rPr lang="en-GB" b="1" dirty="0">
                <a:latin typeface="Courier New" panose="02070309020205020404" pitchFamily="49" charset="0"/>
                <a:cs typeface="Courier New" panose="02070309020205020404" pitchFamily="49" charset="0"/>
              </a:rPr>
              <a:t>n</a:t>
            </a:r>
            <a:r>
              <a:rPr lang="en-GB" dirty="0"/>
              <a:t>, but since </a:t>
            </a:r>
            <a:r>
              <a:rPr lang="en-GB" b="1" dirty="0">
                <a:latin typeface="Courier New" panose="02070309020205020404" pitchFamily="49" charset="0"/>
                <a:cs typeface="Courier New" panose="02070309020205020404" pitchFamily="49" charset="0"/>
              </a:rPr>
              <a:t>n</a:t>
            </a:r>
            <a:r>
              <a:rPr lang="en-GB" dirty="0"/>
              <a:t> is constant the size is known at compile time.</a:t>
            </a:r>
          </a:p>
          <a:p>
            <a:pPr lvl="1"/>
            <a:endParaRPr lang="en-GB" dirty="0"/>
          </a:p>
          <a:p>
            <a:r>
              <a:rPr lang="en-GB" dirty="0"/>
              <a:t>In host or device memory?</a:t>
            </a:r>
          </a:p>
          <a:p>
            <a:pPr lvl="1"/>
            <a:r>
              <a:rPr lang="en-GB" dirty="0"/>
              <a:t>Nothing special, so by default use host memory.</a:t>
            </a:r>
          </a:p>
          <a:p>
            <a:endParaRPr lang="en-GB" dirty="0"/>
          </a:p>
          <a:p>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63" y="2924944"/>
            <a:ext cx="4268473" cy="792088"/>
          </a:xfrm>
          <a:prstGeom prst="rect">
            <a:avLst/>
          </a:prstGeom>
        </p:spPr>
      </p:pic>
      <p:sp>
        <p:nvSpPr>
          <p:cNvPr id="6" name="Rectangle 5"/>
          <p:cNvSpPr/>
          <p:nvPr/>
        </p:nvSpPr>
        <p:spPr>
          <a:xfrm>
            <a:off x="880844" y="3933056"/>
            <a:ext cx="822121" cy="3285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ultiply 6"/>
          <p:cNvSpPr/>
          <p:nvPr/>
        </p:nvSpPr>
        <p:spPr>
          <a:xfrm>
            <a:off x="2411760" y="3845303"/>
            <a:ext cx="504056" cy="504056"/>
          </a:xfrm>
          <a:prstGeom prst="mathMultiply">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187625" y="5301208"/>
            <a:ext cx="641175" cy="3285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Multiply 8"/>
          <p:cNvSpPr/>
          <p:nvPr/>
        </p:nvSpPr>
        <p:spPr>
          <a:xfrm>
            <a:off x="2432395" y="5213455"/>
            <a:ext cx="504056" cy="504056"/>
          </a:xfrm>
          <a:prstGeom prst="mathMultiply">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73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sp>
        <p:nvSpPr>
          <p:cNvPr id="3" name="Content Placeholder 2"/>
          <p:cNvSpPr>
            <a:spLocks noGrp="1"/>
          </p:cNvSpPr>
          <p:nvPr>
            <p:ph idx="1"/>
          </p:nvPr>
        </p:nvSpPr>
        <p:spPr/>
        <p:txBody>
          <a:bodyPr>
            <a:normAutofit/>
          </a:bodyPr>
          <a:lstStyle/>
          <a:p>
            <a:r>
              <a:rPr lang="en-GB" dirty="0"/>
              <a:t>In the workshop we had two pairs of arrays.</a:t>
            </a:r>
          </a:p>
          <a:p>
            <a:endParaRPr lang="en-GB" dirty="0"/>
          </a:p>
          <a:p>
            <a:r>
              <a:rPr lang="en-GB" dirty="0"/>
              <a:t>Second pair:</a:t>
            </a:r>
          </a:p>
          <a:p>
            <a:endParaRPr lang="en-GB" dirty="0"/>
          </a:p>
          <a:p>
            <a:r>
              <a:rPr lang="en-GB" dirty="0">
                <a:solidFill>
                  <a:schemeClr val="accent2"/>
                </a:solidFill>
              </a:rPr>
              <a:t>Static</a:t>
            </a:r>
            <a:r>
              <a:rPr lang="en-GB" dirty="0"/>
              <a:t> or </a:t>
            </a:r>
            <a:r>
              <a:rPr lang="en-GB" dirty="0">
                <a:solidFill>
                  <a:schemeClr val="accent6"/>
                </a:solidFill>
              </a:rPr>
              <a:t>dynamic</a:t>
            </a:r>
            <a:r>
              <a:rPr lang="en-GB" dirty="0"/>
              <a:t> allocation?</a:t>
            </a:r>
          </a:p>
          <a:p>
            <a:pPr lvl="1"/>
            <a:r>
              <a:rPr lang="en-GB" b="1" dirty="0" err="1">
                <a:latin typeface="Courier New" panose="02070309020205020404" pitchFamily="49" charset="0"/>
                <a:cs typeface="Courier New" panose="02070309020205020404" pitchFamily="49" charset="0"/>
              </a:rPr>
              <a:t>cudaMalloc</a:t>
            </a:r>
            <a:r>
              <a:rPr lang="en-GB" dirty="0"/>
              <a:t> always allocates memory dynamically.</a:t>
            </a:r>
          </a:p>
          <a:p>
            <a:r>
              <a:rPr lang="en-GB" dirty="0"/>
              <a:t>In host or device memory?</a:t>
            </a:r>
          </a:p>
          <a:p>
            <a:endParaRPr lang="en-GB" dirty="0"/>
          </a:p>
          <a:p>
            <a:endParaRPr lang="en-GB" dirty="0"/>
          </a:p>
        </p:txBody>
      </p:sp>
      <p:sp>
        <p:nvSpPr>
          <p:cNvPr id="6" name="Rectangle 5"/>
          <p:cNvSpPr/>
          <p:nvPr/>
        </p:nvSpPr>
        <p:spPr>
          <a:xfrm>
            <a:off x="2055302" y="3933056"/>
            <a:ext cx="1249960" cy="3285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ultiply 6"/>
          <p:cNvSpPr/>
          <p:nvPr/>
        </p:nvSpPr>
        <p:spPr>
          <a:xfrm>
            <a:off x="1013112" y="3845303"/>
            <a:ext cx="504056" cy="504056"/>
          </a:xfrm>
          <a:prstGeom prst="mathMultiply">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71700" y="4698944"/>
            <a:ext cx="999339" cy="3285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Multiply 8"/>
          <p:cNvSpPr/>
          <p:nvPr/>
        </p:nvSpPr>
        <p:spPr>
          <a:xfrm>
            <a:off x="1265140" y="4611191"/>
            <a:ext cx="504056" cy="504056"/>
          </a:xfrm>
          <a:prstGeom prst="mathMultiply">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854723"/>
            <a:ext cx="4554804" cy="822166"/>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855447"/>
            <a:ext cx="4480456" cy="1853982"/>
          </a:xfrm>
          <a:prstGeom prst="rect">
            <a:avLst/>
          </a:prstGeom>
          <a:ln>
            <a:solidFill>
              <a:schemeClr val="accent2"/>
            </a:solidFill>
          </a:ln>
        </p:spPr>
      </p:pic>
    </p:spTree>
    <p:extLst>
      <p:ext uri="{BB962C8B-B14F-4D97-AF65-F5344CB8AC3E}">
        <p14:creationId xmlns:p14="http://schemas.microsoft.com/office/powerpoint/2010/main" val="3728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graphicFrame>
        <p:nvGraphicFramePr>
          <p:cNvPr id="4" name="Table 3"/>
          <p:cNvGraphicFramePr>
            <a:graphicFrameLocks noGrp="1"/>
          </p:cNvGraphicFramePr>
          <p:nvPr>
            <p:extLst>
              <p:ext uri="{D42A27DB-BD31-4B8C-83A1-F6EECF244321}">
                <p14:modId xmlns:p14="http://schemas.microsoft.com/office/powerpoint/2010/main" val="1681697166"/>
              </p:ext>
            </p:extLst>
          </p:nvPr>
        </p:nvGraphicFramePr>
        <p:xfrm>
          <a:off x="323528" y="2071455"/>
          <a:ext cx="8568951" cy="3205452"/>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1464458949"/>
                    </a:ext>
                  </a:extLst>
                </a:gridCol>
                <a:gridCol w="3744416">
                  <a:extLst>
                    <a:ext uri="{9D8B030D-6E8A-4147-A177-3AD203B41FA5}">
                      <a16:colId xmlns:a16="http://schemas.microsoft.com/office/drawing/2014/main" val="1084140252"/>
                    </a:ext>
                  </a:extLst>
                </a:gridCol>
                <a:gridCol w="3600399">
                  <a:extLst>
                    <a:ext uri="{9D8B030D-6E8A-4147-A177-3AD203B41FA5}">
                      <a16:colId xmlns:a16="http://schemas.microsoft.com/office/drawing/2014/main" val="1180366519"/>
                    </a:ext>
                  </a:extLst>
                </a:gridCol>
              </a:tblGrid>
              <a:tr h="576064">
                <a:tc>
                  <a:txBody>
                    <a:bodyPr/>
                    <a:lstStyle/>
                    <a:p>
                      <a:pPr algn="ctr"/>
                      <a:endParaRPr lang="en-GB" b="1" dirty="0">
                        <a:solidFill>
                          <a:schemeClr val="bg1"/>
                        </a:solidFill>
                      </a:endParaRPr>
                    </a:p>
                  </a:txBody>
                  <a:tcPr/>
                </a:tc>
                <a:tc>
                  <a:txBody>
                    <a:bodyPr/>
                    <a:lstStyle/>
                    <a:p>
                      <a:pPr algn="ctr"/>
                      <a:r>
                        <a:rPr lang="en-GB" dirty="0"/>
                        <a:t>Allocate in </a:t>
                      </a:r>
                      <a:r>
                        <a:rPr lang="en-GB" u="sng" dirty="0"/>
                        <a:t>Host</a:t>
                      </a:r>
                      <a:r>
                        <a:rPr lang="en-GB" u="sng" baseline="0" dirty="0"/>
                        <a:t> Memory</a:t>
                      </a:r>
                      <a:endParaRPr lang="en-GB" u="sng" dirty="0"/>
                    </a:p>
                  </a:txBody>
                  <a:tcPr anchor="ctr"/>
                </a:tc>
                <a:tc>
                  <a:txBody>
                    <a:bodyPr/>
                    <a:lstStyle/>
                    <a:p>
                      <a:pPr algn="ctr"/>
                      <a:r>
                        <a:rPr lang="en-GB" dirty="0"/>
                        <a:t>Allocate in </a:t>
                      </a:r>
                      <a:r>
                        <a:rPr lang="en-GB" u="sng" dirty="0"/>
                        <a:t>Device Memory</a:t>
                      </a:r>
                    </a:p>
                  </a:txBody>
                  <a:tcPr anchor="ctr"/>
                </a:tc>
                <a:extLst>
                  <a:ext uri="{0D108BD9-81ED-4DB2-BD59-A6C34878D82A}">
                    <a16:rowId xmlns:a16="http://schemas.microsoft.com/office/drawing/2014/main" val="3120480340"/>
                  </a:ext>
                </a:extLst>
              </a:tr>
              <a:tr h="1314694">
                <a:tc>
                  <a:txBody>
                    <a:bodyPr/>
                    <a:lstStyle/>
                    <a:p>
                      <a:pPr algn="ctr"/>
                      <a:r>
                        <a:rPr lang="en-GB" b="1" dirty="0">
                          <a:solidFill>
                            <a:schemeClr val="bg1"/>
                          </a:solidFill>
                        </a:rPr>
                        <a:t>Static</a:t>
                      </a:r>
                    </a:p>
                  </a:txBody>
                  <a:tcPr anchor="ctr">
                    <a:solidFill>
                      <a:schemeClr val="accent1"/>
                    </a:solidFill>
                  </a:tcPr>
                </a:tc>
                <a:tc>
                  <a:txBody>
                    <a:bodyPr/>
                    <a:lstStyle/>
                    <a:p>
                      <a:r>
                        <a:rPr lang="en-GB" sz="1100" b="1" dirty="0">
                          <a:latin typeface="Courier New" panose="02070309020205020404" pitchFamily="49" charset="0"/>
                          <a:cs typeface="Courier New" panose="02070309020205020404" pitchFamily="49" charset="0"/>
                        </a:rPr>
                        <a:t>float </a:t>
                      </a:r>
                      <a:r>
                        <a:rPr lang="en-GB" sz="1100" b="1" dirty="0" err="1">
                          <a:latin typeface="Courier New" panose="02070309020205020404" pitchFamily="49" charset="0"/>
                          <a:cs typeface="Courier New" panose="02070309020205020404" pitchFamily="49" charset="0"/>
                        </a:rPr>
                        <a:t>h_array</a:t>
                      </a:r>
                      <a:r>
                        <a:rPr lang="en-GB" sz="1100" b="1" dirty="0">
                          <a:latin typeface="Courier New" panose="02070309020205020404" pitchFamily="49" charset="0"/>
                          <a:cs typeface="Courier New" panose="02070309020205020404" pitchFamily="49" charset="0"/>
                        </a:rPr>
                        <a:t>[10];</a:t>
                      </a:r>
                    </a:p>
                  </a:txBody>
                  <a:tcPr anchor="ctr"/>
                </a:tc>
                <a:tc>
                  <a:txBody>
                    <a:bodyPr/>
                    <a:lstStyle/>
                    <a:p>
                      <a:r>
                        <a:rPr lang="en-GB" sz="1100" b="1" dirty="0">
                          <a:latin typeface="Courier New" panose="02070309020205020404" pitchFamily="49" charset="0"/>
                          <a:cs typeface="Courier New" panose="02070309020205020404" pitchFamily="49" charset="0"/>
                        </a:rPr>
                        <a:t>__device__ float </a:t>
                      </a:r>
                      <a:r>
                        <a:rPr lang="en-GB" sz="1100" b="1" dirty="0" err="1">
                          <a:latin typeface="Courier New" panose="02070309020205020404" pitchFamily="49" charset="0"/>
                          <a:cs typeface="Courier New" panose="02070309020205020404" pitchFamily="49" charset="0"/>
                        </a:rPr>
                        <a:t>d_array</a:t>
                      </a:r>
                      <a:r>
                        <a:rPr lang="en-GB" sz="1100" b="1" dirty="0">
                          <a:latin typeface="Courier New" panose="02070309020205020404" pitchFamily="49" charset="0"/>
                          <a:cs typeface="Courier New" panose="02070309020205020404" pitchFamily="49" charset="0"/>
                        </a:rPr>
                        <a:t>[10];</a:t>
                      </a:r>
                    </a:p>
                  </a:txBody>
                  <a:tcPr anchor="ctr"/>
                </a:tc>
                <a:extLst>
                  <a:ext uri="{0D108BD9-81ED-4DB2-BD59-A6C34878D82A}">
                    <a16:rowId xmlns:a16="http://schemas.microsoft.com/office/drawing/2014/main" val="1417894085"/>
                  </a:ext>
                </a:extLst>
              </a:tr>
              <a:tr h="1314694">
                <a:tc>
                  <a:txBody>
                    <a:bodyPr/>
                    <a:lstStyle/>
                    <a:p>
                      <a:pPr algn="ctr"/>
                      <a:r>
                        <a:rPr lang="en-GB" b="1" dirty="0">
                          <a:solidFill>
                            <a:schemeClr val="bg1"/>
                          </a:solidFill>
                        </a:rPr>
                        <a:t>Dynamic</a:t>
                      </a:r>
                    </a:p>
                  </a:txBody>
                  <a:tcPr anchor="ctr">
                    <a:solidFill>
                      <a:schemeClr val="accent1"/>
                    </a:solidFill>
                  </a:tcPr>
                </a:tc>
                <a:tc>
                  <a:txBody>
                    <a:bodyPr/>
                    <a:lstStyle/>
                    <a:p>
                      <a:r>
                        <a:rPr lang="en-GB" sz="1100" b="1" dirty="0">
                          <a:latin typeface="Courier New" panose="02070309020205020404" pitchFamily="49" charset="0"/>
                          <a:cs typeface="Courier New" panose="02070309020205020404" pitchFamily="49" charset="0"/>
                        </a:rPr>
                        <a:t>float* </a:t>
                      </a:r>
                      <a:r>
                        <a:rPr lang="en-GB" sz="1100" b="1" dirty="0" err="1">
                          <a:latin typeface="Courier New" panose="02070309020205020404" pitchFamily="49" charset="0"/>
                          <a:cs typeface="Courier New" panose="02070309020205020404" pitchFamily="49" charset="0"/>
                        </a:rPr>
                        <a:t>h_array</a:t>
                      </a:r>
                      <a:r>
                        <a:rPr lang="en-GB" sz="1100" b="1" dirty="0">
                          <a:latin typeface="Courier New" panose="02070309020205020404" pitchFamily="49" charset="0"/>
                          <a:cs typeface="Courier New" panose="02070309020205020404" pitchFamily="49" charset="0"/>
                        </a:rPr>
                        <a:t> =</a:t>
                      </a:r>
                      <a:r>
                        <a:rPr lang="en-GB" sz="1100" b="1" baseline="0" dirty="0">
                          <a:latin typeface="Courier New" panose="02070309020205020404" pitchFamily="49" charset="0"/>
                          <a:cs typeface="Courier New" panose="02070309020205020404" pitchFamily="49" charset="0"/>
                        </a:rPr>
                        <a:t> (float*)</a:t>
                      </a:r>
                      <a:r>
                        <a:rPr lang="en-GB" sz="1100" b="1" baseline="0" dirty="0" err="1">
                          <a:latin typeface="Courier New" panose="02070309020205020404" pitchFamily="49" charset="0"/>
                          <a:cs typeface="Courier New" panose="02070309020205020404" pitchFamily="49" charset="0"/>
                        </a:rPr>
                        <a:t>malloc</a:t>
                      </a:r>
                      <a:r>
                        <a:rPr lang="en-GB" sz="1100" b="1" baseline="0" dirty="0">
                          <a:latin typeface="Courier New" panose="02070309020205020404" pitchFamily="49" charset="0"/>
                          <a:cs typeface="Courier New" panose="02070309020205020404" pitchFamily="49" charset="0"/>
                        </a:rPr>
                        <a:t>(10*</a:t>
                      </a:r>
                      <a:r>
                        <a:rPr lang="en-GB" sz="1100" b="1" baseline="0" dirty="0" err="1">
                          <a:latin typeface="Courier New" panose="02070309020205020404" pitchFamily="49" charset="0"/>
                          <a:cs typeface="Courier New" panose="02070309020205020404" pitchFamily="49" charset="0"/>
                        </a:rPr>
                        <a:t>sizeof</a:t>
                      </a:r>
                      <a:r>
                        <a:rPr lang="en-GB" sz="1100" b="1" baseline="0" dirty="0">
                          <a:latin typeface="Courier New" panose="02070309020205020404" pitchFamily="49" charset="0"/>
                          <a:cs typeface="Courier New" panose="02070309020205020404" pitchFamily="49" charset="0"/>
                        </a:rPr>
                        <a:t>(float));</a:t>
                      </a:r>
                      <a:endParaRPr lang="en-GB" sz="1100" b="1" dirty="0">
                        <a:latin typeface="Courier New" panose="02070309020205020404" pitchFamily="49" charset="0"/>
                        <a:cs typeface="Courier New" panose="02070309020205020404" pitchFamily="49" charset="0"/>
                      </a:endParaRPr>
                    </a:p>
                  </a:txBody>
                  <a:tcPr anchor="ctr"/>
                </a:tc>
                <a:tc>
                  <a:txBody>
                    <a:bodyPr/>
                    <a:lstStyle/>
                    <a:p>
                      <a:r>
                        <a:rPr lang="en-GB" sz="1100" b="1" dirty="0">
                          <a:latin typeface="Courier New" panose="02070309020205020404" pitchFamily="49" charset="0"/>
                          <a:cs typeface="Courier New" panose="02070309020205020404" pitchFamily="49" charset="0"/>
                        </a:rPr>
                        <a:t>float* </a:t>
                      </a:r>
                      <a:r>
                        <a:rPr lang="en-GB" sz="1100" b="1" dirty="0" err="1">
                          <a:latin typeface="Courier New" panose="02070309020205020404" pitchFamily="49" charset="0"/>
                          <a:cs typeface="Courier New" panose="02070309020205020404" pitchFamily="49" charset="0"/>
                        </a:rPr>
                        <a:t>d_array</a:t>
                      </a:r>
                      <a:r>
                        <a:rPr lang="en-GB" sz="1100" b="1" dirty="0">
                          <a:latin typeface="Courier New" panose="02070309020205020404" pitchFamily="49" charset="0"/>
                          <a:cs typeface="Courier New" panose="02070309020205020404" pitchFamily="49" charset="0"/>
                        </a:rPr>
                        <a:t>;</a:t>
                      </a:r>
                    </a:p>
                    <a:p>
                      <a:r>
                        <a:rPr lang="en-GB" sz="1100" b="1" dirty="0" err="1">
                          <a:latin typeface="Courier New" panose="02070309020205020404" pitchFamily="49" charset="0"/>
                          <a:cs typeface="Courier New" panose="02070309020205020404" pitchFamily="49" charset="0"/>
                        </a:rPr>
                        <a:t>cudaMalloc</a:t>
                      </a:r>
                      <a:r>
                        <a:rPr lang="en-GB" sz="1100" b="1" dirty="0">
                          <a:latin typeface="Courier New" panose="02070309020205020404" pitchFamily="49" charset="0"/>
                          <a:cs typeface="Courier New" panose="02070309020205020404" pitchFamily="49" charset="0"/>
                        </a:rPr>
                        <a:t>(&amp;</a:t>
                      </a:r>
                      <a:r>
                        <a:rPr lang="en-GB" sz="1100" b="1" dirty="0" err="1">
                          <a:latin typeface="Courier New" panose="02070309020205020404" pitchFamily="49" charset="0"/>
                          <a:cs typeface="Courier New" panose="02070309020205020404" pitchFamily="49" charset="0"/>
                        </a:rPr>
                        <a:t>d_array</a:t>
                      </a:r>
                      <a:r>
                        <a:rPr lang="en-GB" sz="1100" b="1" dirty="0">
                          <a:latin typeface="Courier New" panose="02070309020205020404" pitchFamily="49" charset="0"/>
                          <a:cs typeface="Courier New" panose="02070309020205020404" pitchFamily="49" charset="0"/>
                        </a:rPr>
                        <a:t>,</a:t>
                      </a:r>
                      <a:r>
                        <a:rPr lang="en-GB" sz="1100" b="1" baseline="0" dirty="0">
                          <a:latin typeface="Courier New" panose="02070309020205020404" pitchFamily="49" charset="0"/>
                          <a:cs typeface="Courier New" panose="02070309020205020404" pitchFamily="49" charset="0"/>
                        </a:rPr>
                        <a:t> 10*</a:t>
                      </a:r>
                      <a:r>
                        <a:rPr lang="en-GB" sz="1100" b="1" baseline="0" dirty="0" err="1">
                          <a:latin typeface="Courier New" panose="02070309020205020404" pitchFamily="49" charset="0"/>
                          <a:cs typeface="Courier New" panose="02070309020205020404" pitchFamily="49" charset="0"/>
                        </a:rPr>
                        <a:t>sizeof</a:t>
                      </a:r>
                      <a:r>
                        <a:rPr lang="en-GB" sz="1100" b="1" baseline="0" dirty="0">
                          <a:latin typeface="Courier New" panose="02070309020205020404" pitchFamily="49" charset="0"/>
                          <a:cs typeface="Courier New" panose="02070309020205020404" pitchFamily="49" charset="0"/>
                        </a:rPr>
                        <a:t>(float));</a:t>
                      </a:r>
                      <a:endParaRPr lang="en-GB" sz="1100"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844952018"/>
                  </a:ext>
                </a:extLst>
              </a:tr>
            </a:tbl>
          </a:graphicData>
        </a:graphic>
      </p:graphicFrame>
      <p:sp>
        <p:nvSpPr>
          <p:cNvPr id="5" name="TextBox 4"/>
          <p:cNvSpPr txBox="1"/>
          <p:nvPr/>
        </p:nvSpPr>
        <p:spPr>
          <a:xfrm>
            <a:off x="395536" y="5517232"/>
            <a:ext cx="8640960"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cudaMalloc</a:t>
            </a:r>
            <a:r>
              <a:rPr lang="en-GB" dirty="0"/>
              <a:t> returns a </a:t>
            </a:r>
            <a:r>
              <a:rPr lang="en-GB" b="1" dirty="0" err="1">
                <a:latin typeface="Courier New" panose="02070309020205020404" pitchFamily="49" charset="0"/>
                <a:cs typeface="Courier New" panose="02070309020205020404" pitchFamily="49" charset="0"/>
              </a:rPr>
              <a:t>cudaError_t</a:t>
            </a:r>
            <a:r>
              <a:rPr lang="en-GB" dirty="0"/>
              <a:t>, not the address of the allocated memory, so need to pass a pointer to a pointer.</a:t>
            </a:r>
          </a:p>
          <a:p>
            <a:pPr marL="285750" indent="-285750">
              <a:buFont typeface="Arial" panose="020B0604020202020204" pitchFamily="34" charset="0"/>
              <a:buChar char="•"/>
            </a:pPr>
            <a:r>
              <a:rPr lang="en-GB" dirty="0"/>
              <a:t>If you use </a:t>
            </a:r>
            <a:r>
              <a:rPr lang="en-GB" b="1" dirty="0" err="1">
                <a:latin typeface="Courier New" panose="02070309020205020404" pitchFamily="49" charset="0"/>
                <a:cs typeface="Courier New" panose="02070309020205020404" pitchFamily="49" charset="0"/>
              </a:rPr>
              <a:t>malloc</a:t>
            </a:r>
            <a:r>
              <a:rPr lang="en-GB" dirty="0"/>
              <a:t> </a:t>
            </a:r>
            <a:r>
              <a:rPr lang="en-GB" dirty="0">
                <a:solidFill>
                  <a:schemeClr val="accent2"/>
                </a:solidFill>
              </a:rPr>
              <a:t>inside a kernel </a:t>
            </a:r>
            <a:r>
              <a:rPr lang="en-GB" dirty="0"/>
              <a:t>it will allocate memory on the device.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8138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Allocating memory in kernels is rare	</a:t>
            </a:r>
          </a:p>
        </p:txBody>
      </p:sp>
      <p:sp>
        <p:nvSpPr>
          <p:cNvPr id="3" name="Content Placeholder 2"/>
          <p:cNvSpPr>
            <a:spLocks noGrp="1"/>
          </p:cNvSpPr>
          <p:nvPr>
            <p:ph idx="1"/>
          </p:nvPr>
        </p:nvSpPr>
        <p:spPr/>
        <p:txBody>
          <a:bodyPr>
            <a:normAutofit lnSpcReduction="10000"/>
          </a:bodyPr>
          <a:lstStyle/>
          <a:p>
            <a:r>
              <a:rPr lang="en-GB" dirty="0"/>
              <a:t>A common mistake in the practical sessions this week was the put the </a:t>
            </a:r>
            <a:r>
              <a:rPr lang="en-GB" b="1" dirty="0" err="1">
                <a:latin typeface="Courier New" panose="02070309020205020404" pitchFamily="49" charset="0"/>
                <a:cs typeface="Courier New" panose="02070309020205020404" pitchFamily="49" charset="0"/>
              </a:rPr>
              <a:t>cudaMalloc</a:t>
            </a:r>
            <a:r>
              <a:rPr lang="en-GB" dirty="0"/>
              <a:t> call </a:t>
            </a:r>
            <a:r>
              <a:rPr lang="en-GB" dirty="0">
                <a:solidFill>
                  <a:schemeClr val="accent2"/>
                </a:solidFill>
              </a:rPr>
              <a:t>inside the kernel</a:t>
            </a:r>
            <a:r>
              <a:rPr lang="en-GB" dirty="0"/>
              <a:t>.</a:t>
            </a:r>
          </a:p>
          <a:p>
            <a:endParaRPr lang="en-GB" dirty="0"/>
          </a:p>
          <a:p>
            <a:r>
              <a:rPr lang="en-GB" dirty="0"/>
              <a:t>This is technically possible, but not what we want to do.</a:t>
            </a:r>
          </a:p>
          <a:p>
            <a:endParaRPr lang="en-GB" dirty="0"/>
          </a:p>
          <a:p>
            <a:r>
              <a:rPr lang="en-GB" dirty="0">
                <a:solidFill>
                  <a:schemeClr val="accent2"/>
                </a:solidFill>
              </a:rPr>
              <a:t>Every</a:t>
            </a:r>
            <a:r>
              <a:rPr lang="en-GB" dirty="0"/>
              <a:t> thread would allocate enough space for the whole array!</a:t>
            </a:r>
          </a:p>
          <a:p>
            <a:pPr lvl="1"/>
            <a:r>
              <a:rPr lang="en-GB" dirty="0"/>
              <a:t>(and probably run out of memory doing so)</a:t>
            </a:r>
          </a:p>
          <a:p>
            <a:pPr lvl="1"/>
            <a:endParaRPr lang="en-GB" dirty="0"/>
          </a:p>
          <a:p>
            <a:r>
              <a:rPr lang="en-GB" dirty="0"/>
              <a:t>Instead we allocate enough space to hold </a:t>
            </a:r>
            <a:r>
              <a:rPr lang="en-GB" dirty="0">
                <a:solidFill>
                  <a:schemeClr val="accent2"/>
                </a:solidFill>
              </a:rPr>
              <a:t>one</a:t>
            </a:r>
            <a:r>
              <a:rPr lang="en-GB" dirty="0"/>
              <a:t> copy of the array in device memory, and each thread accesses a different bit of it.</a:t>
            </a:r>
          </a:p>
        </p:txBody>
      </p:sp>
    </p:spTree>
    <p:extLst>
      <p:ext uri="{BB962C8B-B14F-4D97-AF65-F5344CB8AC3E}">
        <p14:creationId xmlns:p14="http://schemas.microsoft.com/office/powerpoint/2010/main" val="415608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Freeing dynamic memory</a:t>
            </a:r>
          </a:p>
        </p:txBody>
      </p:sp>
      <p:sp>
        <p:nvSpPr>
          <p:cNvPr id="3" name="Content Placeholder 2"/>
          <p:cNvSpPr>
            <a:spLocks noGrp="1"/>
          </p:cNvSpPr>
          <p:nvPr>
            <p:ph idx="1"/>
          </p:nvPr>
        </p:nvSpPr>
        <p:spPr/>
        <p:txBody>
          <a:bodyPr/>
          <a:lstStyle/>
          <a:p>
            <a:r>
              <a:rPr lang="en-GB" dirty="0">
                <a:solidFill>
                  <a:schemeClr val="accent6"/>
                </a:solidFill>
              </a:rPr>
              <a:t>Dynamically allocated </a:t>
            </a:r>
            <a:r>
              <a:rPr lang="en-GB" dirty="0"/>
              <a:t>memory isn’t automatically cleaned up – you need to </a:t>
            </a:r>
            <a:r>
              <a:rPr lang="en-GB" dirty="0">
                <a:solidFill>
                  <a:schemeClr val="accent2"/>
                </a:solidFill>
              </a:rPr>
              <a:t>free</a:t>
            </a:r>
            <a:r>
              <a:rPr lang="en-GB" dirty="0"/>
              <a:t> it when you’re done.</a:t>
            </a:r>
          </a:p>
          <a:p>
            <a:endParaRPr lang="en-GB" dirty="0"/>
          </a:p>
          <a:p>
            <a:r>
              <a:rPr lang="en-GB" dirty="0"/>
              <a:t>If you keep allocating without freeing – crash!</a:t>
            </a:r>
          </a:p>
        </p:txBody>
      </p:sp>
      <p:sp>
        <p:nvSpPr>
          <p:cNvPr id="4" name="TextBox 3"/>
          <p:cNvSpPr txBox="1"/>
          <p:nvPr/>
        </p:nvSpPr>
        <p:spPr>
          <a:xfrm>
            <a:off x="2339752" y="4205987"/>
            <a:ext cx="6408712" cy="2031325"/>
          </a:xfrm>
          <a:prstGeom prst="rect">
            <a:avLst/>
          </a:prstGeom>
          <a:solidFill>
            <a:schemeClr val="accent3">
              <a:lumMod val="20000"/>
              <a:lumOff val="80000"/>
            </a:schemeClr>
          </a:solidFill>
          <a:ln w="38100">
            <a:solidFill>
              <a:schemeClr val="accent3"/>
            </a:solidFill>
          </a:ln>
        </p:spPr>
        <p:txBody>
          <a:bodyPr wrap="square" rtlCol="0">
            <a:spAutoFit/>
          </a:bodyPr>
          <a:lstStyle/>
          <a:p>
            <a:r>
              <a:rPr lang="en-GB" b="1" dirty="0">
                <a:solidFill>
                  <a:srgbClr val="00B050"/>
                </a:solidFill>
                <a:latin typeface="Courier New" panose="02070309020205020404" pitchFamily="49" charset="0"/>
                <a:cs typeface="Courier New" panose="02070309020205020404" pitchFamily="49" charset="0"/>
              </a:rPr>
              <a:t>// Free dynamically allocated host memory.</a:t>
            </a:r>
          </a:p>
          <a:p>
            <a:r>
              <a:rPr lang="en-GB" b="1" dirty="0">
                <a:latin typeface="Courier New" panose="02070309020205020404" pitchFamily="49" charset="0"/>
                <a:cs typeface="Courier New" panose="02070309020205020404" pitchFamily="49" charset="0"/>
              </a:rPr>
              <a:t>free(</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 = NULL;</a:t>
            </a:r>
          </a:p>
          <a:p>
            <a:endParaRPr lang="en-GB" b="1" dirty="0">
              <a:latin typeface="Courier New" panose="02070309020205020404" pitchFamily="49" charset="0"/>
              <a:cs typeface="Courier New" panose="02070309020205020404" pitchFamily="49" charset="0"/>
            </a:endParaRPr>
          </a:p>
          <a:p>
            <a:r>
              <a:rPr lang="en-GB" b="1" dirty="0">
                <a:solidFill>
                  <a:srgbClr val="00B050"/>
                </a:solidFill>
                <a:latin typeface="Courier New" panose="02070309020205020404" pitchFamily="49" charset="0"/>
                <a:cs typeface="Courier New" panose="02070309020205020404" pitchFamily="49" charset="0"/>
              </a:rPr>
              <a:t>// Free dynamically allocated device memory.</a:t>
            </a:r>
          </a:p>
          <a:p>
            <a:r>
              <a:rPr lang="en-GB" b="1" dirty="0" err="1">
                <a:latin typeface="Courier New" panose="02070309020205020404" pitchFamily="49" charset="0"/>
                <a:cs typeface="Courier New" panose="02070309020205020404" pitchFamily="49" charset="0"/>
              </a:rPr>
              <a:t>cudaFree</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 = NULL;</a:t>
            </a:r>
          </a:p>
        </p:txBody>
      </p:sp>
      <p:sp>
        <p:nvSpPr>
          <p:cNvPr id="5" name="TextBox 4"/>
          <p:cNvSpPr txBox="1"/>
          <p:nvPr/>
        </p:nvSpPr>
        <p:spPr>
          <a:xfrm>
            <a:off x="172828" y="4898483"/>
            <a:ext cx="1691680" cy="646331"/>
          </a:xfrm>
          <a:prstGeom prst="rect">
            <a:avLst/>
          </a:prstGeom>
          <a:noFill/>
        </p:spPr>
        <p:txBody>
          <a:bodyPr wrap="square" rtlCol="0">
            <a:spAutoFit/>
          </a:bodyPr>
          <a:lstStyle/>
          <a:p>
            <a:r>
              <a:rPr lang="en-GB" dirty="0">
                <a:solidFill>
                  <a:srgbClr val="FF0000"/>
                </a:solidFill>
              </a:rPr>
              <a:t>No dangling pointers!</a:t>
            </a:r>
          </a:p>
        </p:txBody>
      </p:sp>
      <p:cxnSp>
        <p:nvCxnSpPr>
          <p:cNvPr id="7" name="Straight Arrow Connector 6"/>
          <p:cNvCxnSpPr/>
          <p:nvPr/>
        </p:nvCxnSpPr>
        <p:spPr>
          <a:xfrm flipV="1">
            <a:off x="1715716" y="4946910"/>
            <a:ext cx="683808" cy="27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15716" y="5221648"/>
            <a:ext cx="700586" cy="77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Copying to static device arrays</a:t>
            </a:r>
          </a:p>
        </p:txBody>
      </p:sp>
      <p:sp>
        <p:nvSpPr>
          <p:cNvPr id="3" name="Content Placeholder 2"/>
          <p:cNvSpPr>
            <a:spLocks noGrp="1"/>
          </p:cNvSpPr>
          <p:nvPr>
            <p:ph idx="1"/>
          </p:nvPr>
        </p:nvSpPr>
        <p:spPr>
          <a:xfrm>
            <a:off x="594360" y="2194560"/>
            <a:ext cx="7955280" cy="4042752"/>
          </a:xfrm>
        </p:spPr>
        <p:txBody>
          <a:bodyPr>
            <a:normAutofit lnSpcReduction="10000"/>
          </a:bodyPr>
          <a:lstStyle/>
          <a:p>
            <a:r>
              <a:rPr lang="en-GB" dirty="0"/>
              <a:t>When you use </a:t>
            </a:r>
            <a:r>
              <a:rPr lang="en-GB" dirty="0">
                <a:solidFill>
                  <a:schemeClr val="accent2"/>
                </a:solidFill>
              </a:rPr>
              <a:t>static allocation </a:t>
            </a:r>
            <a:r>
              <a:rPr lang="en-GB" dirty="0"/>
              <a:t>for device memory, e.g.</a:t>
            </a:r>
          </a:p>
          <a:p>
            <a:pPr marL="0" indent="0" algn="ctr">
              <a:buNone/>
            </a:pPr>
            <a:endParaRPr lang="en-GB" sz="2400" b="1" dirty="0">
              <a:latin typeface="Courier New" panose="02070309020205020404" pitchFamily="49" charset="0"/>
              <a:cs typeface="Courier New" panose="02070309020205020404" pitchFamily="49" charset="0"/>
            </a:endParaRPr>
          </a:p>
          <a:p>
            <a:pPr marL="0" indent="0" algn="ctr">
              <a:buNone/>
            </a:pPr>
            <a:r>
              <a:rPr lang="en-GB" sz="2400" b="1" dirty="0">
                <a:latin typeface="Courier New" panose="02070309020205020404" pitchFamily="49" charset="0"/>
                <a:cs typeface="Courier New" panose="02070309020205020404" pitchFamily="49" charset="0"/>
              </a:rPr>
              <a:t>__device__ float </a:t>
            </a:r>
            <a:r>
              <a:rPr lang="en-GB" sz="2400" b="1" dirty="0" err="1">
                <a:latin typeface="Courier New" panose="02070309020205020404" pitchFamily="49" charset="0"/>
                <a:cs typeface="Courier New" panose="02070309020205020404" pitchFamily="49" charset="0"/>
              </a:rPr>
              <a:t>d_array</a:t>
            </a:r>
            <a:r>
              <a:rPr lang="en-GB" sz="2400" b="1" dirty="0">
                <a:latin typeface="Courier New" panose="02070309020205020404" pitchFamily="49" charset="0"/>
                <a:cs typeface="Courier New" panose="02070309020205020404" pitchFamily="49" charset="0"/>
              </a:rPr>
              <a:t>[10];</a:t>
            </a:r>
          </a:p>
          <a:p>
            <a:endParaRPr lang="en-GB" dirty="0">
              <a:cs typeface="Courier New" panose="02070309020205020404" pitchFamily="49" charset="0"/>
            </a:endParaRPr>
          </a:p>
          <a:p>
            <a:r>
              <a:rPr lang="en-GB" dirty="0">
                <a:cs typeface="Courier New" panose="02070309020205020404" pitchFamily="49" charset="0"/>
              </a:rPr>
              <a:t>th</a:t>
            </a:r>
            <a:r>
              <a:rPr lang="en-GB" dirty="0"/>
              <a:t>e variable </a:t>
            </a:r>
            <a:r>
              <a:rPr lang="en-GB" b="1" dirty="0" err="1">
                <a:latin typeface="Courier New" panose="02070309020205020404" pitchFamily="49" charset="0"/>
                <a:cs typeface="Courier New" panose="02070309020205020404" pitchFamily="49" charset="0"/>
              </a:rPr>
              <a:t>d_array</a:t>
            </a:r>
            <a:r>
              <a:rPr lang="en-GB" dirty="0"/>
              <a:t> isn’t a pointer to a memory address on the GPU, it’s a </a:t>
            </a:r>
            <a:r>
              <a:rPr lang="en-GB" dirty="0">
                <a:solidFill>
                  <a:schemeClr val="accent2"/>
                </a:solidFill>
              </a:rPr>
              <a:t>symbol</a:t>
            </a:r>
            <a:r>
              <a:rPr lang="en-GB" dirty="0"/>
              <a:t>.</a:t>
            </a:r>
          </a:p>
          <a:p>
            <a:endParaRPr lang="en-GB" dirty="0"/>
          </a:p>
          <a:p>
            <a:r>
              <a:rPr lang="en-GB" dirty="0"/>
              <a:t>This means you can’t directly pass </a:t>
            </a:r>
            <a:r>
              <a:rPr lang="en-GB" b="1" dirty="0" err="1">
                <a:latin typeface="Courier New" panose="02070309020205020404" pitchFamily="49" charset="0"/>
                <a:cs typeface="Courier New" panose="02070309020205020404" pitchFamily="49" charset="0"/>
              </a:rPr>
              <a:t>d_array</a:t>
            </a:r>
            <a:r>
              <a:rPr lang="en-GB" dirty="0"/>
              <a:t> into </a:t>
            </a:r>
            <a:r>
              <a:rPr lang="en-GB" b="1" dirty="0" err="1">
                <a:latin typeface="Courier New" panose="02070309020205020404" pitchFamily="49" charset="0"/>
                <a:cs typeface="Courier New" panose="02070309020205020404" pitchFamily="49" charset="0"/>
              </a:rPr>
              <a:t>cudaMemcpy</a:t>
            </a:r>
            <a:r>
              <a:rPr lang="en-GB" dirty="0"/>
              <a:t> to copy data into/out of it. Two options:</a:t>
            </a:r>
          </a:p>
          <a:p>
            <a:pPr lvl="1"/>
            <a:r>
              <a:rPr lang="en-GB" b="1" dirty="0" err="1">
                <a:latin typeface="Courier New" panose="02070309020205020404" pitchFamily="49" charset="0"/>
                <a:cs typeface="Courier New" panose="02070309020205020404" pitchFamily="49" charset="0"/>
              </a:rPr>
              <a:t>cudaGetSymbolAddress</a:t>
            </a:r>
            <a:endParaRPr lang="en-GB" b="1" dirty="0">
              <a:latin typeface="Courier New" panose="02070309020205020404" pitchFamily="49" charset="0"/>
              <a:cs typeface="Courier New" panose="02070309020205020404" pitchFamily="49" charset="0"/>
            </a:endParaRPr>
          </a:p>
          <a:p>
            <a:pPr lvl="1"/>
            <a:r>
              <a:rPr lang="en-GB" b="1" dirty="0" err="1">
                <a:latin typeface="Courier New" panose="02070309020205020404" pitchFamily="49" charset="0"/>
                <a:cs typeface="Courier New" panose="02070309020205020404" pitchFamily="49" charset="0"/>
              </a:rPr>
              <a:t>cudaMemcpyToSymbol</a:t>
            </a:r>
            <a:r>
              <a:rPr lang="en-GB" dirty="0"/>
              <a:t> / </a:t>
            </a:r>
            <a:r>
              <a:rPr lang="en-GB" b="1" dirty="0" err="1">
                <a:latin typeface="Courier New" panose="02070309020205020404" pitchFamily="49" charset="0"/>
                <a:cs typeface="Courier New" panose="02070309020205020404" pitchFamily="49" charset="0"/>
              </a:rPr>
              <a:t>cudaMemcpyFromSymbol</a:t>
            </a:r>
            <a:endParaRPr lang="en-GB" b="1" dirty="0">
              <a:latin typeface="Courier New" panose="02070309020205020404" pitchFamily="49" charset="0"/>
              <a:cs typeface="Courier New" panose="02070309020205020404" pitchFamily="49" charset="0"/>
            </a:endParaRPr>
          </a:p>
          <a:p>
            <a:pPr marL="457200" lvl="1" indent="0">
              <a:buNone/>
            </a:pPr>
            <a:endParaRPr lang="en-GB" dirty="0"/>
          </a:p>
          <a:p>
            <a:endParaRPr lang="en-GB" dirty="0"/>
          </a:p>
        </p:txBody>
      </p:sp>
    </p:spTree>
    <p:extLst>
      <p:ext uri="{BB962C8B-B14F-4D97-AF65-F5344CB8AC3E}">
        <p14:creationId xmlns:p14="http://schemas.microsoft.com/office/powerpoint/2010/main" val="8397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lecture</a:t>
            </a:r>
            <a:endParaRPr lang="en-GB" dirty="0"/>
          </a:p>
        </p:txBody>
      </p:sp>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4087871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err="1"/>
              <a:t>cudaGetSymbolAddress</a:t>
            </a:r>
            <a:endParaRPr lang="en-GB" cap="none" dirty="0"/>
          </a:p>
        </p:txBody>
      </p:sp>
      <p:sp>
        <p:nvSpPr>
          <p:cNvPr id="3" name="Content Placeholder 2"/>
          <p:cNvSpPr>
            <a:spLocks noGrp="1"/>
          </p:cNvSpPr>
          <p:nvPr>
            <p:ph idx="1"/>
          </p:nvPr>
        </p:nvSpPr>
        <p:spPr/>
        <p:txBody>
          <a:bodyPr/>
          <a:lstStyle/>
          <a:p>
            <a:r>
              <a:rPr lang="en-GB" dirty="0"/>
              <a:t>Gives the actual device memory address of a particular statically allocated symbol.</a:t>
            </a:r>
          </a:p>
          <a:p>
            <a:endParaRPr lang="en-GB" dirty="0"/>
          </a:p>
          <a:p>
            <a:r>
              <a:rPr lang="en-GB" dirty="0"/>
              <a:t>E.g. to copy data TO the device:</a:t>
            </a:r>
          </a:p>
        </p:txBody>
      </p:sp>
      <p:sp>
        <p:nvSpPr>
          <p:cNvPr id="4" name="TextBox 3"/>
          <p:cNvSpPr txBox="1"/>
          <p:nvPr/>
        </p:nvSpPr>
        <p:spPr>
          <a:xfrm>
            <a:off x="1835696" y="4005064"/>
            <a:ext cx="5472608" cy="2585323"/>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rgbClr val="00B050"/>
                </a:solidFill>
                <a:latin typeface="Courier New" panose="02070309020205020404" pitchFamily="49" charset="0"/>
                <a:cs typeface="Courier New" panose="02070309020205020404" pitchFamily="49" charset="0"/>
              </a:rPr>
              <a:t>// </a:t>
            </a:r>
            <a:r>
              <a:rPr lang="en-GB" b="1" dirty="0" err="1">
                <a:solidFill>
                  <a:srgbClr val="00B050"/>
                </a:solidFill>
                <a:latin typeface="Courier New" panose="02070309020205020404" pitchFamily="49" charset="0"/>
                <a:cs typeface="Courier New" panose="02070309020205020404" pitchFamily="49" charset="0"/>
              </a:rPr>
              <a:t>h_array</a:t>
            </a:r>
            <a:r>
              <a:rPr lang="en-GB" b="1" dirty="0">
                <a:solidFill>
                  <a:srgbClr val="00B050"/>
                </a:solidFill>
                <a:latin typeface="Courier New" panose="02070309020205020404" pitchFamily="49" charset="0"/>
                <a:cs typeface="Courier New" panose="02070309020205020404" pitchFamily="49" charset="0"/>
              </a:rPr>
              <a:t> is an array allocated on</a:t>
            </a:r>
          </a:p>
          <a:p>
            <a:r>
              <a:rPr lang="en-GB" b="1" dirty="0">
                <a:solidFill>
                  <a:srgbClr val="00B050"/>
                </a:solidFill>
                <a:latin typeface="Courier New" panose="02070309020205020404" pitchFamily="49" charset="0"/>
                <a:cs typeface="Courier New" panose="02070309020205020404" pitchFamily="49" charset="0"/>
              </a:rPr>
              <a:t>// the host.</a:t>
            </a:r>
          </a:p>
          <a:p>
            <a:r>
              <a:rPr lang="en-GB" b="1" dirty="0">
                <a:solidFill>
                  <a:srgbClr val="00B050"/>
                </a:solidFill>
                <a:latin typeface="Courier New" panose="02070309020205020404" pitchFamily="49" charset="0"/>
                <a:cs typeface="Courier New" panose="02070309020205020404" pitchFamily="49" charset="0"/>
              </a:rPr>
              <a:t>// </a:t>
            </a:r>
            <a:r>
              <a:rPr lang="en-GB" b="1" dirty="0" err="1">
                <a:solidFill>
                  <a:srgbClr val="00B050"/>
                </a:solidFill>
                <a:latin typeface="Courier New" panose="02070309020205020404" pitchFamily="49" charset="0"/>
                <a:cs typeface="Courier New" panose="02070309020205020404" pitchFamily="49" charset="0"/>
              </a:rPr>
              <a:t>d_array</a:t>
            </a:r>
            <a:r>
              <a:rPr lang="en-GB" b="1" dirty="0">
                <a:solidFill>
                  <a:srgbClr val="00B050"/>
                </a:solidFill>
                <a:latin typeface="Courier New" panose="02070309020205020404" pitchFamily="49" charset="0"/>
                <a:cs typeface="Courier New" panose="02070309020205020404" pitchFamily="49" charset="0"/>
              </a:rPr>
              <a:t> is a __device__ array.</a:t>
            </a:r>
          </a:p>
          <a:p>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ptr</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cudaGetSymbolAddress</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ptr</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cudaMemcpy</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ptr</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a:t>
            </a:r>
          </a:p>
          <a:p>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cudaMemcpyHostToDevice</a:t>
            </a:r>
            <a:r>
              <a:rPr lang="en-GB"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280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764373"/>
            <a:ext cx="6281896" cy="1293028"/>
          </a:xfrm>
        </p:spPr>
        <p:txBody>
          <a:bodyPr/>
          <a:lstStyle/>
          <a:p>
            <a:r>
              <a:rPr lang="en-GB" cap="none" dirty="0" err="1"/>
              <a:t>cudaMemcpy</a:t>
            </a:r>
            <a:r>
              <a:rPr lang="en-GB" cap="none" dirty="0"/>
              <a:t>*Symbol</a:t>
            </a:r>
          </a:p>
        </p:txBody>
      </p:sp>
      <p:sp>
        <p:nvSpPr>
          <p:cNvPr id="3" name="Content Placeholder 2"/>
          <p:cNvSpPr>
            <a:spLocks noGrp="1"/>
          </p:cNvSpPr>
          <p:nvPr>
            <p:ph idx="1"/>
          </p:nvPr>
        </p:nvSpPr>
        <p:spPr/>
        <p:txBody>
          <a:bodyPr/>
          <a:lstStyle/>
          <a:p>
            <a:r>
              <a:rPr lang="en-GB" dirty="0"/>
              <a:t>Like </a:t>
            </a:r>
            <a:r>
              <a:rPr lang="en-GB" b="1" dirty="0" err="1">
                <a:latin typeface="Courier New" panose="02070309020205020404" pitchFamily="49" charset="0"/>
                <a:cs typeface="Courier New" panose="02070309020205020404" pitchFamily="49" charset="0"/>
              </a:rPr>
              <a:t>cudaMemcpy</a:t>
            </a:r>
            <a:r>
              <a:rPr lang="en-GB" dirty="0"/>
              <a:t>, but one of the arguments can be a </a:t>
            </a:r>
            <a:r>
              <a:rPr lang="en-GB" dirty="0">
                <a:solidFill>
                  <a:schemeClr val="accent2"/>
                </a:solidFill>
              </a:rPr>
              <a:t>symbol</a:t>
            </a:r>
            <a:r>
              <a:rPr lang="en-GB" dirty="0"/>
              <a:t> instead of a memory address.</a:t>
            </a:r>
          </a:p>
          <a:p>
            <a:r>
              <a:rPr lang="en-GB" dirty="0"/>
              <a:t>First parameter is always </a:t>
            </a:r>
            <a:r>
              <a:rPr lang="en-GB" dirty="0">
                <a:solidFill>
                  <a:schemeClr val="accent2"/>
                </a:solidFill>
              </a:rPr>
              <a:t>destination</a:t>
            </a:r>
            <a:r>
              <a:rPr lang="en-GB" dirty="0"/>
              <a:t> address/symbol, second is always </a:t>
            </a:r>
            <a:r>
              <a:rPr lang="en-GB" dirty="0">
                <a:solidFill>
                  <a:schemeClr val="accent2"/>
                </a:solidFill>
              </a:rPr>
              <a:t>source</a:t>
            </a:r>
            <a:r>
              <a:rPr lang="en-GB" dirty="0"/>
              <a:t> address/symbol.</a:t>
            </a:r>
          </a:p>
          <a:p>
            <a:endParaRPr lang="en-GB" dirty="0"/>
          </a:p>
          <a:p>
            <a:r>
              <a:rPr lang="en-GB" dirty="0"/>
              <a:t>Copying from host to device:</a:t>
            </a:r>
          </a:p>
          <a:p>
            <a:endParaRPr lang="en-GB" dirty="0"/>
          </a:p>
          <a:p>
            <a:endParaRPr lang="en-GB" dirty="0"/>
          </a:p>
          <a:p>
            <a:r>
              <a:rPr lang="en-GB" dirty="0"/>
              <a:t>Copying from device to host:</a:t>
            </a:r>
          </a:p>
        </p:txBody>
      </p:sp>
      <p:sp>
        <p:nvSpPr>
          <p:cNvPr id="5" name="TextBox 4"/>
          <p:cNvSpPr txBox="1"/>
          <p:nvPr/>
        </p:nvSpPr>
        <p:spPr>
          <a:xfrm>
            <a:off x="737828" y="4581128"/>
            <a:ext cx="7866620" cy="369332"/>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err="1">
                <a:latin typeface="Courier New" panose="02070309020205020404" pitchFamily="49" charset="0"/>
                <a:cs typeface="Courier New" panose="02070309020205020404" pitchFamily="49" charset="0"/>
              </a:rPr>
              <a:t>cudaMemcpyToSymbol</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a:t>
            </a:r>
          </a:p>
        </p:txBody>
      </p:sp>
      <p:sp>
        <p:nvSpPr>
          <p:cNvPr id="6" name="TextBox 5"/>
          <p:cNvSpPr txBox="1"/>
          <p:nvPr/>
        </p:nvSpPr>
        <p:spPr>
          <a:xfrm>
            <a:off x="737828" y="5805264"/>
            <a:ext cx="7866620" cy="369332"/>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err="1">
                <a:latin typeface="Courier New" panose="02070309020205020404" pitchFamily="49" charset="0"/>
                <a:cs typeface="Courier New" panose="02070309020205020404" pitchFamily="49" charset="0"/>
              </a:rPr>
              <a:t>cudaMemcpyFromSymbol</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h_array</a:t>
            </a:r>
            <a:r>
              <a:rPr lang="en-GB" b="1" dirty="0">
                <a:latin typeface="Courier New" panose="02070309020205020404" pitchFamily="49" charset="0"/>
                <a:cs typeface="Courier New" panose="02070309020205020404" pitchFamily="49" charset="0"/>
              </a:rPr>
              <a:t>));</a:t>
            </a:r>
          </a:p>
        </p:txBody>
      </p:sp>
      <p:sp>
        <p:nvSpPr>
          <p:cNvPr id="7" name="TextBox 6"/>
          <p:cNvSpPr txBox="1"/>
          <p:nvPr/>
        </p:nvSpPr>
        <p:spPr>
          <a:xfrm>
            <a:off x="5292080" y="5157192"/>
            <a:ext cx="3096344" cy="369332"/>
          </a:xfrm>
          <a:prstGeom prst="rect">
            <a:avLst/>
          </a:prstGeom>
          <a:noFill/>
        </p:spPr>
        <p:txBody>
          <a:bodyPr wrap="square" rtlCol="0">
            <a:spAutoFit/>
          </a:bodyPr>
          <a:lstStyle/>
          <a:p>
            <a:r>
              <a:rPr lang="en-GB" dirty="0">
                <a:solidFill>
                  <a:schemeClr val="accent1"/>
                </a:solidFill>
              </a:rPr>
              <a:t>Symbol</a:t>
            </a:r>
          </a:p>
        </p:txBody>
      </p:sp>
      <p:cxnSp>
        <p:nvCxnSpPr>
          <p:cNvPr id="9" name="Straight Arrow Connector 8"/>
          <p:cNvCxnSpPr/>
          <p:nvPr/>
        </p:nvCxnSpPr>
        <p:spPr>
          <a:xfrm flipH="1" flipV="1">
            <a:off x="4355976" y="4869160"/>
            <a:ext cx="100811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92080" y="5481228"/>
            <a:ext cx="144016"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4128" y="1700808"/>
            <a:ext cx="2825512" cy="369332"/>
          </a:xfrm>
          <a:prstGeom prst="rect">
            <a:avLst/>
          </a:prstGeom>
          <a:noFill/>
        </p:spPr>
        <p:txBody>
          <a:bodyPr wrap="square" rtlCol="0">
            <a:spAutoFit/>
          </a:bodyPr>
          <a:lstStyle/>
          <a:p>
            <a:pPr algn="r"/>
            <a:r>
              <a:rPr lang="en-GB" dirty="0"/>
              <a:t>(preferred way)</a:t>
            </a:r>
          </a:p>
        </p:txBody>
      </p:sp>
    </p:spTree>
    <p:extLst>
      <p:ext uri="{BB962C8B-B14F-4D97-AF65-F5344CB8AC3E}">
        <p14:creationId xmlns:p14="http://schemas.microsoft.com/office/powerpoint/2010/main" val="35990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Accessing static memory from a kernel</a:t>
            </a:r>
          </a:p>
        </p:txBody>
      </p:sp>
      <p:sp>
        <p:nvSpPr>
          <p:cNvPr id="3" name="Content Placeholder 2"/>
          <p:cNvSpPr>
            <a:spLocks noGrp="1"/>
          </p:cNvSpPr>
          <p:nvPr>
            <p:ph idx="1"/>
          </p:nvPr>
        </p:nvSpPr>
        <p:spPr/>
        <p:txBody>
          <a:bodyPr/>
          <a:lstStyle/>
          <a:p>
            <a:r>
              <a:rPr lang="en-GB" dirty="0"/>
              <a:t>In the workshop exercise the </a:t>
            </a:r>
            <a:r>
              <a:rPr lang="en-GB" dirty="0">
                <a:solidFill>
                  <a:schemeClr val="accent2"/>
                </a:solidFill>
              </a:rPr>
              <a:t>device memory </a:t>
            </a:r>
            <a:r>
              <a:rPr lang="en-GB" dirty="0"/>
              <a:t>was allocated dynamically in the host code:</a:t>
            </a:r>
          </a:p>
          <a:p>
            <a:endParaRPr lang="en-GB" dirty="0"/>
          </a:p>
          <a:p>
            <a:endParaRPr lang="en-GB" dirty="0"/>
          </a:p>
          <a:p>
            <a:endParaRPr lang="en-GB" dirty="0"/>
          </a:p>
          <a:p>
            <a:r>
              <a:rPr lang="en-GB" dirty="0"/>
              <a:t>This meant we had to pass pointers to the allocated device memory as </a:t>
            </a:r>
            <a:r>
              <a:rPr lang="en-GB" dirty="0">
                <a:solidFill>
                  <a:schemeClr val="accent2"/>
                </a:solidFill>
              </a:rPr>
              <a:t>arguments</a:t>
            </a:r>
            <a:r>
              <a:rPr lang="en-GB" dirty="0"/>
              <a:t> when calling the kernel:</a:t>
            </a:r>
          </a:p>
        </p:txBody>
      </p:sp>
      <p:sp>
        <p:nvSpPr>
          <p:cNvPr id="4" name="TextBox 3"/>
          <p:cNvSpPr txBox="1"/>
          <p:nvPr/>
        </p:nvSpPr>
        <p:spPr>
          <a:xfrm>
            <a:off x="1547664" y="3068960"/>
            <a:ext cx="6768752" cy="923330"/>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 n*</a:t>
            </a:r>
            <a:r>
              <a:rPr lang="en-GB" b="1" dirty="0" err="1">
                <a:solidFill>
                  <a:schemeClr val="accent6"/>
                </a:solidFill>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 n*</a:t>
            </a:r>
            <a:r>
              <a:rPr lang="en-GB" b="1" dirty="0" err="1">
                <a:solidFill>
                  <a:schemeClr val="accent6"/>
                </a:solidFill>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a:t>
            </a:r>
          </a:p>
        </p:txBody>
      </p:sp>
      <p:sp>
        <p:nvSpPr>
          <p:cNvPr id="5" name="TextBox 4"/>
          <p:cNvSpPr txBox="1"/>
          <p:nvPr/>
        </p:nvSpPr>
        <p:spPr>
          <a:xfrm>
            <a:off x="1547664" y="5085184"/>
            <a:ext cx="6768752" cy="369332"/>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&lt;&lt;&lt;100, 1000&gt;&gt;&gt;(</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 n);</a:t>
            </a:r>
          </a:p>
        </p:txBody>
      </p:sp>
    </p:spTree>
    <p:extLst>
      <p:ext uri="{BB962C8B-B14F-4D97-AF65-F5344CB8AC3E}">
        <p14:creationId xmlns:p14="http://schemas.microsoft.com/office/powerpoint/2010/main" val="367861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Accessing static memory from a kernel</a:t>
            </a:r>
          </a:p>
        </p:txBody>
      </p:sp>
      <p:sp>
        <p:nvSpPr>
          <p:cNvPr id="3" name="Content Placeholder 2"/>
          <p:cNvSpPr>
            <a:spLocks noGrp="1"/>
          </p:cNvSpPr>
          <p:nvPr>
            <p:ph idx="1"/>
          </p:nvPr>
        </p:nvSpPr>
        <p:spPr/>
        <p:txBody>
          <a:bodyPr/>
          <a:lstStyle/>
          <a:p>
            <a:r>
              <a:rPr lang="en-GB" dirty="0"/>
              <a:t>If instead you make the device arrays statically allocated (in global scope, not </a:t>
            </a:r>
            <a:r>
              <a:rPr lang="en-GB" b="1" dirty="0">
                <a:latin typeface="Courier New" panose="02070309020205020404" pitchFamily="49" charset="0"/>
                <a:cs typeface="Courier New" panose="02070309020205020404" pitchFamily="49" charset="0"/>
              </a:rPr>
              <a:t>main</a:t>
            </a:r>
            <a:r>
              <a:rPr lang="en-GB" dirty="0"/>
              <a:t>):</a:t>
            </a:r>
          </a:p>
          <a:p>
            <a:endParaRPr lang="en-GB" dirty="0"/>
          </a:p>
          <a:p>
            <a:pPr marL="0" indent="0">
              <a:buNone/>
            </a:pPr>
            <a:endParaRPr lang="en-GB" dirty="0"/>
          </a:p>
          <a:p>
            <a:endParaRPr lang="en-GB" dirty="0"/>
          </a:p>
          <a:p>
            <a:r>
              <a:rPr lang="en-GB" dirty="0"/>
              <a:t>The kernel can automatically access these variables without needing pointers passed as arguments:</a:t>
            </a:r>
          </a:p>
        </p:txBody>
      </p:sp>
      <p:sp>
        <p:nvSpPr>
          <p:cNvPr id="4" name="TextBox 3"/>
          <p:cNvSpPr txBox="1"/>
          <p:nvPr/>
        </p:nvSpPr>
        <p:spPr>
          <a:xfrm>
            <a:off x="1547664" y="3068960"/>
            <a:ext cx="6768752" cy="923330"/>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err="1">
                <a:solidFill>
                  <a:schemeClr val="accent6"/>
                </a:solidFill>
                <a:latin typeface="Courier New" panose="02070309020205020404" pitchFamily="49" charset="0"/>
                <a:cs typeface="Courier New" panose="02070309020205020404" pitchFamily="49" charset="0"/>
              </a:rPr>
              <a:t>const</a:t>
            </a:r>
            <a:r>
              <a:rPr lang="en-GB" b="1" dirty="0">
                <a:solidFill>
                  <a:schemeClr val="accent6"/>
                </a:solidFill>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solidFill>
                  <a:schemeClr val="accent6"/>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n = 1000;</a:t>
            </a:r>
          </a:p>
          <a:p>
            <a:r>
              <a:rPr lang="en-GB" b="1" dirty="0">
                <a:solidFill>
                  <a:schemeClr val="accent6"/>
                </a:solidFill>
                <a:latin typeface="Courier New" panose="02070309020205020404" pitchFamily="49" charset="0"/>
                <a:cs typeface="Courier New" panose="02070309020205020404" pitchFamily="49" charset="0"/>
              </a:rPr>
              <a:t>__device__ float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[n];</a:t>
            </a:r>
          </a:p>
          <a:p>
            <a:r>
              <a:rPr lang="en-GB" b="1" dirty="0">
                <a:solidFill>
                  <a:schemeClr val="accent6"/>
                </a:solidFill>
                <a:latin typeface="Courier New" panose="02070309020205020404" pitchFamily="49" charset="0"/>
                <a:cs typeface="Courier New" panose="02070309020205020404" pitchFamily="49" charset="0"/>
              </a:rPr>
              <a:t>__device__ float </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[n];</a:t>
            </a:r>
          </a:p>
        </p:txBody>
      </p:sp>
      <p:sp>
        <p:nvSpPr>
          <p:cNvPr id="6" name="TextBox 5"/>
          <p:cNvSpPr txBox="1"/>
          <p:nvPr/>
        </p:nvSpPr>
        <p:spPr>
          <a:xfrm>
            <a:off x="458944" y="4941168"/>
            <a:ext cx="8226112" cy="1754326"/>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blockIdx.x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blockDim.x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threadIdx.x</a:t>
            </a:r>
            <a:r>
              <a:rPr lang="en-GB" b="1" dirty="0">
                <a:latin typeface="Courier New" panose="02070309020205020404" pitchFamily="49" charset="0"/>
                <a:cs typeface="Courier New" panose="02070309020205020404" pitchFamily="49" charset="0"/>
              </a:rPr>
              <a:t>;</a:t>
            </a:r>
          </a:p>
          <a:p>
            <a:r>
              <a:rPr lang="en-GB" b="1" dirty="0">
                <a:latin typeface="Courier New" panose="02070309020205020404" pitchFamily="49" charset="0"/>
                <a:cs typeface="Courier New" panose="02070309020205020404" pitchFamily="49" charset="0"/>
              </a:rPr>
              <a:t>   </a:t>
            </a:r>
            <a:r>
              <a:rPr lang="en-GB" b="1" dirty="0">
                <a:solidFill>
                  <a:schemeClr val="accent6"/>
                </a:solidFill>
                <a:latin typeface="Courier New" panose="02070309020205020404" pitchFamily="49" charset="0"/>
                <a:cs typeface="Courier New" panose="02070309020205020404" pitchFamily="49" charset="0"/>
              </a:rPr>
              <a:t>if</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&lt; n) {</a:t>
            </a:r>
          </a:p>
          <a:p>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sin(</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[n]);</a:t>
            </a:r>
          </a:p>
          <a:p>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643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vs dynamic allocation</a:t>
            </a:r>
          </a:p>
        </p:txBody>
      </p:sp>
      <p:sp>
        <p:nvSpPr>
          <p:cNvPr id="3" name="Content Placeholder 2"/>
          <p:cNvSpPr>
            <a:spLocks noGrp="1"/>
          </p:cNvSpPr>
          <p:nvPr>
            <p:ph idx="1"/>
          </p:nvPr>
        </p:nvSpPr>
        <p:spPr/>
        <p:txBody>
          <a:bodyPr/>
          <a:lstStyle/>
          <a:p>
            <a:r>
              <a:rPr lang="en-GB" dirty="0"/>
              <a:t>If you can, use </a:t>
            </a:r>
            <a:r>
              <a:rPr lang="en-GB" dirty="0">
                <a:solidFill>
                  <a:schemeClr val="accent2"/>
                </a:solidFill>
              </a:rPr>
              <a:t>static allocation</a:t>
            </a:r>
            <a:r>
              <a:rPr lang="en-GB" dirty="0"/>
              <a:t>.</a:t>
            </a:r>
          </a:p>
          <a:p>
            <a:pPr lvl="1"/>
            <a:r>
              <a:rPr lang="en-GB" dirty="0">
                <a:solidFill>
                  <a:srgbClr val="00B050"/>
                </a:solidFill>
              </a:rPr>
              <a:t>Doesn’t require time-consuming calls to memory allocation functions.</a:t>
            </a:r>
          </a:p>
          <a:p>
            <a:pPr lvl="1"/>
            <a:r>
              <a:rPr lang="en-GB" dirty="0">
                <a:solidFill>
                  <a:srgbClr val="00B050"/>
                </a:solidFill>
              </a:rPr>
              <a:t>Don’t need to worry about freeing memory after use.</a:t>
            </a:r>
          </a:p>
          <a:p>
            <a:pPr lvl="1"/>
            <a:endParaRPr lang="en-GB" dirty="0"/>
          </a:p>
          <a:p>
            <a:r>
              <a:rPr lang="en-GB" dirty="0"/>
              <a:t>But it’s often not possible (e.g. when size of input data isn’t known in advance).</a:t>
            </a:r>
          </a:p>
        </p:txBody>
      </p:sp>
    </p:spTree>
    <p:extLst>
      <p:ext uri="{BB962C8B-B14F-4D97-AF65-F5344CB8AC3E}">
        <p14:creationId xmlns:p14="http://schemas.microsoft.com/office/powerpoint/2010/main" val="37806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Pinned memory</a:t>
            </a:r>
          </a:p>
        </p:txBody>
      </p:sp>
      <p:sp>
        <p:nvSpPr>
          <p:cNvPr id="3" name="Content Placeholder 2"/>
          <p:cNvSpPr>
            <a:spLocks noGrp="1"/>
          </p:cNvSpPr>
          <p:nvPr>
            <p:ph idx="1"/>
          </p:nvPr>
        </p:nvSpPr>
        <p:spPr>
          <a:xfrm>
            <a:off x="594360" y="2194560"/>
            <a:ext cx="8154104" cy="2098536"/>
          </a:xfrm>
        </p:spPr>
        <p:txBody>
          <a:bodyPr>
            <a:normAutofit/>
          </a:bodyPr>
          <a:lstStyle/>
          <a:p>
            <a:r>
              <a:rPr lang="en-GB" dirty="0"/>
              <a:t>Technique for speeding up RAM</a:t>
            </a:r>
            <a:r>
              <a:rPr lang="en-GB" dirty="0">
                <a:sym typeface="Wingdings" panose="05000000000000000000" pitchFamily="2" charset="2"/>
              </a:rPr>
              <a:t>↔GPU memory transfers.</a:t>
            </a:r>
          </a:p>
          <a:p>
            <a:endParaRPr lang="en-GB" dirty="0">
              <a:sym typeface="Wingdings" panose="05000000000000000000" pitchFamily="2" charset="2"/>
            </a:endParaRPr>
          </a:p>
          <a:p>
            <a:r>
              <a:rPr lang="en-GB" dirty="0">
                <a:sym typeface="Wingdings" panose="05000000000000000000" pitchFamily="2" charset="2"/>
              </a:rPr>
              <a:t>Transfers between the RAM and GPU can be very fast – they use </a:t>
            </a:r>
            <a:r>
              <a:rPr lang="en-GB" dirty="0">
                <a:solidFill>
                  <a:schemeClr val="accent2"/>
                </a:solidFill>
                <a:sym typeface="Wingdings" panose="05000000000000000000" pitchFamily="2" charset="2"/>
              </a:rPr>
              <a:t>Direct Memory Access </a:t>
            </a:r>
            <a:r>
              <a:rPr lang="en-GB" dirty="0">
                <a:sym typeface="Wingdings" panose="05000000000000000000" pitchFamily="2" charset="2"/>
              </a:rPr>
              <a:t>(DMA) to do the copy </a:t>
            </a:r>
            <a:r>
              <a:rPr lang="en-GB" dirty="0">
                <a:solidFill>
                  <a:schemeClr val="accent6"/>
                </a:solidFill>
                <a:sym typeface="Wingdings" panose="05000000000000000000" pitchFamily="2" charset="2"/>
              </a:rPr>
              <a:t>without involving the CPU</a:t>
            </a:r>
            <a:r>
              <a:rPr lang="en-GB" dirty="0">
                <a:sym typeface="Wingdings" panose="05000000000000000000" pitchFamily="2" charset="2"/>
              </a:rPr>
              <a:t>.</a:t>
            </a:r>
          </a:p>
          <a:p>
            <a:endParaRPr lang="en-GB" dirty="0">
              <a:sym typeface="Wingdings" panose="05000000000000000000" pitchFamily="2" charset="2"/>
            </a:endParaRPr>
          </a:p>
          <a:p>
            <a:endParaRPr lang="en-GB" dirty="0">
              <a:sym typeface="Wingdings" panose="05000000000000000000" pitchFamily="2" charset="2"/>
            </a:endParaRPr>
          </a:p>
          <a:p>
            <a:endParaRPr lang="en-GB" dirty="0"/>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r="1772"/>
          <a:stretch/>
        </p:blipFill>
        <p:spPr>
          <a:xfrm>
            <a:off x="2171700" y="4581128"/>
            <a:ext cx="1530424" cy="89640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2570" y="4487348"/>
            <a:ext cx="1595147" cy="1083961"/>
          </a:xfrm>
          <a:prstGeom prst="rect">
            <a:avLst/>
          </a:prstGeom>
        </p:spPr>
      </p:pic>
      <p:cxnSp>
        <p:nvCxnSpPr>
          <p:cNvPr id="8" name="Straight Arrow Connector 7"/>
          <p:cNvCxnSpPr/>
          <p:nvPr/>
        </p:nvCxnSpPr>
        <p:spPr>
          <a:xfrm>
            <a:off x="3814378" y="5029328"/>
            <a:ext cx="1584176"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17425" y="5188550"/>
            <a:ext cx="2178082" cy="646331"/>
          </a:xfrm>
          <a:prstGeom prst="rect">
            <a:avLst/>
          </a:prstGeom>
          <a:noFill/>
        </p:spPr>
        <p:txBody>
          <a:bodyPr wrap="square" rtlCol="0">
            <a:spAutoFit/>
          </a:bodyPr>
          <a:lstStyle/>
          <a:p>
            <a:pPr algn="ctr"/>
            <a:r>
              <a:rPr lang="en-GB" dirty="0">
                <a:solidFill>
                  <a:schemeClr val="accent1"/>
                </a:solidFill>
              </a:rPr>
              <a:t>PCI Express Bus</a:t>
            </a:r>
          </a:p>
          <a:p>
            <a:pPr algn="ctr"/>
            <a:r>
              <a:rPr lang="en-GB" dirty="0">
                <a:solidFill>
                  <a:schemeClr val="accent1"/>
                </a:solidFill>
              </a:rPr>
              <a:t>~8GB/s</a:t>
            </a:r>
          </a:p>
        </p:txBody>
      </p:sp>
    </p:spTree>
    <p:extLst>
      <p:ext uri="{BB962C8B-B14F-4D97-AF65-F5344CB8AC3E}">
        <p14:creationId xmlns:p14="http://schemas.microsoft.com/office/powerpoint/2010/main" val="344025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Pinned memory</a:t>
            </a:r>
          </a:p>
        </p:txBody>
      </p:sp>
      <p:sp>
        <p:nvSpPr>
          <p:cNvPr id="3" name="Content Placeholder 2"/>
          <p:cNvSpPr>
            <a:spLocks noGrp="1"/>
          </p:cNvSpPr>
          <p:nvPr>
            <p:ph idx="1"/>
          </p:nvPr>
        </p:nvSpPr>
        <p:spPr>
          <a:xfrm>
            <a:off x="594360" y="2194560"/>
            <a:ext cx="5417800" cy="4474800"/>
          </a:xfrm>
        </p:spPr>
        <p:txBody>
          <a:bodyPr>
            <a:normAutofit fontScale="92500"/>
          </a:bodyPr>
          <a:lstStyle/>
          <a:p>
            <a:r>
              <a:rPr lang="en-GB" b="1" dirty="0">
                <a:sym typeface="Wingdings" panose="05000000000000000000" pitchFamily="2" charset="2"/>
              </a:rPr>
              <a:t>But</a:t>
            </a:r>
            <a:r>
              <a:rPr lang="en-GB" dirty="0">
                <a:sym typeface="Wingdings" panose="05000000000000000000" pitchFamily="2" charset="2"/>
              </a:rPr>
              <a:t>, operating systems use </a:t>
            </a:r>
            <a:r>
              <a:rPr lang="en-GB" dirty="0">
                <a:solidFill>
                  <a:schemeClr val="accent3"/>
                </a:solidFill>
                <a:sym typeface="Wingdings" panose="05000000000000000000" pitchFamily="2" charset="2"/>
              </a:rPr>
              <a:t>paged virtual memory</a:t>
            </a:r>
            <a:r>
              <a:rPr lang="en-GB" dirty="0">
                <a:sym typeface="Wingdings" panose="05000000000000000000" pitchFamily="2" charset="2"/>
              </a:rPr>
              <a:t>.</a:t>
            </a:r>
          </a:p>
          <a:p>
            <a:endParaRPr lang="en-GB" dirty="0">
              <a:sym typeface="Wingdings" panose="05000000000000000000" pitchFamily="2" charset="2"/>
            </a:endParaRPr>
          </a:p>
          <a:p>
            <a:r>
              <a:rPr lang="en-GB" dirty="0">
                <a:sym typeface="Wingdings" panose="05000000000000000000" pitchFamily="2" charset="2"/>
              </a:rPr>
              <a:t>The address you get from </a:t>
            </a:r>
            <a:r>
              <a:rPr lang="en-GB" b="1" dirty="0" err="1">
                <a:latin typeface="Courier New" panose="02070309020205020404" pitchFamily="49" charset="0"/>
                <a:cs typeface="Courier New" panose="02070309020205020404" pitchFamily="49" charset="0"/>
                <a:sym typeface="Wingdings" panose="05000000000000000000" pitchFamily="2" charset="2"/>
              </a:rPr>
              <a:t>malloc</a:t>
            </a:r>
            <a:r>
              <a:rPr lang="en-GB" b="1" dirty="0">
                <a:latin typeface="Courier New" panose="02070309020205020404" pitchFamily="49" charset="0"/>
                <a:cs typeface="Courier New" panose="02070309020205020404" pitchFamily="49" charset="0"/>
                <a:sym typeface="Wingdings" panose="05000000000000000000" pitchFamily="2" charset="2"/>
              </a:rPr>
              <a:t>() </a:t>
            </a:r>
            <a:r>
              <a:rPr lang="en-GB" dirty="0">
                <a:sym typeface="Wingdings" panose="05000000000000000000" pitchFamily="2" charset="2"/>
              </a:rPr>
              <a:t>doesn’t correspond to a physical address in RAM, but to a “</a:t>
            </a:r>
            <a:r>
              <a:rPr lang="en-GB" dirty="0">
                <a:solidFill>
                  <a:schemeClr val="accent3"/>
                </a:solidFill>
                <a:sym typeface="Wingdings" panose="05000000000000000000" pitchFamily="2" charset="2"/>
              </a:rPr>
              <a:t>page</a:t>
            </a:r>
            <a:r>
              <a:rPr lang="en-GB" dirty="0">
                <a:sym typeface="Wingdings" panose="05000000000000000000" pitchFamily="2" charset="2"/>
              </a:rPr>
              <a:t>” that can be moved around…</a:t>
            </a:r>
          </a:p>
          <a:p>
            <a:r>
              <a:rPr lang="en-GB" dirty="0">
                <a:sym typeface="Wingdings" panose="05000000000000000000" pitchFamily="2" charset="2"/>
              </a:rPr>
              <a:t>… which is no good for a DMA transfer.</a:t>
            </a:r>
          </a:p>
          <a:p>
            <a:endParaRPr lang="en-GB" dirty="0">
              <a:sym typeface="Wingdings" panose="05000000000000000000" pitchFamily="2" charset="2"/>
            </a:endParaRPr>
          </a:p>
          <a:p>
            <a:r>
              <a:rPr lang="en-GB" dirty="0">
                <a:sym typeface="Wingdings" panose="05000000000000000000" pitchFamily="2" charset="2"/>
              </a:rPr>
              <a:t>So when transferring from RAM to GPU, CUDA first copies the data into “</a:t>
            </a:r>
            <a:r>
              <a:rPr lang="en-GB" dirty="0">
                <a:solidFill>
                  <a:schemeClr val="accent6"/>
                </a:solidFill>
                <a:sym typeface="Wingdings" panose="05000000000000000000" pitchFamily="2" charset="2"/>
              </a:rPr>
              <a:t>pinned</a:t>
            </a:r>
            <a:r>
              <a:rPr lang="en-GB" dirty="0">
                <a:sym typeface="Wingdings" panose="05000000000000000000" pitchFamily="2" charset="2"/>
              </a:rPr>
              <a:t>” RAM, where it won’t get moved.</a:t>
            </a:r>
          </a:p>
          <a:p>
            <a:pPr lvl="1"/>
            <a:r>
              <a:rPr lang="en-GB" dirty="0">
                <a:sym typeface="Wingdings" panose="05000000000000000000" pitchFamily="2" charset="2"/>
              </a:rPr>
              <a:t>(and similarly for GPURAM)</a:t>
            </a: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p>
        </p:txBody>
      </p:sp>
      <p:pic>
        <p:nvPicPr>
          <p:cNvPr id="1026" name="Picture 2" descr="Image result for paged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844824"/>
            <a:ext cx="2682428" cy="2496218"/>
          </a:xfrm>
          <a:prstGeom prst="rect">
            <a:avLst/>
          </a:prstGeom>
          <a:noFill/>
          <a:ln w="19050">
            <a:solidFill>
              <a:schemeClr val="accent3"/>
            </a:solidFill>
          </a:ln>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56" y="4435987"/>
            <a:ext cx="2448267" cy="2295845"/>
          </a:xfrm>
          <a:prstGeom prst="rect">
            <a:avLst/>
          </a:prstGeom>
        </p:spPr>
      </p:pic>
      <p:sp>
        <p:nvSpPr>
          <p:cNvPr id="5" name="TextBox 4"/>
          <p:cNvSpPr txBox="1"/>
          <p:nvPr/>
        </p:nvSpPr>
        <p:spPr>
          <a:xfrm rot="18377796">
            <a:off x="5132893" y="6090897"/>
            <a:ext cx="1008112" cy="400110"/>
          </a:xfrm>
          <a:prstGeom prst="rect">
            <a:avLst/>
          </a:prstGeom>
          <a:noFill/>
        </p:spPr>
        <p:txBody>
          <a:bodyPr wrap="square" rtlCol="0">
            <a:spAutoFit/>
          </a:bodyPr>
          <a:lstStyle/>
          <a:p>
            <a:pPr algn="ctr"/>
            <a:r>
              <a:rPr lang="en-GB" sz="2000" dirty="0">
                <a:solidFill>
                  <a:schemeClr val="accent1"/>
                </a:solidFill>
              </a:rPr>
              <a:t>Slow!</a:t>
            </a:r>
          </a:p>
        </p:txBody>
      </p:sp>
    </p:spTree>
    <p:extLst>
      <p:ext uri="{BB962C8B-B14F-4D97-AF65-F5344CB8AC3E}">
        <p14:creationId xmlns:p14="http://schemas.microsoft.com/office/powerpoint/2010/main" val="81852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Pinned memory</a:t>
            </a:r>
          </a:p>
        </p:txBody>
      </p:sp>
      <p:sp>
        <p:nvSpPr>
          <p:cNvPr id="3" name="Content Placeholder 2"/>
          <p:cNvSpPr>
            <a:spLocks noGrp="1"/>
          </p:cNvSpPr>
          <p:nvPr>
            <p:ph idx="1"/>
          </p:nvPr>
        </p:nvSpPr>
        <p:spPr/>
        <p:txBody>
          <a:bodyPr/>
          <a:lstStyle/>
          <a:p>
            <a:r>
              <a:rPr lang="en-GB" dirty="0"/>
              <a:t>If you know that you have an array in host memory that’ll be frequently used for device</a:t>
            </a:r>
            <a:r>
              <a:rPr lang="en-GB" dirty="0">
                <a:sym typeface="Wingdings" panose="05000000000000000000" pitchFamily="2" charset="2"/>
              </a:rPr>
              <a:t> ↔ host transfers, you can specify that it should be </a:t>
            </a:r>
            <a:r>
              <a:rPr lang="en-GB" dirty="0">
                <a:solidFill>
                  <a:schemeClr val="accent2"/>
                </a:solidFill>
                <a:sym typeface="Wingdings" panose="05000000000000000000" pitchFamily="2" charset="2"/>
              </a:rPr>
              <a:t>pinned</a:t>
            </a:r>
            <a:r>
              <a:rPr lang="en-GB" dirty="0">
                <a:sym typeface="Wingdings" panose="05000000000000000000" pitchFamily="2" charset="2"/>
              </a:rPr>
              <a:t>.</a:t>
            </a:r>
          </a:p>
          <a:p>
            <a:endParaRPr lang="en-GB" dirty="0">
              <a:sym typeface="Wingdings" panose="05000000000000000000" pitchFamily="2" charset="2"/>
            </a:endParaRPr>
          </a:p>
          <a:p>
            <a:r>
              <a:rPr lang="en-GB" dirty="0">
                <a:sym typeface="Wingdings" panose="05000000000000000000" pitchFamily="2" charset="2"/>
              </a:rPr>
              <a:t>Transfers between that memory and the GPU can happen entirely with DMA, without having to involve the CPU / page table.</a:t>
            </a:r>
          </a:p>
          <a:p>
            <a:endParaRPr lang="en-GB" dirty="0">
              <a:sym typeface="Wingdings" panose="05000000000000000000" pitchFamily="2" charset="2"/>
            </a:endParaRPr>
          </a:p>
          <a:p>
            <a:r>
              <a:rPr lang="en-GB" dirty="0">
                <a:sym typeface="Wingdings" panose="05000000000000000000" pitchFamily="2" charset="2"/>
              </a:rPr>
              <a:t>This can give a big speedup.</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437112"/>
            <a:ext cx="2438740" cy="2267266"/>
          </a:xfrm>
          <a:prstGeom prst="rect">
            <a:avLst/>
          </a:prstGeom>
        </p:spPr>
      </p:pic>
    </p:spTree>
    <p:extLst>
      <p:ext uri="{BB962C8B-B14F-4D97-AF65-F5344CB8AC3E}">
        <p14:creationId xmlns:p14="http://schemas.microsoft.com/office/powerpoint/2010/main" val="19174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err="1"/>
              <a:t>cudaHostMalloc</a:t>
            </a:r>
            <a:endParaRPr lang="en-GB" cap="none" dirty="0"/>
          </a:p>
        </p:txBody>
      </p:sp>
      <p:sp>
        <p:nvSpPr>
          <p:cNvPr id="3" name="Content Placeholder 2"/>
          <p:cNvSpPr>
            <a:spLocks noGrp="1"/>
          </p:cNvSpPr>
          <p:nvPr>
            <p:ph idx="1"/>
          </p:nvPr>
        </p:nvSpPr>
        <p:spPr>
          <a:xfrm>
            <a:off x="594360" y="2194560"/>
            <a:ext cx="7955280" cy="1594480"/>
          </a:xfrm>
        </p:spPr>
        <p:txBody>
          <a:bodyPr>
            <a:normAutofit/>
          </a:bodyPr>
          <a:lstStyle/>
          <a:p>
            <a:r>
              <a:rPr lang="en-GB" dirty="0"/>
              <a:t>Like </a:t>
            </a:r>
            <a:r>
              <a:rPr lang="en-GB" b="1" dirty="0" err="1">
                <a:latin typeface="Courier New" panose="02070309020205020404" pitchFamily="49" charset="0"/>
                <a:cs typeface="Courier New" panose="02070309020205020404" pitchFamily="49" charset="0"/>
              </a:rPr>
              <a:t>malloc</a:t>
            </a:r>
            <a:r>
              <a:rPr lang="en-GB" dirty="0"/>
              <a:t>, </a:t>
            </a:r>
            <a:r>
              <a:rPr lang="en-GB" dirty="0">
                <a:solidFill>
                  <a:schemeClr val="accent6"/>
                </a:solidFill>
              </a:rPr>
              <a:t>dynamically</a:t>
            </a:r>
            <a:r>
              <a:rPr lang="en-GB" dirty="0"/>
              <a:t> allocates an array in RAM.</a:t>
            </a:r>
          </a:p>
          <a:p>
            <a:r>
              <a:rPr lang="en-GB" dirty="0"/>
              <a:t>Unlike </a:t>
            </a:r>
            <a:r>
              <a:rPr lang="en-GB" b="1" dirty="0" err="1">
                <a:latin typeface="Courier New" panose="02070309020205020404" pitchFamily="49" charset="0"/>
                <a:cs typeface="Courier New" panose="02070309020205020404" pitchFamily="49" charset="0"/>
              </a:rPr>
              <a:t>malloc</a:t>
            </a:r>
            <a:r>
              <a:rPr lang="en-GB" dirty="0"/>
              <a:t>, the memory will be </a:t>
            </a:r>
            <a:r>
              <a:rPr lang="en-GB" dirty="0">
                <a:solidFill>
                  <a:schemeClr val="accent2"/>
                </a:solidFill>
              </a:rPr>
              <a:t>pinned</a:t>
            </a:r>
            <a:r>
              <a:rPr lang="en-GB" dirty="0"/>
              <a:t>, meaning calls to </a:t>
            </a:r>
            <a:r>
              <a:rPr lang="en-GB" b="1" dirty="0" err="1">
                <a:latin typeface="Courier New" panose="02070309020205020404" pitchFamily="49" charset="0"/>
                <a:cs typeface="Courier New" panose="02070309020205020404" pitchFamily="49" charset="0"/>
              </a:rPr>
              <a:t>cudaMemcpy</a:t>
            </a:r>
            <a:r>
              <a:rPr lang="en-GB" dirty="0"/>
              <a:t> involving it will be faster.</a:t>
            </a:r>
          </a:p>
          <a:p>
            <a:endParaRPr lang="en-GB" dirty="0"/>
          </a:p>
          <a:p>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429000"/>
            <a:ext cx="8686272" cy="2736304"/>
          </a:xfrm>
          <a:prstGeom prst="rect">
            <a:avLst/>
          </a:prstGeom>
        </p:spPr>
      </p:pic>
      <p:sp>
        <p:nvSpPr>
          <p:cNvPr id="5" name="Content Placeholder 2"/>
          <p:cNvSpPr txBox="1">
            <a:spLocks/>
          </p:cNvSpPr>
          <p:nvPr/>
        </p:nvSpPr>
        <p:spPr>
          <a:xfrm>
            <a:off x="594360" y="6165304"/>
            <a:ext cx="7955280" cy="1594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GB" dirty="0"/>
              <a:t>Use </a:t>
            </a:r>
            <a:r>
              <a:rPr lang="en-GB" b="1" dirty="0" err="1">
                <a:latin typeface="Courier New" panose="02070309020205020404" pitchFamily="49" charset="0"/>
                <a:cs typeface="Courier New" panose="02070309020205020404" pitchFamily="49" charset="0"/>
              </a:rPr>
              <a:t>cudaFreeHost</a:t>
            </a:r>
            <a:r>
              <a:rPr lang="en-GB" dirty="0"/>
              <a:t> to deallocate when the memory isn’t needed any more.</a:t>
            </a:r>
          </a:p>
        </p:txBody>
      </p:sp>
    </p:spTree>
    <p:extLst>
      <p:ext uri="{BB962C8B-B14F-4D97-AF65-F5344CB8AC3E}">
        <p14:creationId xmlns:p14="http://schemas.microsoft.com/office/powerpoint/2010/main" val="295989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err="1"/>
              <a:t>cudaHostMalloc</a:t>
            </a:r>
            <a:endParaRPr lang="en-GB" dirty="0"/>
          </a:p>
        </p:txBody>
      </p:sp>
      <p:sp>
        <p:nvSpPr>
          <p:cNvPr id="3" name="Content Placeholder 2"/>
          <p:cNvSpPr>
            <a:spLocks noGrp="1"/>
          </p:cNvSpPr>
          <p:nvPr>
            <p:ph idx="1"/>
          </p:nvPr>
        </p:nvSpPr>
        <p:spPr>
          <a:xfrm>
            <a:off x="594360" y="2194560"/>
            <a:ext cx="7955280" cy="442352"/>
          </a:xfrm>
        </p:spPr>
        <p:txBody>
          <a:bodyPr/>
          <a:lstStyle/>
          <a:p>
            <a:r>
              <a:rPr lang="en-GB" dirty="0"/>
              <a:t>Unpinned version from the workshop:</a:t>
            </a:r>
          </a:p>
        </p:txBody>
      </p:sp>
      <p:sp>
        <p:nvSpPr>
          <p:cNvPr id="5" name="TextBox 4"/>
          <p:cNvSpPr txBox="1"/>
          <p:nvPr/>
        </p:nvSpPr>
        <p:spPr>
          <a:xfrm>
            <a:off x="1007604" y="2646882"/>
            <a:ext cx="7128792" cy="923330"/>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rgbClr val="00B050"/>
                </a:solidFill>
                <a:latin typeface="Courier New" panose="02070309020205020404" pitchFamily="49" charset="0"/>
                <a:cs typeface="Courier New" panose="02070309020205020404" pitchFamily="49" charset="0"/>
              </a:rPr>
              <a:t>// Allocate host arrays to store input and result.</a:t>
            </a:r>
          </a:p>
          <a:p>
            <a:r>
              <a:rPr lang="en-GB" b="1" dirty="0" err="1">
                <a:solidFill>
                  <a:schemeClr val="accent6"/>
                </a:solidFill>
                <a:latin typeface="Courier New" panose="02070309020205020404" pitchFamily="49" charset="0"/>
                <a:cs typeface="Courier New" panose="02070309020205020404" pitchFamily="49" charset="0"/>
              </a:rPr>
              <a:t>const</a:t>
            </a:r>
            <a:r>
              <a:rPr lang="en-GB" b="1" dirty="0">
                <a:solidFill>
                  <a:srgbClr val="00B050"/>
                </a:solidFill>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n = 1000;</a:t>
            </a:r>
          </a:p>
          <a:p>
            <a:r>
              <a:rPr lang="en-GB" b="1" dirty="0">
                <a:solidFill>
                  <a:schemeClr val="accent6"/>
                </a:solidFill>
                <a:latin typeface="Courier New" panose="02070309020205020404" pitchFamily="49" charset="0"/>
                <a:cs typeface="Courier New" panose="02070309020205020404" pitchFamily="49" charset="0"/>
              </a:rPr>
              <a:t>float</a:t>
            </a:r>
            <a:r>
              <a:rPr lang="en-GB" b="1" dirty="0">
                <a:solidFill>
                  <a:srgbClr val="00B050"/>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h_input</a:t>
            </a:r>
            <a:r>
              <a:rPr lang="en-GB" b="1" dirty="0">
                <a:latin typeface="Courier New" panose="02070309020205020404" pitchFamily="49" charset="0"/>
                <a:cs typeface="Courier New" panose="02070309020205020404" pitchFamily="49" charset="0"/>
              </a:rPr>
              <a:t>[n], </a:t>
            </a:r>
            <a:r>
              <a:rPr lang="en-GB" b="1" dirty="0" err="1">
                <a:latin typeface="Courier New" panose="02070309020205020404" pitchFamily="49" charset="0"/>
                <a:cs typeface="Courier New" panose="02070309020205020404" pitchFamily="49" charset="0"/>
              </a:rPr>
              <a:t>h_result</a:t>
            </a:r>
            <a:r>
              <a:rPr lang="en-GB" b="1" dirty="0">
                <a:latin typeface="Courier New" panose="02070309020205020404" pitchFamily="49" charset="0"/>
                <a:cs typeface="Courier New" panose="02070309020205020404" pitchFamily="49" charset="0"/>
              </a:rPr>
              <a:t>[n];</a:t>
            </a:r>
          </a:p>
        </p:txBody>
      </p:sp>
      <p:sp>
        <p:nvSpPr>
          <p:cNvPr id="6" name="Content Placeholder 2"/>
          <p:cNvSpPr txBox="1">
            <a:spLocks/>
          </p:cNvSpPr>
          <p:nvPr/>
        </p:nvSpPr>
        <p:spPr>
          <a:xfrm>
            <a:off x="594360" y="3872595"/>
            <a:ext cx="7955280" cy="442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GB" dirty="0"/>
              <a:t>Faster pinned version:</a:t>
            </a:r>
          </a:p>
        </p:txBody>
      </p:sp>
      <p:sp>
        <p:nvSpPr>
          <p:cNvPr id="7" name="TextBox 6"/>
          <p:cNvSpPr txBox="1"/>
          <p:nvPr/>
        </p:nvSpPr>
        <p:spPr>
          <a:xfrm>
            <a:off x="1007604" y="4350301"/>
            <a:ext cx="7128792" cy="1200329"/>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err="1">
                <a:solidFill>
                  <a:schemeClr val="accent6"/>
                </a:solidFill>
                <a:latin typeface="Courier New" panose="02070309020205020404" pitchFamily="49" charset="0"/>
                <a:cs typeface="Courier New" panose="02070309020205020404" pitchFamily="49" charset="0"/>
              </a:rPr>
              <a:t>const</a:t>
            </a:r>
            <a:r>
              <a:rPr lang="en-GB" b="1" dirty="0">
                <a:solidFill>
                  <a:srgbClr val="00B050"/>
                </a:solidFill>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n = 1000;</a:t>
            </a:r>
          </a:p>
          <a:p>
            <a:r>
              <a:rPr lang="en-GB" b="1" dirty="0">
                <a:solidFill>
                  <a:schemeClr val="accent6"/>
                </a:solidFill>
                <a:latin typeface="Courier New" panose="02070309020205020404" pitchFamily="49" charset="0"/>
                <a:cs typeface="Courier New" panose="02070309020205020404" pitchFamily="49" charset="0"/>
              </a:rPr>
              <a:t>float </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h_input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h_result</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cudaHostMalloc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h_input</a:t>
            </a:r>
            <a:r>
              <a:rPr lang="en-GB" b="1" dirty="0">
                <a:latin typeface="Courier New" panose="02070309020205020404" pitchFamily="49" charset="0"/>
                <a:cs typeface="Courier New" panose="02070309020205020404" pitchFamily="49" charset="0"/>
              </a:rPr>
              <a:t>, n*</a:t>
            </a:r>
            <a:r>
              <a:rPr lang="en-GB" b="1" dirty="0" err="1">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cudaHostMalloc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h_result</a:t>
            </a:r>
            <a:r>
              <a:rPr lang="en-GB" b="1" dirty="0">
                <a:latin typeface="Courier New" panose="02070309020205020404" pitchFamily="49" charset="0"/>
                <a:cs typeface="Courier New" panose="02070309020205020404" pitchFamily="49" charset="0"/>
              </a:rPr>
              <a:t>, n*</a:t>
            </a:r>
            <a:r>
              <a:rPr lang="en-GB" b="1" dirty="0" err="1">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a:t>
            </a:r>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a:xfrm>
            <a:off x="594360" y="5805264"/>
            <a:ext cx="7955280" cy="829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GB" dirty="0">
                <a:solidFill>
                  <a:schemeClr val="accent6"/>
                </a:solidFill>
              </a:rPr>
              <a:t>Note: </a:t>
            </a:r>
            <a:r>
              <a:rPr lang="en-GB" dirty="0"/>
              <a:t>for n=1000 you might not notice much difference, as the array is only 4kb!</a:t>
            </a:r>
          </a:p>
        </p:txBody>
      </p:sp>
    </p:spTree>
    <p:extLst>
      <p:ext uri="{BB962C8B-B14F-4D97-AF65-F5344CB8AC3E}">
        <p14:creationId xmlns:p14="http://schemas.microsoft.com/office/powerpoint/2010/main" val="286680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lecture</a:t>
            </a:r>
            <a:endParaRPr lang="en-GB" dirty="0"/>
          </a:p>
        </p:txBody>
      </p:sp>
      <p:sp>
        <p:nvSpPr>
          <p:cNvPr id="3" name="Content Placeholder 2"/>
          <p:cNvSpPr>
            <a:spLocks noGrp="1"/>
          </p:cNvSpPr>
          <p:nvPr>
            <p:ph idx="1"/>
          </p:nvPr>
        </p:nvSpPr>
        <p:spPr>
          <a:xfrm>
            <a:off x="594360" y="2194560"/>
            <a:ext cx="4841736" cy="3898736"/>
          </a:xfrm>
        </p:spPr>
        <p:txBody>
          <a:bodyPr>
            <a:normAutofit fontScale="92500"/>
          </a:bodyPr>
          <a:lstStyle/>
          <a:p>
            <a:r>
              <a:rPr lang="en-GB" dirty="0" smtClean="0"/>
              <a:t>All about memories…</a:t>
            </a:r>
          </a:p>
          <a:p>
            <a:r>
              <a:rPr lang="en-GB" dirty="0" smtClean="0"/>
              <a:t>… in CUDA.</a:t>
            </a:r>
            <a:endParaRPr lang="en-GB" dirty="0" smtClean="0"/>
          </a:p>
          <a:p>
            <a:endParaRPr lang="en-GB" dirty="0"/>
          </a:p>
          <a:p>
            <a:r>
              <a:rPr lang="en-GB" dirty="0" smtClean="0"/>
              <a:t>Why it’s important to understand memory.</a:t>
            </a:r>
          </a:p>
          <a:p>
            <a:endParaRPr lang="en-GB" dirty="0"/>
          </a:p>
          <a:p>
            <a:r>
              <a:rPr lang="en-GB" dirty="0" smtClean="0"/>
              <a:t>Optimizing RAM↔GPU memory transfers.</a:t>
            </a:r>
          </a:p>
          <a:p>
            <a:endParaRPr lang="en-GB" dirty="0"/>
          </a:p>
          <a:p>
            <a:r>
              <a:rPr lang="en-GB" dirty="0" smtClean="0"/>
              <a:t>Different types of memory in CUDA.</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433" y="1772816"/>
            <a:ext cx="3464441" cy="2304256"/>
          </a:xfrm>
          <a:prstGeom prst="rect">
            <a:avLst/>
          </a:prstGeom>
        </p:spPr>
      </p:pic>
      <p:pic>
        <p:nvPicPr>
          <p:cNvPr id="5" name="Picture 2" descr="https://upload.wikimedia.org/wikipedia/commons/thumb/1/1d/Fermi.svg/800px-Fermi.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877" y="2252867"/>
            <a:ext cx="2520280" cy="41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571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a:t>
            </a:r>
            <a:r>
              <a:rPr lang="en-GB" dirty="0" err="1"/>
              <a:t>cuda</a:t>
            </a:r>
            <a:r>
              <a:rPr lang="en-GB" dirty="0"/>
              <a:t> memories</a:t>
            </a:r>
          </a:p>
        </p:txBody>
      </p:sp>
      <p:sp>
        <p:nvSpPr>
          <p:cNvPr id="3" name="Content Placeholder 2"/>
          <p:cNvSpPr>
            <a:spLocks noGrp="1"/>
          </p:cNvSpPr>
          <p:nvPr>
            <p:ph idx="1"/>
          </p:nvPr>
        </p:nvSpPr>
        <p:spPr>
          <a:xfrm>
            <a:off x="594360" y="2194560"/>
            <a:ext cx="8082096" cy="4069080"/>
          </a:xfrm>
        </p:spPr>
        <p:txBody>
          <a:bodyPr>
            <a:normAutofit fontScale="92500" lnSpcReduction="10000"/>
          </a:bodyPr>
          <a:lstStyle/>
          <a:p>
            <a:r>
              <a:rPr lang="en-GB" dirty="0"/>
              <a:t>So far we’ve seen two ways of allocating memory on the device:</a:t>
            </a:r>
          </a:p>
          <a:p>
            <a:pPr lvl="1"/>
            <a:r>
              <a:rPr lang="en-GB" dirty="0">
                <a:solidFill>
                  <a:schemeClr val="accent2"/>
                </a:solidFill>
              </a:rPr>
              <a:t>Static</a:t>
            </a:r>
            <a:r>
              <a:rPr lang="en-GB" dirty="0"/>
              <a:t>: </a:t>
            </a:r>
            <a:r>
              <a:rPr lang="en-GB" b="1" dirty="0">
                <a:latin typeface="Courier New" panose="02070309020205020404" pitchFamily="49" charset="0"/>
                <a:cs typeface="Courier New" panose="02070309020205020404" pitchFamily="49" charset="0"/>
              </a:rPr>
              <a:t>__device__ float </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[10];</a:t>
            </a:r>
          </a:p>
          <a:p>
            <a:pPr lvl="1"/>
            <a:r>
              <a:rPr lang="en-GB" dirty="0">
                <a:solidFill>
                  <a:schemeClr val="accent6"/>
                </a:solidFill>
              </a:rPr>
              <a:t>Dynamic</a:t>
            </a:r>
            <a:r>
              <a:rPr lang="en-GB" dirty="0"/>
              <a:t>: </a:t>
            </a:r>
            <a:r>
              <a:rPr lang="en-GB" b="1" dirty="0" err="1">
                <a:latin typeface="Courier New" panose="02070309020205020404" pitchFamily="49" charset="0"/>
                <a:cs typeface="Courier New" panose="02070309020205020404" pitchFamily="49" charset="0"/>
              </a:rPr>
              <a:t>cudaMalloc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 10*</a:t>
            </a:r>
            <a:r>
              <a:rPr lang="en-GB" b="1" dirty="0" err="1">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(float));</a:t>
            </a:r>
          </a:p>
          <a:p>
            <a:endParaRPr lang="en-GB" dirty="0"/>
          </a:p>
          <a:p>
            <a:r>
              <a:rPr lang="en-GB" dirty="0"/>
              <a:t>Both of these approaches allocate memory in the GPU’s </a:t>
            </a:r>
            <a:r>
              <a:rPr lang="en-GB" dirty="0">
                <a:solidFill>
                  <a:schemeClr val="accent2"/>
                </a:solidFill>
              </a:rPr>
              <a:t>global memory (RAM)</a:t>
            </a:r>
            <a:r>
              <a:rPr lang="en-GB" dirty="0"/>
              <a:t>, which is:</a:t>
            </a:r>
          </a:p>
          <a:p>
            <a:pPr lvl="1"/>
            <a:r>
              <a:rPr lang="en-GB" dirty="0"/>
              <a:t>By far the </a:t>
            </a:r>
            <a:r>
              <a:rPr lang="en-GB" dirty="0">
                <a:solidFill>
                  <a:schemeClr val="accent6"/>
                </a:solidFill>
              </a:rPr>
              <a:t>biggest</a:t>
            </a:r>
            <a:r>
              <a:rPr lang="en-GB" dirty="0"/>
              <a:t> area of memory (e.g. Tesla K20 = 5GB)</a:t>
            </a:r>
          </a:p>
          <a:p>
            <a:pPr lvl="1"/>
            <a:r>
              <a:rPr lang="en-GB" dirty="0"/>
              <a:t>Also the </a:t>
            </a:r>
            <a:r>
              <a:rPr lang="en-GB" dirty="0">
                <a:solidFill>
                  <a:schemeClr val="accent6"/>
                </a:solidFill>
              </a:rPr>
              <a:t>slowest</a:t>
            </a:r>
            <a:r>
              <a:rPr lang="en-GB" dirty="0"/>
              <a:t>, e.g. 440 clock cycles to read (Tesla K20)</a:t>
            </a:r>
          </a:p>
          <a:p>
            <a:pPr lvl="1"/>
            <a:endParaRPr lang="en-GB" b="1" dirty="0">
              <a:latin typeface="Courier New" panose="02070309020205020404" pitchFamily="49" charset="0"/>
              <a:cs typeface="Courier New" panose="02070309020205020404" pitchFamily="49" charset="0"/>
            </a:endParaRPr>
          </a:p>
          <a:p>
            <a:r>
              <a:rPr lang="en-GB" dirty="0"/>
              <a:t>There are other </a:t>
            </a:r>
            <a:r>
              <a:rPr lang="en-GB" dirty="0">
                <a:solidFill>
                  <a:schemeClr val="accent6"/>
                </a:solidFill>
              </a:rPr>
              <a:t>smaller</a:t>
            </a:r>
            <a:r>
              <a:rPr lang="en-GB" dirty="0"/>
              <a:t>, </a:t>
            </a:r>
            <a:r>
              <a:rPr lang="en-GB" dirty="0">
                <a:solidFill>
                  <a:schemeClr val="accent6"/>
                </a:solidFill>
              </a:rPr>
              <a:t>faster</a:t>
            </a:r>
            <a:r>
              <a:rPr lang="en-GB" dirty="0"/>
              <a:t> memories that we can use to </a:t>
            </a:r>
            <a:r>
              <a:rPr lang="en-GB" i="1" dirty="0"/>
              <a:t>dramatically</a:t>
            </a:r>
            <a:r>
              <a:rPr lang="en-GB" dirty="0"/>
              <a:t> increase performance.</a:t>
            </a:r>
          </a:p>
          <a:p>
            <a:pPr lvl="1"/>
            <a:r>
              <a:rPr lang="en-GB" dirty="0"/>
              <a:t>E.g. </a:t>
            </a:r>
            <a:r>
              <a:rPr lang="en-GB" dirty="0">
                <a:solidFill>
                  <a:schemeClr val="accent2"/>
                </a:solidFill>
              </a:rPr>
              <a:t>shared memory</a:t>
            </a:r>
            <a:r>
              <a:rPr lang="en-GB" dirty="0"/>
              <a:t>: 48KB/core but only ~50 cycles to read.</a:t>
            </a:r>
          </a:p>
          <a:p>
            <a:pPr marL="457200" lvl="1" indent="0">
              <a:buNone/>
            </a:pP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36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7350958"/>
              </p:ext>
            </p:extLst>
          </p:nvPr>
        </p:nvGraphicFramePr>
        <p:xfrm>
          <a:off x="4355976" y="2348880"/>
          <a:ext cx="4680059" cy="407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1520" y="1797805"/>
            <a:ext cx="4536503" cy="452431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accent6"/>
                </a:solidFill>
              </a:rPr>
              <a:t>Caching</a:t>
            </a:r>
            <a:r>
              <a:rPr lang="en-GB" dirty="0"/>
              <a:t> is key to the performance of modern computers.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Faster memory is more expensive.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Arrange memory in a hierarchy, from </a:t>
            </a:r>
            <a:r>
              <a:rPr lang="en-GB" dirty="0">
                <a:solidFill>
                  <a:schemeClr val="accent2"/>
                </a:solidFill>
              </a:rPr>
              <a:t>smallest and fastest</a:t>
            </a:r>
            <a:r>
              <a:rPr lang="en-GB" dirty="0"/>
              <a:t>:</a:t>
            </a:r>
          </a:p>
          <a:p>
            <a:pPr marL="742950" lvl="1" indent="-285750">
              <a:buFont typeface="Arial" panose="020B0604020202020204" pitchFamily="34" charset="0"/>
              <a:buChar char="•"/>
            </a:pPr>
            <a:r>
              <a:rPr lang="en-GB" dirty="0">
                <a:solidFill>
                  <a:schemeClr val="accent6"/>
                </a:solidFill>
              </a:rPr>
              <a:t>Registers</a:t>
            </a:r>
            <a:r>
              <a:rPr lang="en-GB" dirty="0"/>
              <a:t>: part of a processing core, can be accessed in 1 cycle but &lt; 1KB of storage.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a:t>
            </a:r>
            <a:r>
              <a:rPr lang="en-GB" dirty="0">
                <a:solidFill>
                  <a:schemeClr val="accent2"/>
                </a:solidFill>
              </a:rPr>
              <a:t>biggest and slowest</a:t>
            </a:r>
            <a:r>
              <a:rPr lang="en-GB" dirty="0"/>
              <a:t>:</a:t>
            </a:r>
          </a:p>
          <a:p>
            <a:pPr marL="742950" lvl="1" indent="-285750">
              <a:buFont typeface="Arial" panose="020B0604020202020204" pitchFamily="34" charset="0"/>
              <a:buChar char="•"/>
            </a:pPr>
            <a:r>
              <a:rPr lang="en-GB" dirty="0">
                <a:solidFill>
                  <a:schemeClr val="accent6"/>
                </a:solidFill>
              </a:rPr>
              <a:t>RAM</a:t>
            </a:r>
            <a:r>
              <a:rPr lang="en-GB" dirty="0"/>
              <a:t>: located on a different chip to the core, 100s of cycles to read but can be GBs.</a:t>
            </a:r>
          </a:p>
          <a:p>
            <a:pPr marL="285750" indent="-285750">
              <a:buFont typeface="Arial" panose="020B0604020202020204" pitchFamily="34" charset="0"/>
              <a:buChar char="•"/>
            </a:pPr>
            <a:endParaRPr lang="en-GB" dirty="0"/>
          </a:p>
        </p:txBody>
      </p:sp>
      <p:cxnSp>
        <p:nvCxnSpPr>
          <p:cNvPr id="7" name="Straight Arrow Connector 6"/>
          <p:cNvCxnSpPr/>
          <p:nvPr/>
        </p:nvCxnSpPr>
        <p:spPr>
          <a:xfrm flipV="1">
            <a:off x="8172400" y="2564904"/>
            <a:ext cx="0" cy="172819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8" name="TextBox 7"/>
          <p:cNvSpPr txBox="1"/>
          <p:nvPr/>
        </p:nvSpPr>
        <p:spPr>
          <a:xfrm rot="16200000">
            <a:off x="7669213" y="3105834"/>
            <a:ext cx="1800201" cy="646331"/>
          </a:xfrm>
          <a:prstGeom prst="rect">
            <a:avLst/>
          </a:prstGeom>
          <a:noFill/>
        </p:spPr>
        <p:txBody>
          <a:bodyPr wrap="square" rtlCol="0">
            <a:spAutoFit/>
          </a:bodyPr>
          <a:lstStyle/>
          <a:p>
            <a:pPr algn="ctr"/>
            <a:r>
              <a:rPr lang="en-GB" dirty="0"/>
              <a:t>Smaller</a:t>
            </a:r>
          </a:p>
          <a:p>
            <a:pPr algn="ctr"/>
            <a:r>
              <a:rPr lang="en-GB" dirty="0"/>
              <a:t>Faster</a:t>
            </a:r>
          </a:p>
        </p:txBody>
      </p:sp>
    </p:spTree>
    <p:extLst>
      <p:ext uri="{BB962C8B-B14F-4D97-AF65-F5344CB8AC3E}">
        <p14:creationId xmlns:p14="http://schemas.microsoft.com/office/powerpoint/2010/main" val="189549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sp>
        <p:nvSpPr>
          <p:cNvPr id="4" name="Content Placeholder 1"/>
          <p:cNvSpPr>
            <a:spLocks noGrp="1"/>
          </p:cNvSpPr>
          <p:nvPr>
            <p:ph idx="1"/>
          </p:nvPr>
        </p:nvSpPr>
        <p:spPr/>
        <p:txBody>
          <a:bodyPr>
            <a:normAutofit lnSpcReduction="10000"/>
          </a:bodyPr>
          <a:lstStyle/>
          <a:p>
            <a:r>
              <a:rPr lang="en-GB" dirty="0"/>
              <a:t>Most programs execute in a serial fashion with various looping constructs.</a:t>
            </a:r>
          </a:p>
          <a:p>
            <a:endParaRPr lang="en-GB" dirty="0"/>
          </a:p>
          <a:p>
            <a:r>
              <a:rPr lang="en-GB" dirty="0"/>
              <a:t>If a program calls a function it’s likely to call it again soon: </a:t>
            </a:r>
            <a:r>
              <a:rPr lang="en-GB" dirty="0">
                <a:solidFill>
                  <a:schemeClr val="accent2"/>
                </a:solidFill>
              </a:rPr>
              <a:t>keep its instructions nearby</a:t>
            </a:r>
            <a:r>
              <a:rPr lang="en-GB" dirty="0"/>
              <a:t>.</a:t>
            </a:r>
          </a:p>
          <a:p>
            <a:endParaRPr lang="en-GB" dirty="0"/>
          </a:p>
          <a:p>
            <a:r>
              <a:rPr lang="en-GB" dirty="0"/>
              <a:t>If a program accesses a memory location it’s likely to access it again soon: </a:t>
            </a:r>
            <a:r>
              <a:rPr lang="en-GB" dirty="0">
                <a:solidFill>
                  <a:schemeClr val="accent2"/>
                </a:solidFill>
              </a:rPr>
              <a:t>keep the data nearby</a:t>
            </a:r>
            <a:r>
              <a:rPr lang="en-GB" dirty="0"/>
              <a:t>.</a:t>
            </a:r>
          </a:p>
          <a:p>
            <a:endParaRPr lang="en-GB" dirty="0"/>
          </a:p>
          <a:p>
            <a:r>
              <a:rPr lang="en-GB" dirty="0"/>
              <a:t>This is the main principle of </a:t>
            </a:r>
            <a:r>
              <a:rPr lang="en-GB" dirty="0">
                <a:solidFill>
                  <a:srgbClr val="00B0F0"/>
                </a:solidFill>
              </a:rPr>
              <a:t>temporal locality:</a:t>
            </a:r>
          </a:p>
          <a:p>
            <a:pPr lvl="1"/>
            <a:r>
              <a:rPr lang="en-GB" dirty="0"/>
              <a:t>reusing data and re-executing the same code. </a:t>
            </a:r>
          </a:p>
        </p:txBody>
      </p:sp>
    </p:spTree>
    <p:extLst>
      <p:ext uri="{BB962C8B-B14F-4D97-AF65-F5344CB8AC3E}">
        <p14:creationId xmlns:p14="http://schemas.microsoft.com/office/powerpoint/2010/main" val="268411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sp>
        <p:nvSpPr>
          <p:cNvPr id="3" name="Content Placeholder 2"/>
          <p:cNvSpPr>
            <a:spLocks noGrp="1"/>
          </p:cNvSpPr>
          <p:nvPr>
            <p:ph idx="1"/>
          </p:nvPr>
        </p:nvSpPr>
        <p:spPr>
          <a:xfrm>
            <a:off x="594360" y="2194560"/>
            <a:ext cx="5345792" cy="4069080"/>
          </a:xfrm>
        </p:spPr>
        <p:txBody>
          <a:bodyPr>
            <a:normAutofit fontScale="92500"/>
          </a:bodyPr>
          <a:lstStyle/>
          <a:p>
            <a:r>
              <a:rPr lang="en-GB" dirty="0"/>
              <a:t>You’re in the library doing a research project that needs many books.</a:t>
            </a:r>
          </a:p>
          <a:p>
            <a:endParaRPr lang="en-GB" dirty="0"/>
          </a:p>
          <a:p>
            <a:r>
              <a:rPr lang="en-GB" dirty="0">
                <a:solidFill>
                  <a:schemeClr val="accent2"/>
                </a:solidFill>
              </a:rPr>
              <a:t>The library shelves are RAM</a:t>
            </a:r>
            <a:r>
              <a:rPr lang="en-GB" dirty="0"/>
              <a:t>: lots of data!</a:t>
            </a:r>
          </a:p>
          <a:p>
            <a:endParaRPr lang="en-GB" dirty="0"/>
          </a:p>
          <a:p>
            <a:r>
              <a:rPr lang="en-GB" dirty="0"/>
              <a:t>Every time you needed some fact you could find the book on a shelf, get the fact, then put the book back and return to your desk.</a:t>
            </a:r>
          </a:p>
          <a:p>
            <a:endParaRPr lang="en-GB" dirty="0"/>
          </a:p>
          <a:p>
            <a:r>
              <a:rPr lang="en-GB" dirty="0"/>
              <a:t>You’d get fit, but miss the deadline!</a:t>
            </a:r>
          </a:p>
        </p:txBody>
      </p:sp>
      <p:pic>
        <p:nvPicPr>
          <p:cNvPr id="4" name="Picture 3" descr="File:SteacieLibrary.jpg - Wikipedia, the free encyclo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0512" y="2708920"/>
            <a:ext cx="2880320" cy="2160240"/>
          </a:xfrm>
          <a:prstGeom prst="rect">
            <a:avLst/>
          </a:prstGeom>
        </p:spPr>
      </p:pic>
      <p:sp>
        <p:nvSpPr>
          <p:cNvPr id="5" name="TextBox 4"/>
          <p:cNvSpPr txBox="1"/>
          <p:nvPr/>
        </p:nvSpPr>
        <p:spPr>
          <a:xfrm>
            <a:off x="5724128" y="5517232"/>
            <a:ext cx="3024336" cy="830997"/>
          </a:xfrm>
          <a:prstGeom prst="rect">
            <a:avLst/>
          </a:prstGeom>
          <a:noFill/>
        </p:spPr>
        <p:txBody>
          <a:bodyPr wrap="square" rtlCol="0">
            <a:spAutoFit/>
          </a:bodyPr>
          <a:lstStyle/>
          <a:p>
            <a:pPr algn="ctr"/>
            <a:r>
              <a:rPr lang="en-GB" sz="2400" dirty="0">
                <a:solidFill>
                  <a:schemeClr val="accent6"/>
                </a:solidFill>
              </a:rPr>
              <a:t>You need some cache!</a:t>
            </a:r>
          </a:p>
        </p:txBody>
      </p:sp>
    </p:spTree>
    <p:extLst>
      <p:ext uri="{BB962C8B-B14F-4D97-AF65-F5344CB8AC3E}">
        <p14:creationId xmlns:p14="http://schemas.microsoft.com/office/powerpoint/2010/main" val="9804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sp>
        <p:nvSpPr>
          <p:cNvPr id="3" name="Content Placeholder 2"/>
          <p:cNvSpPr>
            <a:spLocks noGrp="1"/>
          </p:cNvSpPr>
          <p:nvPr>
            <p:ph idx="1"/>
          </p:nvPr>
        </p:nvSpPr>
        <p:spPr>
          <a:xfrm>
            <a:off x="594360" y="2194560"/>
            <a:ext cx="4553704" cy="4069080"/>
          </a:xfrm>
        </p:spPr>
        <p:txBody>
          <a:bodyPr/>
          <a:lstStyle/>
          <a:p>
            <a:r>
              <a:rPr lang="en-GB" dirty="0"/>
              <a:t>Keep the books you’ve looked at most recently open on your desk.</a:t>
            </a:r>
          </a:p>
          <a:p>
            <a:endParaRPr lang="en-GB" dirty="0"/>
          </a:p>
          <a:p>
            <a:r>
              <a:rPr lang="en-GB" dirty="0"/>
              <a:t>Now you can find things in them very quickly – </a:t>
            </a:r>
            <a:r>
              <a:rPr lang="en-GB" dirty="0">
                <a:solidFill>
                  <a:schemeClr val="accent2"/>
                </a:solidFill>
              </a:rPr>
              <a:t>this is your L1 cache</a:t>
            </a:r>
            <a:r>
              <a:rPr lang="en-GB" dirty="0"/>
              <a:t>.</a:t>
            </a:r>
          </a:p>
          <a:p>
            <a:endParaRPr lang="en-GB" dirty="0"/>
          </a:p>
          <a:p>
            <a:r>
              <a:rPr lang="en-GB" dirty="0"/>
              <a:t>But you only have space to keep a few books open at once…</a:t>
            </a:r>
          </a:p>
          <a:p>
            <a:endParaRPr lang="en-GB" dirty="0"/>
          </a:p>
          <a:p>
            <a:endParaRPr lang="en-GB" dirty="0"/>
          </a:p>
        </p:txBody>
      </p:sp>
      <p:pic>
        <p:nvPicPr>
          <p:cNvPr id="4" name="Picture 3" descr="Book | Free Stock Photo | An open book on a wooden table | # 8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2780928"/>
            <a:ext cx="3243746" cy="2160240"/>
          </a:xfrm>
          <a:prstGeom prst="rect">
            <a:avLst/>
          </a:prstGeom>
        </p:spPr>
      </p:pic>
    </p:spTree>
    <p:extLst>
      <p:ext uri="{BB962C8B-B14F-4D97-AF65-F5344CB8AC3E}">
        <p14:creationId xmlns:p14="http://schemas.microsoft.com/office/powerpoint/2010/main" val="80860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sp>
        <p:nvSpPr>
          <p:cNvPr id="3" name="Content Placeholder 2"/>
          <p:cNvSpPr>
            <a:spLocks noGrp="1"/>
          </p:cNvSpPr>
          <p:nvPr>
            <p:ph idx="1"/>
          </p:nvPr>
        </p:nvSpPr>
        <p:spPr>
          <a:xfrm>
            <a:off x="594360" y="2194560"/>
            <a:ext cx="4193664" cy="4069080"/>
          </a:xfrm>
        </p:spPr>
        <p:txBody>
          <a:bodyPr>
            <a:normAutofit/>
          </a:bodyPr>
          <a:lstStyle/>
          <a:p>
            <a:r>
              <a:rPr lang="en-GB" dirty="0"/>
              <a:t>Keep the books you’ve looked at recently (but not </a:t>
            </a:r>
            <a:r>
              <a:rPr lang="en-GB" i="1" dirty="0"/>
              <a:t>most</a:t>
            </a:r>
            <a:r>
              <a:rPr lang="en-GB" dirty="0"/>
              <a:t> recently) in a stack on your desk.</a:t>
            </a:r>
          </a:p>
          <a:p>
            <a:endParaRPr lang="en-GB" dirty="0"/>
          </a:p>
          <a:p>
            <a:r>
              <a:rPr lang="en-GB" dirty="0"/>
              <a:t>You can keep a fair number of books near you like this, but it takes a bit longer to look things up – this is your L2 cache.</a:t>
            </a:r>
          </a:p>
          <a:p>
            <a:endParaRPr lang="en-GB" dirty="0"/>
          </a:p>
          <a:p>
            <a:pPr marL="0" indent="0">
              <a:buNone/>
            </a:pPr>
            <a:endParaRPr lang="en-GB" dirty="0"/>
          </a:p>
        </p:txBody>
      </p:sp>
      <p:pic>
        <p:nvPicPr>
          <p:cNvPr id="4" name="Picture 3" descr="Stacks of books, Seattle, Washington, USA | Flickr - Photo Sha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675" y="2564904"/>
            <a:ext cx="3408040" cy="2263151"/>
          </a:xfrm>
          <a:prstGeom prst="rect">
            <a:avLst/>
          </a:prstGeom>
        </p:spPr>
      </p:pic>
    </p:spTree>
    <p:extLst>
      <p:ext uri="{BB962C8B-B14F-4D97-AF65-F5344CB8AC3E}">
        <p14:creationId xmlns:p14="http://schemas.microsoft.com/office/powerpoint/2010/main" val="276266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a:t>
            </a:r>
          </a:p>
        </p:txBody>
      </p:sp>
      <p:pic>
        <p:nvPicPr>
          <p:cNvPr id="4" name="Picture 3" descr="File:SteacieLibrary.jpg - Wikipedia, the free encyclo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077072"/>
            <a:ext cx="3456384" cy="2592288"/>
          </a:xfrm>
          <a:prstGeom prst="rect">
            <a:avLst/>
          </a:prstGeom>
        </p:spPr>
      </p:pic>
      <p:pic>
        <p:nvPicPr>
          <p:cNvPr id="5" name="Picture 4" descr="Stacks of books, Seattle, Washington, USA | Flickr - Photo Shar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700" y="2636912"/>
            <a:ext cx="1944216" cy="1291081"/>
          </a:xfrm>
          <a:prstGeom prst="rect">
            <a:avLst/>
          </a:prstGeom>
        </p:spPr>
      </p:pic>
      <p:pic>
        <p:nvPicPr>
          <p:cNvPr id="6" name="Picture 5" descr="Book | Free Stock Photo | An open book on a wooden table | # 81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2331" y="1700020"/>
            <a:ext cx="1182954" cy="787813"/>
          </a:xfrm>
          <a:prstGeom prst="rect">
            <a:avLst/>
          </a:prstGeom>
        </p:spPr>
      </p:pic>
      <p:pic>
        <p:nvPicPr>
          <p:cNvPr id="7" name="Picture 6" descr="Bio217NervousSystem - hom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2487" y="911126"/>
            <a:ext cx="742642" cy="639815"/>
          </a:xfrm>
          <a:prstGeom prst="rect">
            <a:avLst/>
          </a:prstGeom>
        </p:spPr>
      </p:pic>
      <p:sp>
        <p:nvSpPr>
          <p:cNvPr id="8" name="TextBox 7"/>
          <p:cNvSpPr txBox="1"/>
          <p:nvPr/>
        </p:nvSpPr>
        <p:spPr>
          <a:xfrm>
            <a:off x="4572000" y="5111606"/>
            <a:ext cx="2232248" cy="523220"/>
          </a:xfrm>
          <a:prstGeom prst="rect">
            <a:avLst/>
          </a:prstGeom>
          <a:noFill/>
        </p:spPr>
        <p:txBody>
          <a:bodyPr wrap="square" rtlCol="0">
            <a:spAutoFit/>
          </a:bodyPr>
          <a:lstStyle/>
          <a:p>
            <a:r>
              <a:rPr lang="en-GB" sz="2800" b="1" dirty="0"/>
              <a:t>RAM</a:t>
            </a:r>
          </a:p>
        </p:txBody>
      </p:sp>
      <p:sp>
        <p:nvSpPr>
          <p:cNvPr id="9" name="TextBox 8"/>
          <p:cNvSpPr txBox="1"/>
          <p:nvPr/>
        </p:nvSpPr>
        <p:spPr>
          <a:xfrm>
            <a:off x="3815916" y="3020842"/>
            <a:ext cx="2232248" cy="523220"/>
          </a:xfrm>
          <a:prstGeom prst="rect">
            <a:avLst/>
          </a:prstGeom>
          <a:noFill/>
        </p:spPr>
        <p:txBody>
          <a:bodyPr wrap="square" rtlCol="0">
            <a:spAutoFit/>
          </a:bodyPr>
          <a:lstStyle/>
          <a:p>
            <a:r>
              <a:rPr lang="en-GB" sz="2800" b="1" dirty="0"/>
              <a:t>L2 Cache</a:t>
            </a:r>
          </a:p>
        </p:txBody>
      </p:sp>
      <p:sp>
        <p:nvSpPr>
          <p:cNvPr id="10" name="TextBox 9"/>
          <p:cNvSpPr txBox="1"/>
          <p:nvPr/>
        </p:nvSpPr>
        <p:spPr>
          <a:xfrm>
            <a:off x="3435285" y="1832316"/>
            <a:ext cx="2232248" cy="523220"/>
          </a:xfrm>
          <a:prstGeom prst="rect">
            <a:avLst/>
          </a:prstGeom>
          <a:noFill/>
        </p:spPr>
        <p:txBody>
          <a:bodyPr wrap="square" rtlCol="0">
            <a:spAutoFit/>
          </a:bodyPr>
          <a:lstStyle/>
          <a:p>
            <a:r>
              <a:rPr lang="en-GB" sz="2800" b="1" dirty="0"/>
              <a:t>L1 Cache</a:t>
            </a:r>
          </a:p>
        </p:txBody>
      </p:sp>
      <p:sp>
        <p:nvSpPr>
          <p:cNvPr id="11" name="TextBox 10"/>
          <p:cNvSpPr txBox="1"/>
          <p:nvPr/>
        </p:nvSpPr>
        <p:spPr>
          <a:xfrm>
            <a:off x="3215128" y="909608"/>
            <a:ext cx="2653015" cy="523220"/>
          </a:xfrm>
          <a:prstGeom prst="rect">
            <a:avLst/>
          </a:prstGeom>
          <a:noFill/>
        </p:spPr>
        <p:txBody>
          <a:bodyPr wrap="square" rtlCol="0">
            <a:spAutoFit/>
          </a:bodyPr>
          <a:lstStyle/>
          <a:p>
            <a:r>
              <a:rPr lang="en-GB" sz="2800" b="1" dirty="0"/>
              <a:t>Registers (?)</a:t>
            </a:r>
          </a:p>
        </p:txBody>
      </p:sp>
    </p:spTree>
    <p:extLst>
      <p:ext uri="{BB962C8B-B14F-4D97-AF65-F5344CB8AC3E}">
        <p14:creationId xmlns:p14="http://schemas.microsoft.com/office/powerpoint/2010/main" val="37413514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in GPUs</a:t>
            </a:r>
          </a:p>
        </p:txBody>
      </p:sp>
      <p:sp>
        <p:nvSpPr>
          <p:cNvPr id="3" name="Content Placeholder 2"/>
          <p:cNvSpPr>
            <a:spLocks noGrp="1"/>
          </p:cNvSpPr>
          <p:nvPr>
            <p:ph idx="1"/>
          </p:nvPr>
        </p:nvSpPr>
        <p:spPr>
          <a:xfrm>
            <a:off x="594360" y="2194560"/>
            <a:ext cx="5345792" cy="4069080"/>
          </a:xfrm>
        </p:spPr>
        <p:txBody>
          <a:bodyPr/>
          <a:lstStyle/>
          <a:p>
            <a:r>
              <a:rPr lang="en-GB" dirty="0"/>
              <a:t>The situation is a bit more complicated in GPUs due to how their cores are organised.</a:t>
            </a:r>
          </a:p>
          <a:p>
            <a:endParaRPr lang="en-GB" dirty="0"/>
          </a:p>
          <a:p>
            <a:r>
              <a:rPr lang="en-GB" dirty="0"/>
              <a:t>Remember from last week:</a:t>
            </a:r>
          </a:p>
          <a:p>
            <a:pPr lvl="1"/>
            <a:r>
              <a:rPr lang="en-GB" dirty="0"/>
              <a:t>A GPU is divided into a number of </a:t>
            </a:r>
            <a:r>
              <a:rPr lang="en-GB" dirty="0">
                <a:solidFill>
                  <a:schemeClr val="accent2"/>
                </a:solidFill>
              </a:rPr>
              <a:t>streaming multiprocessors </a:t>
            </a:r>
            <a:r>
              <a:rPr lang="en-GB" dirty="0"/>
              <a:t>(SMs).</a:t>
            </a:r>
          </a:p>
          <a:p>
            <a:pPr lvl="1"/>
            <a:r>
              <a:rPr lang="en-GB" dirty="0"/>
              <a:t>Each SM has a number of parallel </a:t>
            </a:r>
            <a:r>
              <a:rPr lang="en-GB" dirty="0">
                <a:solidFill>
                  <a:schemeClr val="accent2"/>
                </a:solidFill>
              </a:rPr>
              <a:t>CUDA cores</a:t>
            </a:r>
            <a:r>
              <a:rPr lang="en-GB" dirty="0"/>
              <a:t>.</a:t>
            </a:r>
          </a:p>
          <a:p>
            <a:pPr lvl="1"/>
            <a:r>
              <a:rPr lang="en-GB" dirty="0"/>
              <a:t>GTX480s in BGB203 have 15 SMs, each with 32 CUDA cores.</a:t>
            </a:r>
          </a:p>
        </p:txBody>
      </p:sp>
      <p:pic>
        <p:nvPicPr>
          <p:cNvPr id="4" name="Content Placeholder 5" descr="CPU_GPU.png"/>
          <p:cNvPicPr>
            <a:picLocks noChangeAspect="1"/>
          </p:cNvPicPr>
          <p:nvPr/>
        </p:nvPicPr>
        <p:blipFill rotWithShape="1">
          <a:blip r:embed="rId2">
            <a:clrChange>
              <a:clrFrom>
                <a:srgbClr val="FFFFFF"/>
              </a:clrFrom>
              <a:clrTo>
                <a:srgbClr val="FFFFFF">
                  <a:alpha val="0"/>
                </a:srgbClr>
              </a:clrTo>
            </a:clrChange>
          </a:blip>
          <a:srcRect l="44010" t="11030" r="37754" b="78670"/>
          <a:stretch/>
        </p:blipFill>
        <p:spPr>
          <a:xfrm>
            <a:off x="5940152" y="2852936"/>
            <a:ext cx="3012162" cy="220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35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6377940" cy="1293028"/>
          </a:xfrm>
        </p:spPr>
        <p:txBody>
          <a:bodyPr/>
          <a:lstStyle/>
          <a:p>
            <a:pPr algn="l"/>
            <a:r>
              <a:rPr lang="en-GB" dirty="0"/>
              <a:t>Caching in GPUs</a:t>
            </a:r>
          </a:p>
        </p:txBody>
      </p:sp>
      <p:sp>
        <p:nvSpPr>
          <p:cNvPr id="3" name="Content Placeholder 2"/>
          <p:cNvSpPr>
            <a:spLocks noGrp="1"/>
          </p:cNvSpPr>
          <p:nvPr>
            <p:ph idx="1"/>
          </p:nvPr>
        </p:nvSpPr>
        <p:spPr>
          <a:xfrm>
            <a:off x="467544" y="2194560"/>
            <a:ext cx="5184576" cy="4069080"/>
          </a:xfrm>
        </p:spPr>
        <p:txBody>
          <a:bodyPr>
            <a:normAutofit fontScale="92500" lnSpcReduction="10000"/>
          </a:bodyPr>
          <a:lstStyle/>
          <a:p>
            <a:r>
              <a:rPr lang="en-GB" dirty="0"/>
              <a:t>The figure shows one streaming multiprocessor (Fermi architecture).</a:t>
            </a:r>
          </a:p>
          <a:p>
            <a:endParaRPr lang="en-GB" dirty="0"/>
          </a:p>
          <a:p>
            <a:r>
              <a:rPr lang="en-GB" dirty="0"/>
              <a:t>Each SM has 32,768 registers available for the threads in the SM to </a:t>
            </a:r>
            <a:r>
              <a:rPr lang="en-GB" dirty="0" smtClean="0"/>
              <a:t>use.</a:t>
            </a:r>
            <a:endParaRPr lang="en-GB" dirty="0"/>
          </a:p>
          <a:p>
            <a:endParaRPr lang="en-GB" dirty="0"/>
          </a:p>
          <a:p>
            <a:r>
              <a:rPr lang="en-GB" dirty="0"/>
              <a:t>It also has 64KB of shared memory / L1 cache that is shared between all cores in the SM.</a:t>
            </a:r>
          </a:p>
          <a:p>
            <a:endParaRPr lang="en-GB" dirty="0"/>
          </a:p>
          <a:p>
            <a:r>
              <a:rPr lang="en-GB" dirty="0"/>
              <a:t>And smaller “uniform cache” that is similarly </a:t>
            </a:r>
            <a:r>
              <a:rPr lang="en-GB" dirty="0" smtClean="0"/>
              <a:t>fast (in some circumstances).</a:t>
            </a:r>
            <a:endParaRPr lang="en-GB" dirty="0"/>
          </a:p>
          <a:p>
            <a:endParaRPr lang="en-GB" dirty="0"/>
          </a:p>
          <a:p>
            <a:endParaRPr lang="en-GB" dirty="0"/>
          </a:p>
          <a:p>
            <a:endParaRPr lang="en-GB" dirty="0"/>
          </a:p>
        </p:txBody>
      </p:sp>
      <p:pic>
        <p:nvPicPr>
          <p:cNvPr id="2050" name="Picture 2" descr="https://upload.wikimedia.org/wikipedia/commons/thumb/1/1d/Fermi.svg/800px-Fermi.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908720"/>
            <a:ext cx="3456384" cy="562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65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IN GPUS</a:t>
            </a:r>
          </a:p>
        </p:txBody>
      </p:sp>
      <p:sp>
        <p:nvSpPr>
          <p:cNvPr id="3" name="Content Placeholder 2"/>
          <p:cNvSpPr>
            <a:spLocks noGrp="1"/>
          </p:cNvSpPr>
          <p:nvPr>
            <p:ph idx="1"/>
          </p:nvPr>
        </p:nvSpPr>
        <p:spPr>
          <a:xfrm>
            <a:off x="594360" y="2194560"/>
            <a:ext cx="2681496" cy="4069080"/>
          </a:xfrm>
        </p:spPr>
        <p:txBody>
          <a:bodyPr/>
          <a:lstStyle/>
          <a:p>
            <a:r>
              <a:rPr lang="en-GB" dirty="0"/>
              <a:t>This zoomed out view shows 16 SMs in a Fermi architecture.</a:t>
            </a:r>
          </a:p>
          <a:p>
            <a:endParaRPr lang="en-GB" dirty="0"/>
          </a:p>
          <a:p>
            <a:r>
              <a:rPr lang="en-GB" dirty="0"/>
              <a:t>There is an additional L2 cache that is shared between all SMs.</a:t>
            </a:r>
          </a:p>
        </p:txBody>
      </p:sp>
      <p:pic>
        <p:nvPicPr>
          <p:cNvPr id="4" name="Picture 5" descr="http://archive.benchmarkreviews.com/images/reviews/processor/NVIDIA_Fermi/nvidia-fermi-gf100-gpu-block-diagram-benchmarkreview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1823772"/>
            <a:ext cx="5551563" cy="447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027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matters</a:t>
            </a:r>
            <a:endParaRPr lang="en-GB" dirty="0"/>
          </a:p>
        </p:txBody>
      </p:sp>
      <p:sp>
        <p:nvSpPr>
          <p:cNvPr id="3" name="Content Placeholder 2"/>
          <p:cNvSpPr>
            <a:spLocks noGrp="1"/>
          </p:cNvSpPr>
          <p:nvPr>
            <p:ph idx="1"/>
          </p:nvPr>
        </p:nvSpPr>
        <p:spPr>
          <a:xfrm>
            <a:off x="594360" y="2194560"/>
            <a:ext cx="7001976" cy="4330784"/>
          </a:xfrm>
        </p:spPr>
        <p:txBody>
          <a:bodyPr>
            <a:normAutofit fontScale="77500" lnSpcReduction="20000"/>
          </a:bodyPr>
          <a:lstStyle/>
          <a:p>
            <a:r>
              <a:rPr lang="en-GB" dirty="0" smtClean="0">
                <a:solidFill>
                  <a:schemeClr val="accent2"/>
                </a:solidFill>
              </a:rPr>
              <a:t>Compute to Global Memory Access Ratio (CGMA):</a:t>
            </a:r>
          </a:p>
          <a:p>
            <a:pPr lvl="1"/>
            <a:r>
              <a:rPr lang="en-GB" dirty="0" smtClean="0"/>
              <a:t>How many floating point operations does a program do for every global memory access operation.</a:t>
            </a:r>
          </a:p>
          <a:p>
            <a:pPr lvl="1"/>
            <a:endParaRPr lang="en-GB" dirty="0"/>
          </a:p>
          <a:p>
            <a:r>
              <a:rPr lang="en-GB" dirty="0" smtClean="0"/>
              <a:t>GPUs have &gt; 200GB/s global memory bandwidth.</a:t>
            </a:r>
          </a:p>
          <a:p>
            <a:pPr lvl="1"/>
            <a:r>
              <a:rPr lang="en-GB" dirty="0" smtClean="0"/>
              <a:t>= 50,000 floating point values per second.</a:t>
            </a:r>
          </a:p>
          <a:p>
            <a:pPr lvl="1"/>
            <a:endParaRPr lang="en-GB" dirty="0"/>
          </a:p>
          <a:p>
            <a:r>
              <a:rPr lang="en-GB" dirty="0" smtClean="0"/>
              <a:t>If CGMA = 1.0, then data is processed at 50GFLOPs (</a:t>
            </a:r>
            <a:r>
              <a:rPr lang="en-GB" dirty="0" err="1" smtClean="0">
                <a:solidFill>
                  <a:schemeClr val="accent2"/>
                </a:solidFill>
              </a:rPr>
              <a:t>giga</a:t>
            </a:r>
            <a:r>
              <a:rPr lang="en-GB" dirty="0" smtClean="0">
                <a:solidFill>
                  <a:schemeClr val="accent2"/>
                </a:solidFill>
              </a:rPr>
              <a:t>-floating point operations per second</a:t>
            </a:r>
            <a:r>
              <a:rPr lang="en-GB" dirty="0" smtClean="0"/>
              <a:t>).</a:t>
            </a:r>
          </a:p>
          <a:p>
            <a:endParaRPr lang="en-GB" dirty="0"/>
          </a:p>
          <a:p>
            <a:r>
              <a:rPr lang="en-GB" dirty="0" smtClean="0"/>
              <a:t>But  modern GPUs can do &gt; 1,500 GFLOPs.</a:t>
            </a:r>
          </a:p>
          <a:p>
            <a:endParaRPr lang="en-GB" dirty="0"/>
          </a:p>
          <a:p>
            <a:r>
              <a:rPr lang="en-GB" dirty="0" smtClean="0"/>
              <a:t>So we </a:t>
            </a:r>
            <a:r>
              <a:rPr lang="en-GB" dirty="0" smtClean="0">
                <a:solidFill>
                  <a:schemeClr val="accent6"/>
                </a:solidFill>
              </a:rPr>
              <a:t>need CGMA much greater than 1.</a:t>
            </a:r>
          </a:p>
          <a:p>
            <a:endParaRPr lang="en-GB" dirty="0"/>
          </a:p>
          <a:p>
            <a:r>
              <a:rPr lang="en-GB" dirty="0" smtClean="0"/>
              <a:t>Copying from CPU to the GPU is even slower than global memory access…</a:t>
            </a:r>
            <a:endParaRPr lang="en-GB" dirty="0"/>
          </a:p>
        </p:txBody>
      </p:sp>
    </p:spTree>
    <p:extLst>
      <p:ext uri="{BB962C8B-B14F-4D97-AF65-F5344CB8AC3E}">
        <p14:creationId xmlns:p14="http://schemas.microsoft.com/office/powerpoint/2010/main" val="33297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Caching in GPUs</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844824"/>
            <a:ext cx="6683171" cy="4103104"/>
          </a:xfrm>
          <a:prstGeom prst="rect">
            <a:avLst/>
          </a:prstGeom>
        </p:spPr>
      </p:pic>
      <p:sp>
        <p:nvSpPr>
          <p:cNvPr id="5" name="TextBox 4"/>
          <p:cNvSpPr txBox="1"/>
          <p:nvPr/>
        </p:nvSpPr>
        <p:spPr>
          <a:xfrm>
            <a:off x="323528" y="6309320"/>
            <a:ext cx="6851556" cy="276999"/>
          </a:xfrm>
          <a:prstGeom prst="rect">
            <a:avLst/>
          </a:prstGeom>
          <a:noFill/>
        </p:spPr>
        <p:txBody>
          <a:bodyPr wrap="none" rtlCol="0">
            <a:spAutoFit/>
          </a:bodyPr>
          <a:lstStyle/>
          <a:p>
            <a:r>
              <a:rPr lang="en-GB" sz="1200" dirty="0">
                <a:hlinkClick r:id="rId3"/>
              </a:rPr>
              <a:t>http://</a:t>
            </a:r>
            <a:r>
              <a:rPr lang="en-GB" sz="1200" dirty="0" smtClean="0">
                <a:hlinkClick r:id="rId3"/>
              </a:rPr>
              <a:t>on-demand.gputechconf.com/gtc-express/2011/presentations/register_spilling.pdf</a:t>
            </a:r>
            <a:r>
              <a:rPr lang="en-GB" sz="1200" dirty="0" smtClean="0"/>
              <a:t> </a:t>
            </a:r>
            <a:endParaRPr lang="en-GB" sz="1200" dirty="0"/>
          </a:p>
        </p:txBody>
      </p:sp>
    </p:spTree>
    <p:extLst>
      <p:ext uri="{BB962C8B-B14F-4D97-AF65-F5344CB8AC3E}">
        <p14:creationId xmlns:p14="http://schemas.microsoft.com/office/powerpoint/2010/main" val="2736481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Cache / Shared Memory: </a:t>
            </a:r>
            <a:r>
              <a:rPr lang="en-GB" dirty="0" smtClean="0"/>
              <a:t>located </a:t>
            </a:r>
            <a:r>
              <a:rPr lang="en-GB" dirty="0"/>
              <a:t>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sp>
        <p:nvSpPr>
          <p:cNvPr id="4" name="TextBox 3"/>
          <p:cNvSpPr txBox="1"/>
          <p:nvPr/>
        </p:nvSpPr>
        <p:spPr>
          <a:xfrm>
            <a:off x="3203848" y="6309320"/>
            <a:ext cx="5760640" cy="461665"/>
          </a:xfrm>
          <a:prstGeom prst="rect">
            <a:avLst/>
          </a:prstGeom>
          <a:noFill/>
        </p:spPr>
        <p:txBody>
          <a:bodyPr wrap="square" rtlCol="0">
            <a:spAutoFit/>
          </a:bodyPr>
          <a:lstStyle/>
          <a:p>
            <a:pPr algn="r"/>
            <a:r>
              <a:rPr lang="en-GB" sz="2400" dirty="0">
                <a:solidFill>
                  <a:schemeClr val="accent5"/>
                </a:solidFill>
              </a:rPr>
              <a:t>How do we use each of these?</a:t>
            </a:r>
          </a:p>
        </p:txBody>
      </p:sp>
      <p:pic>
        <p:nvPicPr>
          <p:cNvPr id="5" name="Picture 4" descr="question ma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6290593"/>
            <a:ext cx="499120" cy="499120"/>
          </a:xfrm>
          <a:prstGeom prst="rect">
            <a:avLst/>
          </a:prstGeom>
        </p:spPr>
      </p:pic>
      <p:sp>
        <p:nvSpPr>
          <p:cNvPr id="6" name="Rectangle 5"/>
          <p:cNvSpPr/>
          <p:nvPr/>
        </p:nvSpPr>
        <p:spPr>
          <a:xfrm>
            <a:off x="889000" y="2946400"/>
            <a:ext cx="1241804" cy="26657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89000" y="4673600"/>
            <a:ext cx="1282700" cy="26657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46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L1 and l2 cache</a:t>
            </a:r>
          </a:p>
        </p:txBody>
      </p:sp>
      <p:sp>
        <p:nvSpPr>
          <p:cNvPr id="3" name="Content Placeholder 2"/>
          <p:cNvSpPr>
            <a:spLocks noGrp="1"/>
          </p:cNvSpPr>
          <p:nvPr>
            <p:ph idx="1"/>
          </p:nvPr>
        </p:nvSpPr>
        <p:spPr/>
        <p:txBody>
          <a:bodyPr/>
          <a:lstStyle/>
          <a:p>
            <a:r>
              <a:rPr lang="en-GB" dirty="0"/>
              <a:t>Firstly, you </a:t>
            </a:r>
            <a:r>
              <a:rPr lang="en-GB" dirty="0">
                <a:solidFill>
                  <a:schemeClr val="accent2"/>
                </a:solidFill>
              </a:rPr>
              <a:t>don’t need to worry about the L1 and L2 caches </a:t>
            </a:r>
            <a:r>
              <a:rPr lang="en-GB" dirty="0"/>
              <a:t>too much.</a:t>
            </a:r>
          </a:p>
          <a:p>
            <a:endParaRPr lang="en-GB" dirty="0"/>
          </a:p>
          <a:p>
            <a:r>
              <a:rPr lang="en-GB" dirty="0"/>
              <a:t>The GPU </a:t>
            </a:r>
            <a:r>
              <a:rPr lang="en-GB" dirty="0">
                <a:solidFill>
                  <a:schemeClr val="accent2"/>
                </a:solidFill>
              </a:rPr>
              <a:t>automatically</a:t>
            </a:r>
            <a:r>
              <a:rPr lang="en-GB" dirty="0"/>
              <a:t> takes care of caching frequently used data in these.</a:t>
            </a:r>
          </a:p>
          <a:p>
            <a:endParaRPr lang="en-GB" dirty="0"/>
          </a:p>
          <a:p>
            <a:r>
              <a:rPr lang="en-GB" dirty="0"/>
              <a:t>If you really want to squeeze every ounce of performance you need to understand the details, but </a:t>
            </a:r>
            <a:r>
              <a:rPr lang="en-GB" dirty="0">
                <a:solidFill>
                  <a:schemeClr val="accent6"/>
                </a:solidFill>
              </a:rPr>
              <a:t>not today</a:t>
            </a:r>
            <a:r>
              <a:rPr lang="en-GB" dirty="0"/>
              <a:t>…</a:t>
            </a:r>
          </a:p>
        </p:txBody>
      </p:sp>
    </p:spTree>
    <p:extLst>
      <p:ext uri="{BB962C8B-B14F-4D97-AF65-F5344CB8AC3E}">
        <p14:creationId xmlns:p14="http://schemas.microsoft.com/office/powerpoint/2010/main" val="191398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Cache / Shared Memory: </a:t>
            </a:r>
            <a:r>
              <a:rPr lang="en-GB" dirty="0" smtClean="0"/>
              <a:t>located </a:t>
            </a:r>
            <a:r>
              <a:rPr lang="en-GB" dirty="0"/>
              <a:t>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pic>
        <p:nvPicPr>
          <p:cNvPr id="4" name="Picture 3"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2708920"/>
            <a:ext cx="239067" cy="244227"/>
          </a:xfrm>
          <a:prstGeom prst="rect">
            <a:avLst/>
          </a:prstGeom>
        </p:spPr>
      </p:pic>
      <p:pic>
        <p:nvPicPr>
          <p:cNvPr id="5" name="Picture 4"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4437112"/>
            <a:ext cx="239067" cy="244227"/>
          </a:xfrm>
          <a:prstGeom prst="rect">
            <a:avLst/>
          </a:prstGeom>
        </p:spPr>
      </p:pic>
      <p:sp>
        <p:nvSpPr>
          <p:cNvPr id="6" name="Rectangle 5"/>
          <p:cNvSpPr/>
          <p:nvPr/>
        </p:nvSpPr>
        <p:spPr>
          <a:xfrm>
            <a:off x="897466" y="5664200"/>
            <a:ext cx="2882445" cy="28351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624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memory</a:t>
            </a:r>
          </a:p>
        </p:txBody>
      </p:sp>
      <p:sp>
        <p:nvSpPr>
          <p:cNvPr id="3" name="Content Placeholder 2"/>
          <p:cNvSpPr>
            <a:spLocks noGrp="1"/>
          </p:cNvSpPr>
          <p:nvPr>
            <p:ph idx="1"/>
          </p:nvPr>
        </p:nvSpPr>
        <p:spPr>
          <a:xfrm>
            <a:off x="611560" y="2204864"/>
            <a:ext cx="8136904" cy="4069080"/>
          </a:xfrm>
        </p:spPr>
        <p:txBody>
          <a:bodyPr/>
          <a:lstStyle/>
          <a:p>
            <a:r>
              <a:rPr lang="en-GB" dirty="0"/>
              <a:t>We’ve already seen how to </a:t>
            </a:r>
            <a:r>
              <a:rPr lang="en-GB" dirty="0">
                <a:solidFill>
                  <a:schemeClr val="accent5"/>
                </a:solidFill>
              </a:rPr>
              <a:t>allocate</a:t>
            </a:r>
            <a:r>
              <a:rPr lang="en-GB" dirty="0"/>
              <a:t> global memory:</a:t>
            </a:r>
          </a:p>
          <a:p>
            <a:pPr lvl="1"/>
            <a:r>
              <a:rPr lang="en-GB" dirty="0">
                <a:solidFill>
                  <a:schemeClr val="accent2"/>
                </a:solidFill>
              </a:rPr>
              <a:t>Static</a:t>
            </a:r>
            <a:r>
              <a:rPr lang="en-GB" dirty="0"/>
              <a:t>: </a:t>
            </a:r>
            <a:r>
              <a:rPr lang="en-GB" b="1" dirty="0">
                <a:latin typeface="Courier New" panose="02070309020205020404" pitchFamily="49" charset="0"/>
                <a:cs typeface="Courier New" panose="02070309020205020404" pitchFamily="49" charset="0"/>
              </a:rPr>
              <a:t>__device__ float </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[10];</a:t>
            </a:r>
          </a:p>
          <a:p>
            <a:pPr lvl="1"/>
            <a:r>
              <a:rPr lang="en-GB" dirty="0">
                <a:solidFill>
                  <a:schemeClr val="accent6"/>
                </a:solidFill>
              </a:rPr>
              <a:t>Dynamic</a:t>
            </a:r>
            <a:r>
              <a:rPr lang="en-GB" dirty="0"/>
              <a:t>: </a:t>
            </a:r>
            <a:r>
              <a:rPr lang="en-GB" b="1" dirty="0" err="1">
                <a:latin typeface="Courier New" panose="02070309020205020404" pitchFamily="49" charset="0"/>
                <a:cs typeface="Courier New" panose="02070309020205020404" pitchFamily="49" charset="0"/>
              </a:rPr>
              <a:t>cudaMalloc</a:t>
            </a:r>
            <a:r>
              <a:rPr lang="en-GB" b="1" dirty="0">
                <a:latin typeface="Courier New" panose="02070309020205020404" pitchFamily="49" charset="0"/>
                <a:cs typeface="Courier New" panose="02070309020205020404" pitchFamily="49" charset="0"/>
              </a:rPr>
              <a:t>(&amp;</a:t>
            </a:r>
            <a:r>
              <a:rPr lang="en-GB" b="1" dirty="0" err="1">
                <a:latin typeface="Courier New" panose="02070309020205020404" pitchFamily="49" charset="0"/>
                <a:cs typeface="Courier New" panose="02070309020205020404" pitchFamily="49" charset="0"/>
              </a:rPr>
              <a:t>d_array</a:t>
            </a:r>
            <a:r>
              <a:rPr lang="en-GB" b="1" dirty="0">
                <a:latin typeface="Courier New" panose="02070309020205020404" pitchFamily="49" charset="0"/>
                <a:cs typeface="Courier New" panose="02070309020205020404" pitchFamily="49" charset="0"/>
              </a:rPr>
              <a:t>, 10*</a:t>
            </a:r>
            <a:r>
              <a:rPr lang="en-GB" b="1" dirty="0" err="1">
                <a:latin typeface="Courier New" panose="02070309020205020404" pitchFamily="49" charset="0"/>
                <a:cs typeface="Courier New" panose="02070309020205020404" pitchFamily="49" charset="0"/>
              </a:rPr>
              <a:t>sizeof</a:t>
            </a:r>
            <a:r>
              <a:rPr lang="en-GB" b="1" dirty="0">
                <a:latin typeface="Courier New" panose="02070309020205020404" pitchFamily="49" charset="0"/>
                <a:cs typeface="Courier New" panose="02070309020205020404" pitchFamily="49" charset="0"/>
              </a:rPr>
              <a:t>(float));</a:t>
            </a:r>
          </a:p>
          <a:p>
            <a:r>
              <a:rPr lang="en-GB" dirty="0">
                <a:solidFill>
                  <a:schemeClr val="accent5"/>
                </a:solidFill>
              </a:rPr>
              <a:t>Access</a:t>
            </a:r>
            <a:r>
              <a:rPr lang="en-GB" dirty="0"/>
              <a:t> it from the </a:t>
            </a:r>
            <a:r>
              <a:rPr lang="en-GB" dirty="0">
                <a:solidFill>
                  <a:schemeClr val="accent5"/>
                </a:solidFill>
              </a:rPr>
              <a:t>host</a:t>
            </a:r>
            <a:r>
              <a:rPr lang="en-GB" dirty="0"/>
              <a:t> code:</a:t>
            </a:r>
          </a:p>
          <a:p>
            <a:pPr lvl="1"/>
            <a:r>
              <a:rPr lang="en-GB" b="1" dirty="0" err="1">
                <a:latin typeface="Courier New" panose="02070309020205020404" pitchFamily="49" charset="0"/>
                <a:cs typeface="Courier New" panose="02070309020205020404" pitchFamily="49" charset="0"/>
              </a:rPr>
              <a:t>cudaMemcpyToSymbol</a:t>
            </a:r>
            <a:endParaRPr lang="en-GB" b="1" dirty="0">
              <a:latin typeface="Courier New" panose="02070309020205020404" pitchFamily="49" charset="0"/>
              <a:cs typeface="Courier New" panose="02070309020205020404" pitchFamily="49" charset="0"/>
            </a:endParaRPr>
          </a:p>
          <a:p>
            <a:pPr lvl="1"/>
            <a:r>
              <a:rPr lang="en-GB" b="1" dirty="0" err="1">
                <a:latin typeface="Courier New" panose="02070309020205020404" pitchFamily="49" charset="0"/>
                <a:cs typeface="Courier New" panose="02070309020205020404" pitchFamily="49" charset="0"/>
              </a:rPr>
              <a:t>cudaMemcpyFromSymbol</a:t>
            </a:r>
            <a:endParaRPr lang="en-GB" b="1" dirty="0">
              <a:latin typeface="Courier New" panose="02070309020205020404" pitchFamily="49" charset="0"/>
              <a:cs typeface="Courier New" panose="02070309020205020404" pitchFamily="49" charset="0"/>
            </a:endParaRPr>
          </a:p>
          <a:p>
            <a:pPr lvl="1"/>
            <a:r>
              <a:rPr lang="en-GB" b="1" dirty="0" err="1">
                <a:latin typeface="Courier New" panose="02070309020205020404" pitchFamily="49" charset="0"/>
                <a:cs typeface="Courier New" panose="02070309020205020404" pitchFamily="49" charset="0"/>
              </a:rPr>
              <a:t>cudaMemcpy</a:t>
            </a:r>
            <a:endParaRPr lang="en-GB" b="1"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And </a:t>
            </a:r>
            <a:r>
              <a:rPr lang="en-GB" dirty="0">
                <a:solidFill>
                  <a:schemeClr val="accent5"/>
                </a:solidFill>
                <a:cs typeface="Courier New" panose="02070309020205020404" pitchFamily="49" charset="0"/>
              </a:rPr>
              <a:t>access</a:t>
            </a:r>
            <a:r>
              <a:rPr lang="en-GB" dirty="0">
                <a:cs typeface="Courier New" panose="02070309020205020404" pitchFamily="49" charset="0"/>
              </a:rPr>
              <a:t> it in a </a:t>
            </a:r>
            <a:r>
              <a:rPr lang="en-GB" dirty="0">
                <a:solidFill>
                  <a:schemeClr val="accent5"/>
                </a:solidFill>
                <a:cs typeface="Courier New" panose="02070309020205020404" pitchFamily="49" charset="0"/>
              </a:rPr>
              <a:t>kernel </a:t>
            </a:r>
            <a:r>
              <a:rPr lang="en-GB" dirty="0">
                <a:cs typeface="Courier New" panose="02070309020205020404" pitchFamily="49" charset="0"/>
              </a:rPr>
              <a:t>(static allocation here):</a:t>
            </a:r>
          </a:p>
        </p:txBody>
      </p:sp>
      <p:sp>
        <p:nvSpPr>
          <p:cNvPr id="5" name="TextBox 4"/>
          <p:cNvSpPr txBox="1"/>
          <p:nvPr/>
        </p:nvSpPr>
        <p:spPr>
          <a:xfrm>
            <a:off x="522352" y="5229200"/>
            <a:ext cx="8226112" cy="1477328"/>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blockIdx.x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blockDim.x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threadIdx.x</a:t>
            </a:r>
            <a:r>
              <a:rPr lang="en-GB" b="1" dirty="0">
                <a:latin typeface="Courier New" panose="02070309020205020404" pitchFamily="49" charset="0"/>
                <a:cs typeface="Courier New" panose="02070309020205020404" pitchFamily="49" charset="0"/>
              </a:rPr>
              <a:t>;</a:t>
            </a:r>
          </a:p>
          <a:p>
            <a:r>
              <a:rPr lang="en-GB" b="1" dirty="0">
                <a:latin typeface="Courier New" panose="02070309020205020404" pitchFamily="49" charset="0"/>
                <a:cs typeface="Courier New" panose="02070309020205020404" pitchFamily="49" charset="0"/>
              </a:rPr>
              <a:t>   </a:t>
            </a:r>
            <a:r>
              <a:rPr lang="en-GB" b="1" dirty="0">
                <a:solidFill>
                  <a:schemeClr val="accent6"/>
                </a:solidFill>
                <a:latin typeface="Courier New" panose="02070309020205020404" pitchFamily="49" charset="0"/>
                <a:cs typeface="Courier New" panose="02070309020205020404" pitchFamily="49" charset="0"/>
              </a:rPr>
              <a:t>if</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&lt; n) {</a:t>
            </a:r>
          </a:p>
          <a:p>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d_result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sin(</a:t>
            </a:r>
            <a:r>
              <a:rPr lang="en-GB" b="1" dirty="0" err="1">
                <a:latin typeface="Courier New" panose="02070309020205020404" pitchFamily="49" charset="0"/>
                <a:cs typeface="Courier New" panose="02070309020205020404" pitchFamily="49" charset="0"/>
              </a:rPr>
              <a:t>d_input</a:t>
            </a:r>
            <a:r>
              <a:rPr lang="en-GB" b="1" dirty="0">
                <a:latin typeface="Courier New" panose="02070309020205020404" pitchFamily="49" charset="0"/>
                <a:cs typeface="Courier New" panose="02070309020205020404" pitchFamily="49" charset="0"/>
              </a:rPr>
              <a:t>[n]);</a:t>
            </a:r>
          </a:p>
          <a:p>
            <a:r>
              <a:rPr lang="en-GB"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239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Cache / Shared Memory: </a:t>
            </a:r>
            <a:r>
              <a:rPr lang="en-GB" dirty="0" smtClean="0"/>
              <a:t>located </a:t>
            </a:r>
            <a:r>
              <a:rPr lang="en-GB" dirty="0"/>
              <a:t>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pic>
        <p:nvPicPr>
          <p:cNvPr id="4" name="Picture 3"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2451" y="2687017"/>
            <a:ext cx="239067" cy="244227"/>
          </a:xfrm>
          <a:prstGeom prst="rect">
            <a:avLst/>
          </a:prstGeom>
        </p:spPr>
      </p:pic>
      <p:pic>
        <p:nvPicPr>
          <p:cNvPr id="5" name="Picture 4"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4437112"/>
            <a:ext cx="239067" cy="244227"/>
          </a:xfrm>
          <a:prstGeom prst="rect">
            <a:avLst/>
          </a:prstGeom>
        </p:spPr>
      </p:pic>
      <p:sp>
        <p:nvSpPr>
          <p:cNvPr id="6" name="Rectangle 5"/>
          <p:cNvSpPr/>
          <p:nvPr/>
        </p:nvSpPr>
        <p:spPr>
          <a:xfrm>
            <a:off x="872704" y="2200240"/>
            <a:ext cx="1218563" cy="28351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9621" y="5404927"/>
            <a:ext cx="239067" cy="244227"/>
          </a:xfrm>
          <a:prstGeom prst="rect">
            <a:avLst/>
          </a:prstGeom>
        </p:spPr>
      </p:pic>
    </p:spTree>
    <p:extLst>
      <p:ext uri="{BB962C8B-B14F-4D97-AF65-F5344CB8AC3E}">
        <p14:creationId xmlns:p14="http://schemas.microsoft.com/office/powerpoint/2010/main" val="3546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a:t>
            </a:r>
            <a:endParaRPr lang="en-GB" dirty="0"/>
          </a:p>
        </p:txBody>
      </p:sp>
      <p:sp>
        <p:nvSpPr>
          <p:cNvPr id="3" name="Content Placeholder 2"/>
          <p:cNvSpPr>
            <a:spLocks noGrp="1"/>
          </p:cNvSpPr>
          <p:nvPr>
            <p:ph idx="1"/>
          </p:nvPr>
        </p:nvSpPr>
        <p:spPr>
          <a:xfrm>
            <a:off x="746760" y="4248210"/>
            <a:ext cx="7955280" cy="733396"/>
          </a:xfrm>
        </p:spPr>
        <p:txBody>
          <a:bodyPr>
            <a:normAutofit/>
          </a:bodyPr>
          <a:lstStyle/>
          <a:p>
            <a:r>
              <a:rPr lang="en-GB" dirty="0" smtClean="0"/>
              <a:t>There are two main exceptions:</a:t>
            </a:r>
          </a:p>
          <a:p>
            <a:pPr lvl="1"/>
            <a:r>
              <a:rPr lang="en-GB" dirty="0" smtClean="0"/>
              <a:t>Arrays where you access elements using a variable:</a:t>
            </a:r>
          </a:p>
          <a:p>
            <a:pPr lvl="1"/>
            <a:endParaRPr lang="en-GB" dirty="0"/>
          </a:p>
          <a:p>
            <a:pPr lvl="1"/>
            <a:endParaRPr lang="en-GB" dirty="0" smtClean="0"/>
          </a:p>
          <a:p>
            <a:pPr lvl="1"/>
            <a:endParaRPr lang="en-GB" dirty="0"/>
          </a:p>
          <a:p>
            <a:endParaRPr lang="en-GB" dirty="0"/>
          </a:p>
        </p:txBody>
      </p:sp>
      <p:sp>
        <p:nvSpPr>
          <p:cNvPr id="4" name="TextBox 3"/>
          <p:cNvSpPr txBox="1"/>
          <p:nvPr/>
        </p:nvSpPr>
        <p:spPr>
          <a:xfrm>
            <a:off x="458944" y="2996952"/>
            <a:ext cx="8226112" cy="646331"/>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blockIdx.x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blockDim.x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threadIdx.x</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p:txBody>
      </p:sp>
      <p:grpSp>
        <p:nvGrpSpPr>
          <p:cNvPr id="10" name="Group 9"/>
          <p:cNvGrpSpPr/>
          <p:nvPr/>
        </p:nvGrpSpPr>
        <p:grpSpPr>
          <a:xfrm>
            <a:off x="2051720" y="3573016"/>
            <a:ext cx="2606295" cy="557397"/>
            <a:chOff x="2051720" y="3573016"/>
            <a:chExt cx="2606295" cy="557397"/>
          </a:xfrm>
        </p:grpSpPr>
        <p:cxnSp>
          <p:nvCxnSpPr>
            <p:cNvPr id="6" name="Straight Arrow Connector 5"/>
            <p:cNvCxnSpPr/>
            <p:nvPr/>
          </p:nvCxnSpPr>
          <p:spPr>
            <a:xfrm flipH="1" flipV="1">
              <a:off x="2051720" y="3573016"/>
              <a:ext cx="288032" cy="36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39752" y="3761081"/>
              <a:ext cx="2318263" cy="369332"/>
            </a:xfrm>
            <a:prstGeom prst="rect">
              <a:avLst/>
            </a:prstGeom>
            <a:noFill/>
          </p:spPr>
          <p:txBody>
            <a:bodyPr wrap="none" rtlCol="0">
              <a:spAutoFit/>
            </a:bodyPr>
            <a:lstStyle/>
            <a:p>
              <a:r>
                <a:rPr lang="en-GB" dirty="0" smtClean="0">
                  <a:solidFill>
                    <a:schemeClr val="accent1"/>
                  </a:solidFill>
                </a:rPr>
                <a:t>Stored in a register.</a:t>
              </a:r>
              <a:endParaRPr lang="en-GB" dirty="0">
                <a:solidFill>
                  <a:schemeClr val="accent1"/>
                </a:solidFill>
              </a:endParaRPr>
            </a:p>
          </p:txBody>
        </p:sp>
      </p:grpSp>
      <p:sp>
        <p:nvSpPr>
          <p:cNvPr id="11" name="Content Placeholder 2"/>
          <p:cNvSpPr txBox="1">
            <a:spLocks/>
          </p:cNvSpPr>
          <p:nvPr/>
        </p:nvSpPr>
        <p:spPr>
          <a:xfrm>
            <a:off x="746760" y="2346960"/>
            <a:ext cx="7955280" cy="802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GB" smtClean="0"/>
              <a:t>Most local variables you create in kernels will be stored in registers.</a:t>
            </a:r>
          </a:p>
          <a:p>
            <a:endParaRPr lang="en-GB" dirty="0"/>
          </a:p>
        </p:txBody>
      </p:sp>
      <p:sp>
        <p:nvSpPr>
          <p:cNvPr id="12" name="TextBox 11"/>
          <p:cNvSpPr txBox="1"/>
          <p:nvPr/>
        </p:nvSpPr>
        <p:spPr>
          <a:xfrm>
            <a:off x="544959" y="5098841"/>
            <a:ext cx="8226112" cy="923330"/>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array[10];</a:t>
            </a:r>
          </a:p>
          <a:p>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smtClean="0">
                <a:solidFill>
                  <a:schemeClr val="accent6"/>
                </a:solidFill>
                <a:latin typeface="Courier New" panose="02070309020205020404" pitchFamily="49" charset="0"/>
                <a:cs typeface="Courier New" panose="02070309020205020404" pitchFamily="49" charset="0"/>
              </a:rPr>
              <a:t>for</a:t>
            </a:r>
            <a:r>
              <a:rPr lang="en-GB" b="1" dirty="0" smtClean="0">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int</a:t>
            </a:r>
            <a:r>
              <a:rPr lang="en-GB" b="1" dirty="0" smtClean="0">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i</a:t>
            </a:r>
            <a:r>
              <a:rPr lang="en-GB" b="1" dirty="0" smtClean="0">
                <a:latin typeface="Courier New" panose="02070309020205020404" pitchFamily="49" charset="0"/>
                <a:cs typeface="Courier New" panose="02070309020205020404" pitchFamily="49" charset="0"/>
              </a:rPr>
              <a:t> = 0; </a:t>
            </a:r>
            <a:r>
              <a:rPr lang="en-GB" b="1" dirty="0" err="1" smtClean="0">
                <a:latin typeface="Courier New" panose="02070309020205020404" pitchFamily="49" charset="0"/>
                <a:cs typeface="Courier New" panose="02070309020205020404" pitchFamily="49" charset="0"/>
              </a:rPr>
              <a:t>i</a:t>
            </a:r>
            <a:r>
              <a:rPr lang="en-GB" b="1" dirty="0" smtClean="0">
                <a:latin typeface="Courier New" panose="02070309020205020404" pitchFamily="49" charset="0"/>
                <a:cs typeface="Courier New" panose="02070309020205020404" pitchFamily="49" charset="0"/>
              </a:rPr>
              <a:t> &lt; 10; </a:t>
            </a:r>
            <a:r>
              <a:rPr lang="en-GB" b="1" dirty="0" err="1" smtClean="0">
                <a:latin typeface="Courier New" panose="02070309020205020404" pitchFamily="49" charset="0"/>
                <a:cs typeface="Courier New" panose="02070309020205020404" pitchFamily="49" charset="0"/>
              </a:rPr>
              <a:t>i</a:t>
            </a:r>
            <a:r>
              <a:rPr lang="en-GB" b="1" dirty="0" smtClean="0">
                <a:latin typeface="Courier New" panose="02070309020205020404" pitchFamily="49" charset="0"/>
                <a:cs typeface="Courier New" panose="02070309020205020404" pitchFamily="49" charset="0"/>
              </a:rPr>
              <a:t>++) array[</a:t>
            </a:r>
            <a:r>
              <a:rPr lang="en-GB" b="1" dirty="0" err="1" smtClean="0">
                <a:latin typeface="Courier New" panose="02070309020205020404" pitchFamily="49" charset="0"/>
                <a:cs typeface="Courier New" panose="02070309020205020404" pitchFamily="49" charset="0"/>
              </a:rPr>
              <a:t>i</a:t>
            </a:r>
            <a:r>
              <a:rPr lang="en-GB" b="1" dirty="0" smtClean="0">
                <a:latin typeface="Courier New" panose="02070309020205020404" pitchFamily="49" charset="0"/>
                <a:cs typeface="Courier New" panose="02070309020205020404" pitchFamily="49" charset="0"/>
              </a:rPr>
              <a:t>] = </a:t>
            </a:r>
            <a:r>
              <a:rPr lang="en-GB" b="1" dirty="0" err="1" smtClean="0">
                <a:latin typeface="Courier New" panose="02070309020205020404" pitchFamily="49" charset="0"/>
                <a:cs typeface="Courier New" panose="02070309020205020404" pitchFamily="49" charset="0"/>
              </a:rPr>
              <a:t>i</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p:txBody>
      </p:sp>
      <p:cxnSp>
        <p:nvCxnSpPr>
          <p:cNvPr id="14" name="Straight Arrow Connector 13"/>
          <p:cNvCxnSpPr/>
          <p:nvPr/>
        </p:nvCxnSpPr>
        <p:spPr>
          <a:xfrm flipH="1">
            <a:off x="5940152" y="4981606"/>
            <a:ext cx="1080120" cy="75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9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a:t>
            </a:r>
            <a:endParaRPr lang="en-GB" dirty="0"/>
          </a:p>
        </p:txBody>
      </p:sp>
      <p:sp>
        <p:nvSpPr>
          <p:cNvPr id="3" name="Content Placeholder 2"/>
          <p:cNvSpPr>
            <a:spLocks noGrp="1"/>
          </p:cNvSpPr>
          <p:nvPr>
            <p:ph idx="1"/>
          </p:nvPr>
        </p:nvSpPr>
        <p:spPr>
          <a:xfrm>
            <a:off x="746760" y="4248210"/>
            <a:ext cx="7955280" cy="1125006"/>
          </a:xfrm>
        </p:spPr>
        <p:txBody>
          <a:bodyPr>
            <a:normAutofit fontScale="92500" lnSpcReduction="20000"/>
          </a:bodyPr>
          <a:lstStyle/>
          <a:p>
            <a:r>
              <a:rPr lang="en-GB" dirty="0" smtClean="0"/>
              <a:t>There are two main exceptions:</a:t>
            </a:r>
          </a:p>
          <a:p>
            <a:pPr lvl="1"/>
            <a:r>
              <a:rPr lang="en-GB" dirty="0" smtClean="0">
                <a:solidFill>
                  <a:schemeClr val="bg2"/>
                </a:solidFill>
              </a:rPr>
              <a:t>Arrays where you access elements using a variable.</a:t>
            </a:r>
          </a:p>
          <a:p>
            <a:pPr lvl="1"/>
            <a:r>
              <a:rPr lang="en-GB" dirty="0" smtClean="0"/>
              <a:t>If you use more than the available register space (in Fermi: 63 registers / thread by default):</a:t>
            </a:r>
          </a:p>
          <a:p>
            <a:pPr lvl="1"/>
            <a:endParaRPr lang="en-GB" dirty="0"/>
          </a:p>
          <a:p>
            <a:pPr lvl="1"/>
            <a:endParaRPr lang="en-GB" dirty="0" smtClean="0"/>
          </a:p>
          <a:p>
            <a:pPr lvl="1"/>
            <a:endParaRPr lang="en-GB" dirty="0"/>
          </a:p>
          <a:p>
            <a:endParaRPr lang="en-GB" dirty="0"/>
          </a:p>
        </p:txBody>
      </p:sp>
      <p:sp>
        <p:nvSpPr>
          <p:cNvPr id="4" name="TextBox 3"/>
          <p:cNvSpPr txBox="1"/>
          <p:nvPr/>
        </p:nvSpPr>
        <p:spPr>
          <a:xfrm>
            <a:off x="458944" y="2996952"/>
            <a:ext cx="8226112" cy="646331"/>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globalId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blockIdx.x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blockDim.x</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threadIdx.x</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p:txBody>
      </p:sp>
      <p:grpSp>
        <p:nvGrpSpPr>
          <p:cNvPr id="10" name="Group 9"/>
          <p:cNvGrpSpPr/>
          <p:nvPr/>
        </p:nvGrpSpPr>
        <p:grpSpPr>
          <a:xfrm>
            <a:off x="2051720" y="3573016"/>
            <a:ext cx="2606295" cy="557397"/>
            <a:chOff x="2051720" y="3573016"/>
            <a:chExt cx="2606295" cy="557397"/>
          </a:xfrm>
        </p:grpSpPr>
        <p:cxnSp>
          <p:nvCxnSpPr>
            <p:cNvPr id="6" name="Straight Arrow Connector 5"/>
            <p:cNvCxnSpPr/>
            <p:nvPr/>
          </p:nvCxnSpPr>
          <p:spPr>
            <a:xfrm flipH="1" flipV="1">
              <a:off x="2051720" y="3573016"/>
              <a:ext cx="288032" cy="36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39752" y="3761081"/>
              <a:ext cx="2318263" cy="369332"/>
            </a:xfrm>
            <a:prstGeom prst="rect">
              <a:avLst/>
            </a:prstGeom>
            <a:noFill/>
          </p:spPr>
          <p:txBody>
            <a:bodyPr wrap="none" rtlCol="0">
              <a:spAutoFit/>
            </a:bodyPr>
            <a:lstStyle/>
            <a:p>
              <a:r>
                <a:rPr lang="en-GB" dirty="0" smtClean="0">
                  <a:solidFill>
                    <a:schemeClr val="accent1"/>
                  </a:solidFill>
                </a:rPr>
                <a:t>Stored in a register.</a:t>
              </a:r>
              <a:endParaRPr lang="en-GB" dirty="0">
                <a:solidFill>
                  <a:schemeClr val="accent1"/>
                </a:solidFill>
              </a:endParaRPr>
            </a:p>
          </p:txBody>
        </p:sp>
      </p:grpSp>
      <p:sp>
        <p:nvSpPr>
          <p:cNvPr id="11" name="Content Placeholder 2"/>
          <p:cNvSpPr txBox="1">
            <a:spLocks/>
          </p:cNvSpPr>
          <p:nvPr/>
        </p:nvSpPr>
        <p:spPr>
          <a:xfrm>
            <a:off x="746760" y="2346960"/>
            <a:ext cx="7955280" cy="802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GB" smtClean="0"/>
              <a:t>Most local variables you create in kernels will be stored in registers.</a:t>
            </a:r>
          </a:p>
          <a:p>
            <a:endParaRPr lang="en-GB" dirty="0"/>
          </a:p>
        </p:txBody>
      </p:sp>
      <p:sp>
        <p:nvSpPr>
          <p:cNvPr id="12" name="TextBox 11"/>
          <p:cNvSpPr txBox="1"/>
          <p:nvPr/>
        </p:nvSpPr>
        <p:spPr>
          <a:xfrm>
            <a:off x="544959" y="5445224"/>
            <a:ext cx="8226112" cy="923330"/>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chemeClr val="accent6"/>
                </a:solidFill>
                <a:latin typeface="Courier New" panose="02070309020205020404" pitchFamily="49" charset="0"/>
                <a:cs typeface="Courier New" panose="02070309020205020404" pitchFamily="49" charset="0"/>
              </a:rPr>
              <a:t>__global__ void </a:t>
            </a:r>
            <a:r>
              <a:rPr lang="en-GB" b="1" dirty="0" err="1">
                <a:latin typeface="Courier New" panose="02070309020205020404" pitchFamily="49" charset="0"/>
                <a:cs typeface="Courier New" panose="02070309020205020404" pitchFamily="49" charset="0"/>
              </a:rPr>
              <a:t>sinKernel</a:t>
            </a:r>
            <a:r>
              <a:rPr lang="en-GB" b="1" dirty="0">
                <a:latin typeface="Courier New" panose="02070309020205020404" pitchFamily="49" charset="0"/>
                <a:cs typeface="Courier New" panose="02070309020205020404" pitchFamily="49" charset="0"/>
              </a:rPr>
              <a:t>() {</a:t>
            </a:r>
          </a:p>
          <a:p>
            <a:r>
              <a:rPr lang="en-GB" b="1" dirty="0">
                <a:latin typeface="Courier New" panose="02070309020205020404" pitchFamily="49" charset="0"/>
                <a:cs typeface="Courier New" panose="02070309020205020404" pitchFamily="49" charset="0"/>
              </a:rPr>
              <a:t>   </a:t>
            </a:r>
            <a:r>
              <a:rPr lang="en-GB" b="1" dirty="0" err="1">
                <a:solidFill>
                  <a:schemeClr val="accent6"/>
                </a:solidFill>
                <a:latin typeface="Courier New" panose="02070309020205020404" pitchFamily="49" charset="0"/>
                <a:cs typeface="Courier New" panose="02070309020205020404" pitchFamily="49" charset="0"/>
              </a:rPr>
              <a:t>int</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array[63];</a:t>
            </a:r>
            <a:r>
              <a:rPr lang="en-GB" b="1" dirty="0" smtClean="0">
                <a:solidFill>
                  <a:srgbClr val="00B050"/>
                </a:solidFill>
                <a:latin typeface="Courier New" panose="02070309020205020404" pitchFamily="49" charset="0"/>
                <a:cs typeface="Courier New" panose="02070309020205020404" pitchFamily="49" charset="0"/>
              </a:rPr>
              <a:t>// In registers (if no variable indexing)</a:t>
            </a:r>
          </a:p>
          <a:p>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a:t>
            </a:r>
            <a:r>
              <a:rPr lang="en-GB" b="1" dirty="0" err="1" smtClean="0">
                <a:solidFill>
                  <a:schemeClr val="accent6"/>
                </a:solidFill>
                <a:latin typeface="Courier New" panose="02070309020205020404" pitchFamily="49" charset="0"/>
                <a:cs typeface="Courier New" panose="02070309020205020404" pitchFamily="49" charset="0"/>
              </a:rPr>
              <a:t>int</a:t>
            </a:r>
            <a:r>
              <a:rPr lang="en-GB" b="1" dirty="0" smtClean="0">
                <a:solidFill>
                  <a:schemeClr val="accent6"/>
                </a:solidFill>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extraInt</a:t>
            </a:r>
            <a:r>
              <a:rPr lang="en-GB" b="1" dirty="0" smtClean="0">
                <a:latin typeface="Courier New" panose="02070309020205020404" pitchFamily="49" charset="0"/>
                <a:cs typeface="Courier New" panose="02070309020205020404" pitchFamily="49" charset="0"/>
              </a:rPr>
              <a:t>; </a:t>
            </a:r>
            <a:r>
              <a:rPr lang="en-GB" b="1" dirty="0" smtClean="0">
                <a:solidFill>
                  <a:srgbClr val="00B050"/>
                </a:solidFill>
                <a:latin typeface="Courier New" panose="02070309020205020404" pitchFamily="49" charset="0"/>
                <a:cs typeface="Courier New" panose="02070309020205020404" pitchFamily="49" charset="0"/>
              </a:rPr>
              <a:t>// Spilled into “local memory”</a:t>
            </a:r>
            <a:endParaRPr lang="en-GB"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9178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memory</a:t>
            </a:r>
            <a:endParaRPr lang="en-GB" dirty="0"/>
          </a:p>
        </p:txBody>
      </p:sp>
      <p:sp>
        <p:nvSpPr>
          <p:cNvPr id="3" name="Content Placeholder 2"/>
          <p:cNvSpPr>
            <a:spLocks noGrp="1"/>
          </p:cNvSpPr>
          <p:nvPr>
            <p:ph idx="1"/>
          </p:nvPr>
        </p:nvSpPr>
        <p:spPr/>
        <p:txBody>
          <a:bodyPr/>
          <a:lstStyle/>
          <a:p>
            <a:r>
              <a:rPr lang="en-GB" dirty="0" smtClean="0">
                <a:solidFill>
                  <a:schemeClr val="accent2"/>
                </a:solidFill>
              </a:rPr>
              <a:t>Local variables </a:t>
            </a:r>
            <a:r>
              <a:rPr lang="en-GB" dirty="0" smtClean="0"/>
              <a:t>from kernels that can’t be stored in registers get stored in a </a:t>
            </a:r>
            <a:r>
              <a:rPr lang="en-GB" dirty="0" smtClean="0">
                <a:solidFill>
                  <a:schemeClr val="accent6"/>
                </a:solidFill>
              </a:rPr>
              <a:t>special region </a:t>
            </a:r>
            <a:r>
              <a:rPr lang="en-GB" dirty="0" smtClean="0"/>
              <a:t>of global memory that can only be accessed by one thread.</a:t>
            </a:r>
          </a:p>
          <a:p>
            <a:endParaRPr lang="en-GB" dirty="0"/>
          </a:p>
          <a:p>
            <a:r>
              <a:rPr lang="en-GB" dirty="0" smtClean="0"/>
              <a:t>As only 1 thread has access this is called </a:t>
            </a:r>
            <a:r>
              <a:rPr lang="en-GB" dirty="0" smtClean="0">
                <a:solidFill>
                  <a:schemeClr val="accent6"/>
                </a:solidFill>
              </a:rPr>
              <a:t>local memory</a:t>
            </a:r>
            <a:r>
              <a:rPr lang="en-GB" dirty="0" smtClean="0"/>
              <a:t>, even though it’s physically in </a:t>
            </a:r>
            <a:r>
              <a:rPr lang="en-GB" dirty="0" smtClean="0">
                <a:solidFill>
                  <a:schemeClr val="accent2"/>
                </a:solidFill>
              </a:rPr>
              <a:t>global memory</a:t>
            </a:r>
            <a:r>
              <a:rPr lang="en-GB" dirty="0" smtClean="0"/>
              <a:t>…</a:t>
            </a:r>
          </a:p>
          <a:p>
            <a:pPr lvl="1"/>
            <a:r>
              <a:rPr lang="en-GB" dirty="0" smtClean="0"/>
              <a:t>… obviously …</a:t>
            </a:r>
          </a:p>
          <a:p>
            <a:pPr lvl="1"/>
            <a:endParaRPr lang="en-GB" dirty="0"/>
          </a:p>
          <a:p>
            <a:r>
              <a:rPr lang="en-GB" dirty="0" smtClean="0"/>
              <a:t>Global memory is slow, so you want to avoid this!</a:t>
            </a:r>
          </a:p>
          <a:p>
            <a:pPr lvl="1"/>
            <a:r>
              <a:rPr lang="en-GB" dirty="0" smtClean="0"/>
              <a:t>(although may not be disastrous if cached in L1/L2)</a:t>
            </a:r>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30314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a:t>
            </a:r>
            <a:r>
              <a:rPr lang="en-GB" dirty="0" smtClean="0">
                <a:solidFill>
                  <a:schemeClr val="accent6"/>
                </a:solidFill>
              </a:rPr>
              <a:t>Cache / </a:t>
            </a:r>
            <a:r>
              <a:rPr lang="en-GB" dirty="0">
                <a:solidFill>
                  <a:schemeClr val="accent6"/>
                </a:solidFill>
              </a:rPr>
              <a:t>Shared </a:t>
            </a:r>
            <a:r>
              <a:rPr lang="en-GB" dirty="0" smtClean="0">
                <a:solidFill>
                  <a:schemeClr val="accent6"/>
                </a:solidFill>
              </a:rPr>
              <a:t>Memory: </a:t>
            </a:r>
            <a:r>
              <a:rPr lang="en-GB" dirty="0"/>
              <a:t>located 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pic>
        <p:nvPicPr>
          <p:cNvPr id="4" name="Picture 3"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4" y="2687017"/>
            <a:ext cx="239067" cy="244227"/>
          </a:xfrm>
          <a:prstGeom prst="rect">
            <a:avLst/>
          </a:prstGeom>
        </p:spPr>
      </p:pic>
      <p:pic>
        <p:nvPicPr>
          <p:cNvPr id="5" name="Picture 4"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4437112"/>
            <a:ext cx="239067" cy="244227"/>
          </a:xfrm>
          <a:prstGeom prst="rect">
            <a:avLst/>
          </a:prstGeom>
        </p:spPr>
      </p:pic>
      <p:pic>
        <p:nvPicPr>
          <p:cNvPr id="7" name="Picture 6"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9621" y="5404927"/>
            <a:ext cx="239067" cy="244227"/>
          </a:xfrm>
          <a:prstGeom prst="rect">
            <a:avLst/>
          </a:prstGeom>
        </p:spPr>
      </p:pic>
      <p:pic>
        <p:nvPicPr>
          <p:cNvPr id="8" name="Picture 7"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3" y="1881753"/>
            <a:ext cx="239067" cy="244227"/>
          </a:xfrm>
          <a:prstGeom prst="rect">
            <a:avLst/>
          </a:prstGeom>
        </p:spPr>
      </p:pic>
      <p:sp>
        <p:nvSpPr>
          <p:cNvPr id="9" name="Rectangle 8"/>
          <p:cNvSpPr/>
          <p:nvPr/>
        </p:nvSpPr>
        <p:spPr>
          <a:xfrm>
            <a:off x="889482" y="3911594"/>
            <a:ext cx="1996331" cy="28351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78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Host and device memory</a:t>
            </a:r>
          </a:p>
        </p:txBody>
      </p:sp>
      <p:sp>
        <p:nvSpPr>
          <p:cNvPr id="3" name="Content Placeholder 2"/>
          <p:cNvSpPr>
            <a:spLocks noGrp="1"/>
          </p:cNvSpPr>
          <p:nvPr>
            <p:ph idx="1"/>
          </p:nvPr>
        </p:nvSpPr>
        <p:spPr/>
        <p:txBody>
          <a:bodyPr/>
          <a:lstStyle/>
          <a:p>
            <a:r>
              <a:rPr lang="en-GB" dirty="0">
                <a:solidFill>
                  <a:schemeClr val="accent2"/>
                </a:solidFill>
              </a:rPr>
              <a:t>Host memory </a:t>
            </a:r>
            <a:r>
              <a:rPr lang="en-GB" dirty="0"/>
              <a:t>is the PC’s normal RAM.</a:t>
            </a:r>
          </a:p>
          <a:p>
            <a:endParaRPr lang="en-GB" dirty="0"/>
          </a:p>
          <a:p>
            <a:r>
              <a:rPr lang="en-GB" dirty="0">
                <a:solidFill>
                  <a:schemeClr val="accent2"/>
                </a:solidFill>
              </a:rPr>
              <a:t>Device memory </a:t>
            </a:r>
            <a:r>
              <a:rPr lang="en-GB" dirty="0"/>
              <a:t>is the “video” RAM on the GPU.</a:t>
            </a:r>
          </a:p>
          <a:p>
            <a:pPr lvl="1"/>
            <a:r>
              <a:rPr lang="en-GB" dirty="0">
                <a:solidFill>
                  <a:schemeClr val="accent6"/>
                </a:solidFill>
              </a:rPr>
              <a:t>E.g. </a:t>
            </a:r>
            <a:r>
              <a:rPr lang="en-GB" dirty="0" err="1">
                <a:solidFill>
                  <a:schemeClr val="accent6"/>
                </a:solidFill>
              </a:rPr>
              <a:t>Geforce</a:t>
            </a:r>
            <a:r>
              <a:rPr lang="en-GB" dirty="0">
                <a:solidFill>
                  <a:schemeClr val="accent6"/>
                </a:solidFill>
              </a:rPr>
              <a:t> GTX 480 has 1.5GB.</a:t>
            </a:r>
          </a:p>
          <a:p>
            <a:pPr lvl="1"/>
            <a:endParaRPr lang="en-GB" dirty="0">
              <a:solidFill>
                <a:schemeClr val="accent6"/>
              </a:solidFill>
            </a:endParaRPr>
          </a:p>
          <a:p>
            <a:r>
              <a:rPr lang="en-GB" dirty="0"/>
              <a:t>Code in a </a:t>
            </a:r>
            <a:r>
              <a:rPr lang="en-GB" dirty="0">
                <a:solidFill>
                  <a:schemeClr val="accent6"/>
                </a:solidFill>
              </a:rPr>
              <a:t>kernel</a:t>
            </a:r>
            <a:r>
              <a:rPr lang="en-GB" dirty="0"/>
              <a:t> can </a:t>
            </a:r>
            <a:r>
              <a:rPr lang="en-GB" u="sng" dirty="0"/>
              <a:t>only</a:t>
            </a:r>
            <a:r>
              <a:rPr lang="en-GB" dirty="0"/>
              <a:t> access </a:t>
            </a:r>
            <a:r>
              <a:rPr lang="en-GB" dirty="0">
                <a:solidFill>
                  <a:schemeClr val="accent2"/>
                </a:solidFill>
              </a:rPr>
              <a:t>device memory</a:t>
            </a:r>
            <a:r>
              <a:rPr lang="en-GB" dirty="0"/>
              <a:t>.</a:t>
            </a:r>
          </a:p>
          <a:p>
            <a:endParaRPr lang="en-GB" dirty="0"/>
          </a:p>
          <a:p>
            <a:r>
              <a:rPr lang="en-GB" dirty="0">
                <a:solidFill>
                  <a:schemeClr val="accent6"/>
                </a:solidFill>
              </a:rPr>
              <a:t>Host code </a:t>
            </a:r>
            <a:r>
              <a:rPr lang="en-GB" dirty="0"/>
              <a:t>(e.g. your </a:t>
            </a:r>
            <a:r>
              <a:rPr lang="en-GB" b="1" dirty="0">
                <a:latin typeface="Courier New" panose="02070309020205020404" pitchFamily="49" charset="0"/>
                <a:cs typeface="Courier New" panose="02070309020205020404" pitchFamily="49" charset="0"/>
              </a:rPr>
              <a:t>main() </a:t>
            </a:r>
            <a:r>
              <a:rPr lang="en-GB" dirty="0"/>
              <a:t>function) can access </a:t>
            </a:r>
            <a:r>
              <a:rPr lang="en-GB" dirty="0">
                <a:solidFill>
                  <a:schemeClr val="accent2"/>
                </a:solidFill>
              </a:rPr>
              <a:t>device memory </a:t>
            </a:r>
            <a:r>
              <a:rPr lang="en-GB" dirty="0"/>
              <a:t>using functions like </a:t>
            </a:r>
            <a:r>
              <a:rPr lang="en-GB" b="1" dirty="0" err="1">
                <a:latin typeface="Courier New" panose="02070309020205020404" pitchFamily="49" charset="0"/>
                <a:cs typeface="Courier New" panose="02070309020205020404" pitchFamily="49" charset="0"/>
              </a:rPr>
              <a:t>cudaMemcpy</a:t>
            </a:r>
            <a:r>
              <a:rPr lang="en-GB" dirty="0"/>
              <a:t>.</a:t>
            </a:r>
          </a:p>
          <a:p>
            <a:pPr lvl="1"/>
            <a:endParaRPr lang="en-GB" dirty="0"/>
          </a:p>
          <a:p>
            <a:endParaRPr lang="en-GB" dirty="0"/>
          </a:p>
        </p:txBody>
      </p:sp>
    </p:spTree>
    <p:extLst>
      <p:ext uri="{BB962C8B-B14F-4D97-AF65-F5344CB8AC3E}">
        <p14:creationId xmlns:p14="http://schemas.microsoft.com/office/powerpoint/2010/main" val="26845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cache</a:t>
            </a:r>
            <a:endParaRPr lang="en-GB" dirty="0"/>
          </a:p>
        </p:txBody>
      </p:sp>
      <p:sp>
        <p:nvSpPr>
          <p:cNvPr id="3" name="Content Placeholder 2"/>
          <p:cNvSpPr>
            <a:spLocks noGrp="1"/>
          </p:cNvSpPr>
          <p:nvPr>
            <p:ph idx="1"/>
          </p:nvPr>
        </p:nvSpPr>
        <p:spPr>
          <a:xfrm>
            <a:off x="594360" y="2194560"/>
            <a:ext cx="5057760" cy="4069080"/>
          </a:xfrm>
        </p:spPr>
        <p:txBody>
          <a:bodyPr/>
          <a:lstStyle/>
          <a:p>
            <a:r>
              <a:rPr lang="en-GB" dirty="0" smtClean="0"/>
              <a:t>The uniform cache is an on-chip (part of each SM) cache that is designed for </a:t>
            </a:r>
            <a:r>
              <a:rPr lang="en-GB" dirty="0" smtClean="0">
                <a:solidFill>
                  <a:schemeClr val="accent2"/>
                </a:solidFill>
              </a:rPr>
              <a:t>broadcasting</a:t>
            </a:r>
            <a:r>
              <a:rPr lang="en-GB" dirty="0" smtClean="0"/>
              <a:t> data.</a:t>
            </a:r>
          </a:p>
          <a:p>
            <a:endParaRPr lang="en-GB" dirty="0"/>
          </a:p>
          <a:p>
            <a:r>
              <a:rPr lang="en-GB" dirty="0" smtClean="0"/>
              <a:t>If multiple threads access </a:t>
            </a:r>
            <a:r>
              <a:rPr lang="en-GB" dirty="0" smtClean="0">
                <a:solidFill>
                  <a:schemeClr val="accent2"/>
                </a:solidFill>
              </a:rPr>
              <a:t>the same address</a:t>
            </a:r>
            <a:r>
              <a:rPr lang="en-GB" dirty="0" smtClean="0"/>
              <a:t> in the uniform cache </a:t>
            </a:r>
            <a:r>
              <a:rPr lang="en-GB" dirty="0" smtClean="0">
                <a:solidFill>
                  <a:schemeClr val="accent6"/>
                </a:solidFill>
              </a:rPr>
              <a:t>at the same time</a:t>
            </a:r>
            <a:r>
              <a:rPr lang="en-GB" dirty="0" smtClean="0"/>
              <a:t>, the data is sent to them all </a:t>
            </a:r>
            <a:r>
              <a:rPr lang="en-GB" dirty="0" smtClean="0">
                <a:solidFill>
                  <a:schemeClr val="accent2"/>
                </a:solidFill>
              </a:rPr>
              <a:t>simultaneously</a:t>
            </a:r>
            <a:r>
              <a:rPr lang="en-GB" dirty="0" smtClean="0"/>
              <a:t>.</a:t>
            </a:r>
          </a:p>
          <a:p>
            <a:endParaRPr lang="en-GB" dirty="0"/>
          </a:p>
          <a:p>
            <a:r>
              <a:rPr lang="en-GB" dirty="0" smtClean="0"/>
              <a:t>Threads can’t change the value of data in the uniform cache.</a:t>
            </a:r>
          </a:p>
          <a:p>
            <a:endParaRPr lang="en-GB" dirty="0"/>
          </a:p>
          <a:p>
            <a:endParaRPr lang="en-GB" dirty="0"/>
          </a:p>
        </p:txBody>
      </p:sp>
      <p:pic>
        <p:nvPicPr>
          <p:cNvPr id="4" name="Picture 2" descr="https://upload.wikimedia.org/wikipedia/commons/thumb/1/1d/Fermi.svg/800px-Fermi.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884118"/>
            <a:ext cx="2881287" cy="4689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96136" y="6325299"/>
            <a:ext cx="2881287" cy="2181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47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Constant memory</a:t>
            </a:r>
            <a:endParaRPr lang="en-GB" dirty="0"/>
          </a:p>
        </p:txBody>
      </p:sp>
      <p:sp>
        <p:nvSpPr>
          <p:cNvPr id="3" name="Content Placeholder 2"/>
          <p:cNvSpPr>
            <a:spLocks noGrp="1"/>
          </p:cNvSpPr>
          <p:nvPr>
            <p:ph idx="1"/>
          </p:nvPr>
        </p:nvSpPr>
        <p:spPr/>
        <p:txBody>
          <a:bodyPr>
            <a:normAutofit fontScale="92500"/>
          </a:bodyPr>
          <a:lstStyle/>
          <a:p>
            <a:r>
              <a:rPr lang="en-GB" dirty="0" smtClean="0"/>
              <a:t>To take advantage of the uniform cache we need to specify that a particular variable in global memory can’t change.</a:t>
            </a:r>
          </a:p>
          <a:p>
            <a:endParaRPr lang="en-GB" dirty="0"/>
          </a:p>
          <a:p>
            <a:r>
              <a:rPr lang="en-GB" dirty="0" smtClean="0"/>
              <a:t>Use the </a:t>
            </a:r>
            <a:r>
              <a:rPr lang="en-GB" b="1" dirty="0" smtClean="0">
                <a:solidFill>
                  <a:srgbClr val="7030A0"/>
                </a:solidFill>
                <a:latin typeface="Courier New" panose="02070309020205020404" pitchFamily="49" charset="0"/>
                <a:cs typeface="Courier New" panose="02070309020205020404" pitchFamily="49" charset="0"/>
              </a:rPr>
              <a:t>__constant__ </a:t>
            </a:r>
            <a:r>
              <a:rPr lang="en-GB" dirty="0" smtClean="0"/>
              <a:t>modifier: </a:t>
            </a:r>
          </a:p>
          <a:p>
            <a:endParaRPr lang="en-GB" dirty="0"/>
          </a:p>
          <a:p>
            <a:endParaRPr lang="en-GB" dirty="0" smtClean="0"/>
          </a:p>
          <a:p>
            <a:r>
              <a:rPr lang="en-GB" dirty="0" smtClean="0"/>
              <a:t>These variables will be stored in the device’s global memory, in a special area reserved for </a:t>
            </a:r>
            <a:r>
              <a:rPr lang="en-GB" dirty="0" smtClean="0">
                <a:solidFill>
                  <a:schemeClr val="accent2"/>
                </a:solidFill>
              </a:rPr>
              <a:t>constant data</a:t>
            </a:r>
            <a:r>
              <a:rPr lang="en-GB" dirty="0" smtClean="0"/>
              <a:t>.</a:t>
            </a:r>
          </a:p>
          <a:p>
            <a:endParaRPr lang="en-GB" dirty="0"/>
          </a:p>
          <a:p>
            <a:r>
              <a:rPr lang="en-GB" dirty="0" smtClean="0"/>
              <a:t>When a thread accesses data from here, it will be cached in the uniform cache and optimized for broadcast reads.</a:t>
            </a:r>
            <a:endParaRPr lang="en-GB" dirty="0"/>
          </a:p>
        </p:txBody>
      </p:sp>
      <p:sp>
        <p:nvSpPr>
          <p:cNvPr id="4" name="TextBox 3"/>
          <p:cNvSpPr txBox="1"/>
          <p:nvPr/>
        </p:nvSpPr>
        <p:spPr>
          <a:xfrm>
            <a:off x="1763688" y="3645024"/>
            <a:ext cx="5121168" cy="646331"/>
          </a:xfrm>
          <a:prstGeom prst="rect">
            <a:avLst/>
          </a:prstGeom>
          <a:solidFill>
            <a:schemeClr val="accent3">
              <a:lumMod val="20000"/>
              <a:lumOff val="80000"/>
            </a:schemeClr>
          </a:solidFill>
          <a:ln w="19050">
            <a:solidFill>
              <a:schemeClr val="accent3"/>
            </a:solidFill>
          </a:ln>
        </p:spPr>
        <p:txBody>
          <a:bodyPr wrap="square" rtlCol="0">
            <a:spAutoFit/>
          </a:bodyPr>
          <a:lstStyle/>
          <a:p>
            <a:r>
              <a:rPr lang="en-GB" b="1" dirty="0">
                <a:solidFill>
                  <a:srgbClr val="7030A0"/>
                </a:solidFill>
                <a:latin typeface="Courier New" panose="02070309020205020404" pitchFamily="49" charset="0"/>
                <a:cs typeface="Courier New" panose="02070309020205020404" pitchFamily="49" charset="0"/>
              </a:rPr>
              <a:t>__constant__ </a:t>
            </a:r>
            <a:r>
              <a:rPr lang="en-GB" b="1" dirty="0">
                <a:solidFill>
                  <a:schemeClr val="accent6"/>
                </a:solidFill>
                <a:latin typeface="Courier New" panose="02070309020205020404" pitchFamily="49" charset="0"/>
                <a:cs typeface="Courier New" panose="02070309020205020404" pitchFamily="49" charset="0"/>
              </a:rPr>
              <a:t>float</a:t>
            </a:r>
            <a:r>
              <a:rPr lang="en-GB" b="1" dirty="0">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d_constArray</a:t>
            </a:r>
            <a:r>
              <a:rPr lang="en-GB" b="1" dirty="0" smtClean="0">
                <a:latin typeface="Courier New" panose="02070309020205020404" pitchFamily="49" charset="0"/>
                <a:cs typeface="Courier New" panose="02070309020205020404" pitchFamily="49" charset="0"/>
              </a:rPr>
              <a:t>[10];</a:t>
            </a:r>
          </a:p>
          <a:p>
            <a:r>
              <a:rPr lang="en-GB" b="1" dirty="0" smtClean="0">
                <a:solidFill>
                  <a:srgbClr val="7030A0"/>
                </a:solidFill>
                <a:latin typeface="Courier New" panose="02070309020205020404" pitchFamily="49" charset="0"/>
                <a:cs typeface="Courier New" panose="02070309020205020404" pitchFamily="49" charset="0"/>
              </a:rPr>
              <a:t>__constant__ </a:t>
            </a:r>
            <a:r>
              <a:rPr lang="en-GB" b="1" dirty="0" smtClean="0">
                <a:solidFill>
                  <a:schemeClr val="accent6"/>
                </a:solidFill>
                <a:latin typeface="Courier New" panose="02070309020205020404" pitchFamily="49" charset="0"/>
                <a:cs typeface="Courier New" panose="02070309020205020404" pitchFamily="49" charset="0"/>
              </a:rPr>
              <a:t>float</a:t>
            </a:r>
            <a:r>
              <a:rPr lang="en-GB" b="1" dirty="0" smtClean="0">
                <a:latin typeface="Courier New" panose="02070309020205020404" pitchFamily="49" charset="0"/>
                <a:cs typeface="Courier New" panose="02070309020205020404" pitchFamily="49" charset="0"/>
              </a:rPr>
              <a:t> </a:t>
            </a:r>
            <a:r>
              <a:rPr lang="en-GB" b="1" dirty="0" err="1" smtClean="0">
                <a:latin typeface="Courier New" panose="02070309020205020404" pitchFamily="49" charset="0"/>
                <a:cs typeface="Courier New" panose="02070309020205020404" pitchFamily="49" charset="0"/>
              </a:rPr>
              <a:t>d_constValue</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138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a:t>
            </a:r>
            <a:r>
              <a:rPr lang="en-GB" dirty="0" smtClean="0">
                <a:solidFill>
                  <a:schemeClr val="accent6"/>
                </a:solidFill>
              </a:rPr>
              <a:t>Cache / </a:t>
            </a:r>
            <a:r>
              <a:rPr lang="en-GB" dirty="0">
                <a:solidFill>
                  <a:schemeClr val="accent6"/>
                </a:solidFill>
              </a:rPr>
              <a:t>Shared </a:t>
            </a:r>
            <a:r>
              <a:rPr lang="en-GB" dirty="0" smtClean="0">
                <a:solidFill>
                  <a:schemeClr val="accent6"/>
                </a:solidFill>
              </a:rPr>
              <a:t>Memory: </a:t>
            </a:r>
            <a:r>
              <a:rPr lang="en-GB" dirty="0"/>
              <a:t>located 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pic>
        <p:nvPicPr>
          <p:cNvPr id="4" name="Picture 3"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4" y="2687017"/>
            <a:ext cx="239067" cy="244227"/>
          </a:xfrm>
          <a:prstGeom prst="rect">
            <a:avLst/>
          </a:prstGeom>
        </p:spPr>
      </p:pic>
      <p:pic>
        <p:nvPicPr>
          <p:cNvPr id="5" name="Picture 4"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4437112"/>
            <a:ext cx="239067" cy="244227"/>
          </a:xfrm>
          <a:prstGeom prst="rect">
            <a:avLst/>
          </a:prstGeom>
        </p:spPr>
      </p:pic>
      <p:pic>
        <p:nvPicPr>
          <p:cNvPr id="7" name="Picture 6"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9621" y="5404927"/>
            <a:ext cx="239067" cy="244227"/>
          </a:xfrm>
          <a:prstGeom prst="rect">
            <a:avLst/>
          </a:prstGeom>
        </p:spPr>
      </p:pic>
      <p:pic>
        <p:nvPicPr>
          <p:cNvPr id="8" name="Picture 7"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3" y="1881753"/>
            <a:ext cx="239067" cy="244227"/>
          </a:xfrm>
          <a:prstGeom prst="rect">
            <a:avLst/>
          </a:prstGeom>
        </p:spPr>
      </p:pic>
      <p:sp>
        <p:nvSpPr>
          <p:cNvPr id="9" name="Rectangle 8"/>
          <p:cNvSpPr/>
          <p:nvPr/>
        </p:nvSpPr>
        <p:spPr>
          <a:xfrm>
            <a:off x="2332388" y="2946860"/>
            <a:ext cx="1996331" cy="28351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3645024"/>
            <a:ext cx="239067" cy="244227"/>
          </a:xfrm>
          <a:prstGeom prst="rect">
            <a:avLst/>
          </a:prstGeom>
        </p:spPr>
      </p:pic>
    </p:spTree>
    <p:extLst>
      <p:ext uri="{BB962C8B-B14F-4D97-AF65-F5344CB8AC3E}">
        <p14:creationId xmlns:p14="http://schemas.microsoft.com/office/powerpoint/2010/main" val="4118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a:t>
            </a:r>
            <a:endParaRPr lang="en-GB" dirty="0"/>
          </a:p>
        </p:txBody>
      </p:sp>
      <p:sp>
        <p:nvSpPr>
          <p:cNvPr id="3" name="Content Placeholder 2"/>
          <p:cNvSpPr>
            <a:spLocks noGrp="1"/>
          </p:cNvSpPr>
          <p:nvPr>
            <p:ph idx="1"/>
          </p:nvPr>
        </p:nvSpPr>
        <p:spPr>
          <a:xfrm>
            <a:off x="594360" y="2194560"/>
            <a:ext cx="4985752" cy="4069080"/>
          </a:xfrm>
        </p:spPr>
        <p:txBody>
          <a:bodyPr>
            <a:normAutofit fontScale="92500" lnSpcReduction="10000"/>
          </a:bodyPr>
          <a:lstStyle/>
          <a:p>
            <a:r>
              <a:rPr lang="en-GB" dirty="0" smtClean="0">
                <a:solidFill>
                  <a:schemeClr val="accent6"/>
                </a:solidFill>
              </a:rPr>
              <a:t>The most interesting type of memory!</a:t>
            </a:r>
          </a:p>
          <a:p>
            <a:endParaRPr lang="en-GB" dirty="0"/>
          </a:p>
          <a:p>
            <a:r>
              <a:rPr lang="en-GB" dirty="0" smtClean="0"/>
              <a:t>All threads running on a SM have access to it.</a:t>
            </a:r>
          </a:p>
          <a:p>
            <a:endParaRPr lang="en-GB" dirty="0"/>
          </a:p>
          <a:p>
            <a:r>
              <a:rPr lang="en-GB" dirty="0" smtClean="0"/>
              <a:t>As fast as L1.</a:t>
            </a:r>
          </a:p>
          <a:p>
            <a:endParaRPr lang="en-GB" dirty="0"/>
          </a:p>
          <a:p>
            <a:r>
              <a:rPr lang="en-GB" b="1" dirty="0" smtClean="0"/>
              <a:t>But: </a:t>
            </a:r>
            <a:r>
              <a:rPr lang="en-GB" dirty="0" smtClean="0"/>
              <a:t>you (the programmer) are in charge of how it’s used.</a:t>
            </a:r>
          </a:p>
          <a:p>
            <a:endParaRPr lang="en-GB" dirty="0"/>
          </a:p>
          <a:p>
            <a:r>
              <a:rPr lang="en-GB" dirty="0" smtClean="0"/>
              <a:t>If you use it cleverly, you can get big increases in performance.</a:t>
            </a:r>
            <a:endParaRPr lang="en-GB" dirty="0"/>
          </a:p>
        </p:txBody>
      </p:sp>
      <p:pic>
        <p:nvPicPr>
          <p:cNvPr id="4" name="Picture 2" descr="https://upload.wikimedia.org/wikipedia/commons/thumb/1/1d/Fermi.svg/800px-Fermi.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884118"/>
            <a:ext cx="2881287" cy="4689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29035" y="6045526"/>
            <a:ext cx="1695293" cy="3358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56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GPU Memories: Summary</a:t>
            </a:r>
          </a:p>
        </p:txBody>
      </p:sp>
      <p:sp>
        <p:nvSpPr>
          <p:cNvPr id="3" name="Content Placeholder 2"/>
          <p:cNvSpPr>
            <a:spLocks noGrp="1"/>
          </p:cNvSpPr>
          <p:nvPr>
            <p:ph idx="1"/>
          </p:nvPr>
        </p:nvSpPr>
        <p:spPr>
          <a:xfrm>
            <a:off x="594360" y="2194560"/>
            <a:ext cx="7955280" cy="4114760"/>
          </a:xfrm>
        </p:spPr>
        <p:txBody>
          <a:bodyPr>
            <a:normAutofit fontScale="92500" lnSpcReduction="10000"/>
          </a:bodyPr>
          <a:lstStyle/>
          <a:p>
            <a:r>
              <a:rPr lang="en-GB" dirty="0">
                <a:solidFill>
                  <a:schemeClr val="accent6"/>
                </a:solidFill>
              </a:rPr>
              <a:t>Registers: </a:t>
            </a:r>
            <a:r>
              <a:rPr lang="en-GB" dirty="0"/>
              <a:t>fastest, accessible by a single thread.</a:t>
            </a:r>
          </a:p>
          <a:p>
            <a:endParaRPr lang="en-GB" dirty="0"/>
          </a:p>
          <a:p>
            <a:r>
              <a:rPr lang="en-GB" dirty="0">
                <a:solidFill>
                  <a:schemeClr val="accent6"/>
                </a:solidFill>
              </a:rPr>
              <a:t>L1 </a:t>
            </a:r>
            <a:r>
              <a:rPr lang="en-GB" dirty="0" smtClean="0">
                <a:solidFill>
                  <a:schemeClr val="accent6"/>
                </a:solidFill>
              </a:rPr>
              <a:t>Cache / </a:t>
            </a:r>
            <a:r>
              <a:rPr lang="en-GB" dirty="0">
                <a:solidFill>
                  <a:schemeClr val="accent6"/>
                </a:solidFill>
              </a:rPr>
              <a:t>Shared </a:t>
            </a:r>
            <a:r>
              <a:rPr lang="en-GB" dirty="0" smtClean="0">
                <a:solidFill>
                  <a:schemeClr val="accent6"/>
                </a:solidFill>
              </a:rPr>
              <a:t>Memory: </a:t>
            </a:r>
            <a:r>
              <a:rPr lang="en-GB" dirty="0"/>
              <a:t>located in an SM, shared between threads in that SM, extremely fast.</a:t>
            </a:r>
          </a:p>
          <a:p>
            <a:endParaRPr lang="en-GB" dirty="0"/>
          </a:p>
          <a:p>
            <a:r>
              <a:rPr lang="en-GB" dirty="0">
                <a:solidFill>
                  <a:schemeClr val="accent6"/>
                </a:solidFill>
              </a:rPr>
              <a:t>Uniform Cache: </a:t>
            </a:r>
            <a:r>
              <a:rPr lang="en-GB" dirty="0"/>
              <a:t>Similar to L1 – will see difference shortly.</a:t>
            </a:r>
          </a:p>
          <a:p>
            <a:endParaRPr lang="en-GB" dirty="0"/>
          </a:p>
          <a:p>
            <a:r>
              <a:rPr lang="en-GB" dirty="0">
                <a:solidFill>
                  <a:schemeClr val="accent6"/>
                </a:solidFill>
              </a:rPr>
              <a:t>L2 Cache: </a:t>
            </a:r>
            <a:r>
              <a:rPr lang="en-GB" dirty="0"/>
              <a:t>Shared between all SMs, much faster than RAM but slower than L1.</a:t>
            </a:r>
          </a:p>
          <a:p>
            <a:endParaRPr lang="en-GB" dirty="0"/>
          </a:p>
          <a:p>
            <a:r>
              <a:rPr lang="en-GB" dirty="0">
                <a:solidFill>
                  <a:schemeClr val="accent6"/>
                </a:solidFill>
              </a:rPr>
              <a:t>Global Memory (RAM): </a:t>
            </a:r>
            <a:r>
              <a:rPr lang="en-GB" dirty="0"/>
              <a:t>Big &amp; slow, shared between all SMs. </a:t>
            </a:r>
            <a:r>
              <a:rPr lang="en-GB" dirty="0">
                <a:solidFill>
                  <a:schemeClr val="accent2"/>
                </a:solidFill>
              </a:rPr>
              <a:t>Only memory we can read/write from host</a:t>
            </a:r>
            <a:r>
              <a:rPr lang="en-GB" dirty="0"/>
              <a:t> (</a:t>
            </a:r>
            <a:r>
              <a:rPr lang="en-GB" b="1" dirty="0" err="1">
                <a:latin typeface="Courier New" panose="02070309020205020404" pitchFamily="49" charset="0"/>
                <a:cs typeface="Courier New" panose="02070309020205020404" pitchFamily="49" charset="0"/>
              </a:rPr>
              <a:t>cudaMemcpy</a:t>
            </a:r>
            <a:r>
              <a:rPr lang="en-GB" dirty="0"/>
              <a:t>).</a:t>
            </a:r>
          </a:p>
        </p:txBody>
      </p:sp>
      <p:pic>
        <p:nvPicPr>
          <p:cNvPr id="4" name="Picture 3"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4" y="2687017"/>
            <a:ext cx="239067" cy="244227"/>
          </a:xfrm>
          <a:prstGeom prst="rect">
            <a:avLst/>
          </a:prstGeom>
        </p:spPr>
      </p:pic>
      <p:pic>
        <p:nvPicPr>
          <p:cNvPr id="5" name="Picture 4"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4437112"/>
            <a:ext cx="239067" cy="244227"/>
          </a:xfrm>
          <a:prstGeom prst="rect">
            <a:avLst/>
          </a:prstGeom>
        </p:spPr>
      </p:pic>
      <p:pic>
        <p:nvPicPr>
          <p:cNvPr id="7" name="Picture 6"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9621" y="5404927"/>
            <a:ext cx="239067" cy="244227"/>
          </a:xfrm>
          <a:prstGeom prst="rect">
            <a:avLst/>
          </a:prstGeom>
        </p:spPr>
      </p:pic>
      <p:pic>
        <p:nvPicPr>
          <p:cNvPr id="8" name="Picture 7"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623" y="1881753"/>
            <a:ext cx="239067" cy="244227"/>
          </a:xfrm>
          <a:prstGeom prst="rect">
            <a:avLst/>
          </a:prstGeom>
        </p:spPr>
      </p:pic>
      <p:pic>
        <p:nvPicPr>
          <p:cNvPr id="10" name="Picture 9" descr="tick.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3645024"/>
            <a:ext cx="239067" cy="244227"/>
          </a:xfrm>
          <a:prstGeom prst="rect">
            <a:avLst/>
          </a:prstGeom>
        </p:spPr>
      </p:pic>
      <p:sp>
        <p:nvSpPr>
          <p:cNvPr id="6" name="TextBox 5"/>
          <p:cNvSpPr txBox="1"/>
          <p:nvPr/>
        </p:nvSpPr>
        <p:spPr>
          <a:xfrm>
            <a:off x="2843808" y="2687017"/>
            <a:ext cx="936104" cy="338554"/>
          </a:xfrm>
          <a:prstGeom prst="rect">
            <a:avLst/>
          </a:prstGeom>
          <a:noFill/>
        </p:spPr>
        <p:txBody>
          <a:bodyPr wrap="square" rtlCol="0">
            <a:spAutoFit/>
          </a:bodyPr>
          <a:lstStyle/>
          <a:p>
            <a:pPr algn="ctr"/>
            <a:r>
              <a:rPr lang="en-GB" sz="1600" dirty="0" smtClean="0">
                <a:solidFill>
                  <a:schemeClr val="accent2"/>
                </a:solidFill>
              </a:rPr>
              <a:t>tbc…</a:t>
            </a:r>
            <a:endParaRPr lang="en-GB" sz="1600" dirty="0">
              <a:solidFill>
                <a:schemeClr val="accent2"/>
              </a:solidFill>
            </a:endParaRPr>
          </a:p>
        </p:txBody>
      </p:sp>
    </p:spTree>
    <p:extLst>
      <p:ext uri="{BB962C8B-B14F-4D97-AF65-F5344CB8AC3E}">
        <p14:creationId xmlns:p14="http://schemas.microsoft.com/office/powerpoint/2010/main" val="5122161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594360" y="2194560"/>
            <a:ext cx="3689608" cy="4069080"/>
          </a:xfrm>
        </p:spPr>
        <p:txBody>
          <a:bodyPr/>
          <a:lstStyle/>
          <a:p>
            <a:r>
              <a:rPr lang="en-GB" dirty="0" smtClean="0"/>
              <a:t>Memory access is often the limiting factor in high performance software.</a:t>
            </a:r>
          </a:p>
          <a:p>
            <a:endParaRPr lang="en-GB" dirty="0"/>
          </a:p>
          <a:p>
            <a:r>
              <a:rPr lang="en-GB" dirty="0" smtClean="0"/>
              <a:t>To get the best performance you need to understand the differences between different memories.</a:t>
            </a:r>
          </a:p>
          <a:p>
            <a:endParaRPr lang="en-GB" dirty="0"/>
          </a:p>
          <a:p>
            <a:endParaRPr lang="en-GB" dirty="0" smtClean="0"/>
          </a:p>
        </p:txBody>
      </p:sp>
      <p:pic>
        <p:nvPicPr>
          <p:cNvPr id="42" name="Picture 5" descr="http://archive.benchmarkreviews.com/images/reviews/processor/NVIDIA_Fermi/nvidia-fermi-gf100-gpu-block-diagram-benchmarkreview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2194560"/>
            <a:ext cx="4404147" cy="354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5578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594360" y="2194560"/>
            <a:ext cx="3689608" cy="4069080"/>
          </a:xfrm>
        </p:spPr>
        <p:txBody>
          <a:bodyPr>
            <a:normAutofit lnSpcReduction="10000"/>
          </a:bodyPr>
          <a:lstStyle/>
          <a:p>
            <a:r>
              <a:rPr lang="en-GB" dirty="0" smtClean="0">
                <a:solidFill>
                  <a:schemeClr val="accent2"/>
                </a:solidFill>
              </a:rPr>
              <a:t>Global memory </a:t>
            </a:r>
            <a:r>
              <a:rPr lang="en-GB" dirty="0" smtClean="0"/>
              <a:t>is </a:t>
            </a:r>
            <a:r>
              <a:rPr lang="en-GB" dirty="0" smtClean="0">
                <a:solidFill>
                  <a:schemeClr val="accent6"/>
                </a:solidFill>
              </a:rPr>
              <a:t>huge</a:t>
            </a:r>
            <a:r>
              <a:rPr lang="en-GB" dirty="0" smtClean="0"/>
              <a:t> but </a:t>
            </a:r>
            <a:r>
              <a:rPr lang="en-GB" dirty="0" smtClean="0">
                <a:solidFill>
                  <a:schemeClr val="accent6"/>
                </a:solidFill>
              </a:rPr>
              <a:t>relatively slow</a:t>
            </a:r>
            <a:r>
              <a:rPr lang="en-GB" dirty="0" smtClean="0"/>
              <a:t>.</a:t>
            </a:r>
          </a:p>
          <a:p>
            <a:endParaRPr lang="en-GB" dirty="0"/>
          </a:p>
          <a:p>
            <a:r>
              <a:rPr lang="en-GB" dirty="0" smtClean="0"/>
              <a:t>We can copy between main RAM and the GPU’s global memory using </a:t>
            </a:r>
            <a:r>
              <a:rPr lang="en-GB" b="1" dirty="0" err="1" smtClean="0">
                <a:latin typeface="Courier New" panose="02070309020205020404" pitchFamily="49" charset="0"/>
                <a:cs typeface="Courier New" panose="02070309020205020404" pitchFamily="49" charset="0"/>
              </a:rPr>
              <a:t>cudaMemcpy</a:t>
            </a:r>
            <a:r>
              <a:rPr lang="en-GB" dirty="0" smtClean="0"/>
              <a:t>.</a:t>
            </a:r>
          </a:p>
          <a:p>
            <a:endParaRPr lang="en-GB" dirty="0"/>
          </a:p>
          <a:p>
            <a:r>
              <a:rPr lang="en-GB" dirty="0" smtClean="0"/>
              <a:t>This is the slowest type of transfer, but can be sped up by </a:t>
            </a:r>
            <a:r>
              <a:rPr lang="en-GB" dirty="0" smtClean="0">
                <a:solidFill>
                  <a:schemeClr val="accent2"/>
                </a:solidFill>
              </a:rPr>
              <a:t>pinning</a:t>
            </a:r>
            <a:r>
              <a:rPr lang="en-GB" dirty="0" smtClean="0"/>
              <a:t> data in RAM.</a:t>
            </a:r>
          </a:p>
          <a:p>
            <a:endParaRPr lang="en-GB" dirty="0"/>
          </a:p>
          <a:p>
            <a:endParaRPr lang="en-GB" dirty="0" smtClean="0"/>
          </a:p>
        </p:txBody>
      </p:sp>
      <p:pic>
        <p:nvPicPr>
          <p:cNvPr id="42" name="Picture 5" descr="http://archive.benchmarkreviews.com/images/reviews/processor/NVIDIA_Fermi/nvidia-fermi-gf100-gpu-block-diagram-benchmarkreview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2194560"/>
            <a:ext cx="4404147" cy="354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27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594360" y="2194560"/>
            <a:ext cx="3689608" cy="4402792"/>
          </a:xfrm>
        </p:spPr>
        <p:txBody>
          <a:bodyPr>
            <a:normAutofit/>
          </a:bodyPr>
          <a:lstStyle/>
          <a:p>
            <a:r>
              <a:rPr lang="en-GB" dirty="0" smtClean="0">
                <a:solidFill>
                  <a:schemeClr val="accent2"/>
                </a:solidFill>
              </a:rPr>
              <a:t>Global memory </a:t>
            </a:r>
            <a:r>
              <a:rPr lang="en-GB" dirty="0" smtClean="0"/>
              <a:t>has a few smaller regions that have specific uses:</a:t>
            </a:r>
            <a:endParaRPr lang="en-GB" dirty="0"/>
          </a:p>
          <a:p>
            <a:pPr lvl="1"/>
            <a:r>
              <a:rPr lang="en-GB" dirty="0" smtClean="0">
                <a:solidFill>
                  <a:schemeClr val="accent6"/>
                </a:solidFill>
              </a:rPr>
              <a:t>Constant memory: </a:t>
            </a:r>
            <a:r>
              <a:rPr lang="en-GB" dirty="0" smtClean="0"/>
              <a:t>if we put variables here, they will be cached for broadcast in the SMs’ uniform caches.</a:t>
            </a:r>
          </a:p>
          <a:p>
            <a:pPr lvl="1"/>
            <a:endParaRPr lang="en-GB" dirty="0"/>
          </a:p>
          <a:p>
            <a:pPr lvl="1"/>
            <a:r>
              <a:rPr lang="en-GB" dirty="0" smtClean="0">
                <a:solidFill>
                  <a:schemeClr val="accent6"/>
                </a:solidFill>
              </a:rPr>
              <a:t>Local memory: </a:t>
            </a:r>
            <a:r>
              <a:rPr lang="en-GB" dirty="0" smtClean="0"/>
              <a:t>any of a thread’s local variables that can’t go in registers go here.</a:t>
            </a:r>
          </a:p>
          <a:p>
            <a:endParaRPr lang="en-GB" dirty="0"/>
          </a:p>
          <a:p>
            <a:endParaRPr lang="en-GB" dirty="0" smtClean="0"/>
          </a:p>
        </p:txBody>
      </p:sp>
      <p:sp>
        <p:nvSpPr>
          <p:cNvPr id="4" name="Rectangle 3"/>
          <p:cNvSpPr/>
          <p:nvPr/>
        </p:nvSpPr>
        <p:spPr>
          <a:xfrm>
            <a:off x="4716016" y="2276872"/>
            <a:ext cx="4032448"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Global Memory</a:t>
            </a:r>
            <a:endParaRPr lang="en-GB" dirty="0"/>
          </a:p>
        </p:txBody>
      </p:sp>
      <p:sp>
        <p:nvSpPr>
          <p:cNvPr id="5" name="Rectangle 4"/>
          <p:cNvSpPr/>
          <p:nvPr/>
        </p:nvSpPr>
        <p:spPr>
          <a:xfrm>
            <a:off x="4860032" y="5661248"/>
            <a:ext cx="136815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Constant Memory</a:t>
            </a:r>
            <a:endParaRPr lang="en-GB" dirty="0"/>
          </a:p>
        </p:txBody>
      </p:sp>
      <p:sp>
        <p:nvSpPr>
          <p:cNvPr id="7" name="Rectangle 6"/>
          <p:cNvSpPr/>
          <p:nvPr/>
        </p:nvSpPr>
        <p:spPr>
          <a:xfrm>
            <a:off x="6300192" y="5661248"/>
            <a:ext cx="1368152" cy="6480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Local Memory</a:t>
            </a:r>
            <a:endParaRPr lang="en-GB" dirty="0"/>
          </a:p>
        </p:txBody>
      </p:sp>
    </p:spTree>
    <p:extLst>
      <p:ext uri="{BB962C8B-B14F-4D97-AF65-F5344CB8AC3E}">
        <p14:creationId xmlns:p14="http://schemas.microsoft.com/office/powerpoint/2010/main" val="2799146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23528" y="2204864"/>
            <a:ext cx="4356230" cy="4069080"/>
          </a:xfrm>
        </p:spPr>
        <p:txBody>
          <a:bodyPr>
            <a:normAutofit/>
          </a:bodyPr>
          <a:lstStyle/>
          <a:p>
            <a:r>
              <a:rPr lang="en-GB" dirty="0" smtClean="0"/>
              <a:t>Various types of </a:t>
            </a:r>
            <a:r>
              <a:rPr lang="en-GB" dirty="0" smtClean="0">
                <a:solidFill>
                  <a:schemeClr val="accent2"/>
                </a:solidFill>
              </a:rPr>
              <a:t>cache</a:t>
            </a:r>
            <a:r>
              <a:rPr lang="en-GB" dirty="0" smtClean="0"/>
              <a:t> that can be used:</a:t>
            </a:r>
          </a:p>
          <a:p>
            <a:pPr lvl="1"/>
            <a:r>
              <a:rPr lang="en-GB" dirty="0" smtClean="0">
                <a:solidFill>
                  <a:schemeClr val="accent6"/>
                </a:solidFill>
              </a:rPr>
              <a:t>L2 cache: </a:t>
            </a:r>
            <a:r>
              <a:rPr lang="en-GB" dirty="0" smtClean="0"/>
              <a:t>fairly big (MBs), but shared between all SMs.</a:t>
            </a:r>
          </a:p>
          <a:p>
            <a:pPr lvl="1"/>
            <a:r>
              <a:rPr lang="en-GB" dirty="0" smtClean="0">
                <a:solidFill>
                  <a:schemeClr val="accent6"/>
                </a:solidFill>
              </a:rPr>
              <a:t>L1 cache: </a:t>
            </a:r>
            <a:r>
              <a:rPr lang="en-GB" dirty="0" smtClean="0"/>
              <a:t>smaller, extremely fast, one per SM.</a:t>
            </a:r>
          </a:p>
          <a:p>
            <a:pPr lvl="1"/>
            <a:r>
              <a:rPr lang="en-GB" dirty="0" smtClean="0">
                <a:solidFill>
                  <a:schemeClr val="accent6"/>
                </a:solidFill>
              </a:rPr>
              <a:t>Shared memory: </a:t>
            </a:r>
            <a:r>
              <a:rPr lang="en-GB" dirty="0" smtClean="0"/>
              <a:t>similar to L1 cache, but programmer manages its usage.</a:t>
            </a:r>
          </a:p>
          <a:p>
            <a:pPr lvl="1"/>
            <a:r>
              <a:rPr lang="en-GB" dirty="0" smtClean="0">
                <a:solidFill>
                  <a:schemeClr val="accent6"/>
                </a:solidFill>
              </a:rPr>
              <a:t>Uniform cache: </a:t>
            </a:r>
            <a:r>
              <a:rPr lang="en-GB" dirty="0" smtClean="0"/>
              <a:t>optimized for broadcasting values, one per SM. Caches data from constant memory.</a:t>
            </a:r>
            <a:endParaRPr lang="en-GB" dirty="0"/>
          </a:p>
        </p:txBody>
      </p:sp>
      <p:pic>
        <p:nvPicPr>
          <p:cNvPr id="4" name="Picture 3"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6031" y="2924944"/>
            <a:ext cx="3987767" cy="2448272"/>
          </a:xfrm>
          <a:prstGeom prst="rect">
            <a:avLst/>
          </a:prstGeom>
        </p:spPr>
      </p:pic>
      <p:sp>
        <p:nvSpPr>
          <p:cNvPr id="5" name="Left Brace 4"/>
          <p:cNvSpPr/>
          <p:nvPr/>
        </p:nvSpPr>
        <p:spPr>
          <a:xfrm>
            <a:off x="611560" y="2924944"/>
            <a:ext cx="144016" cy="1152128"/>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6" name="TextBox 5"/>
          <p:cNvSpPr txBox="1"/>
          <p:nvPr/>
        </p:nvSpPr>
        <p:spPr>
          <a:xfrm rot="16200000">
            <a:off x="-650480" y="3316342"/>
            <a:ext cx="2160240" cy="369332"/>
          </a:xfrm>
          <a:prstGeom prst="rect">
            <a:avLst/>
          </a:prstGeom>
          <a:noFill/>
        </p:spPr>
        <p:txBody>
          <a:bodyPr wrap="square" rtlCol="0">
            <a:spAutoFit/>
          </a:bodyPr>
          <a:lstStyle/>
          <a:p>
            <a:pPr algn="ctr"/>
            <a:r>
              <a:rPr lang="en-GB" dirty="0" smtClean="0">
                <a:solidFill>
                  <a:schemeClr val="accent2"/>
                </a:solidFill>
              </a:rPr>
              <a:t>Automatic</a:t>
            </a:r>
            <a:endParaRPr lang="en-GB" dirty="0">
              <a:solidFill>
                <a:schemeClr val="accent2"/>
              </a:solidFill>
            </a:endParaRPr>
          </a:p>
        </p:txBody>
      </p:sp>
    </p:spTree>
    <p:extLst>
      <p:ext uri="{BB962C8B-B14F-4D97-AF65-F5344CB8AC3E}">
        <p14:creationId xmlns:p14="http://schemas.microsoft.com/office/powerpoint/2010/main" val="315223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week’s workshop</a:t>
            </a:r>
            <a:endParaRPr lang="en-GB" dirty="0"/>
          </a:p>
        </p:txBody>
      </p:sp>
      <p:sp>
        <p:nvSpPr>
          <p:cNvPr id="3" name="Content Placeholder 2"/>
          <p:cNvSpPr>
            <a:spLocks noGrp="1"/>
          </p:cNvSpPr>
          <p:nvPr>
            <p:ph idx="1"/>
          </p:nvPr>
        </p:nvSpPr>
        <p:spPr>
          <a:xfrm>
            <a:off x="594360" y="2194560"/>
            <a:ext cx="4481696" cy="4069080"/>
          </a:xfrm>
        </p:spPr>
        <p:txBody>
          <a:bodyPr/>
          <a:lstStyle/>
          <a:p>
            <a:r>
              <a:rPr lang="en-GB" dirty="0" smtClean="0"/>
              <a:t>Some experiments with performance for various linear algebra operations.</a:t>
            </a:r>
          </a:p>
          <a:p>
            <a:endParaRPr lang="en-GB" dirty="0"/>
          </a:p>
          <a:p>
            <a:r>
              <a:rPr lang="en-GB" dirty="0" smtClean="0"/>
              <a:t>Looking at the performance implications of register spilling, constant memory, memory pinning.</a:t>
            </a:r>
          </a:p>
          <a:p>
            <a:endParaRPr lang="en-GB" dirty="0"/>
          </a:p>
          <a:p>
            <a:r>
              <a:rPr lang="en-GB" dirty="0" smtClean="0"/>
              <a:t>Debugging and profiling using </a:t>
            </a:r>
            <a:r>
              <a:rPr lang="en-GB" dirty="0" err="1" smtClean="0"/>
              <a:t>Nvidia</a:t>
            </a:r>
            <a:r>
              <a:rPr lang="en-GB" dirty="0" smtClean="0"/>
              <a:t> </a:t>
            </a:r>
            <a:r>
              <a:rPr lang="en-GB" dirty="0" err="1" smtClean="0"/>
              <a:t>Nsight</a:t>
            </a:r>
            <a:r>
              <a:rPr lang="en-GB" dirty="0" smtClean="0"/>
              <a:t>.</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047" y="2924944"/>
            <a:ext cx="3888075" cy="2448272"/>
          </a:xfrm>
          <a:prstGeom prst="rect">
            <a:avLst/>
          </a:prstGeom>
        </p:spPr>
      </p:pic>
    </p:spTree>
    <p:extLst>
      <p:ext uri="{BB962C8B-B14F-4D97-AF65-F5344CB8AC3E}">
        <p14:creationId xmlns:p14="http://schemas.microsoft.com/office/powerpoint/2010/main" val="167636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Sin(x) example</a:t>
            </a:r>
          </a:p>
        </p:txBody>
      </p:sp>
      <p:sp>
        <p:nvSpPr>
          <p:cNvPr id="3" name="Content Placeholder 2"/>
          <p:cNvSpPr>
            <a:spLocks noGrp="1"/>
          </p:cNvSpPr>
          <p:nvPr>
            <p:ph idx="1"/>
          </p:nvPr>
        </p:nvSpPr>
        <p:spPr/>
        <p:txBody>
          <a:bodyPr/>
          <a:lstStyle/>
          <a:p>
            <a:r>
              <a:rPr lang="en-GB" dirty="0"/>
              <a:t>In the workshop you wrote a program to compute sin(x) for a bunch of values of x.</a:t>
            </a:r>
          </a:p>
          <a:p>
            <a:endParaRPr lang="en-GB" dirty="0"/>
          </a:p>
          <a:p>
            <a:r>
              <a:rPr lang="en-GB" dirty="0"/>
              <a:t>Each </a:t>
            </a:r>
            <a:r>
              <a:rPr lang="en-GB" dirty="0">
                <a:solidFill>
                  <a:schemeClr val="accent2"/>
                </a:solidFill>
              </a:rPr>
              <a:t>thread</a:t>
            </a:r>
            <a:r>
              <a:rPr lang="en-GB" dirty="0"/>
              <a:t> computes one value.</a:t>
            </a:r>
          </a:p>
          <a:p>
            <a:endParaRPr lang="en-GB" dirty="0"/>
          </a:p>
          <a:p>
            <a:r>
              <a:rPr lang="en-GB" dirty="0"/>
              <a:t>Two pairs of arrays:</a:t>
            </a:r>
          </a:p>
          <a:p>
            <a:pPr lvl="1"/>
            <a:r>
              <a:rPr lang="en-GB" dirty="0"/>
              <a:t>On the </a:t>
            </a:r>
            <a:r>
              <a:rPr lang="en-GB" dirty="0">
                <a:solidFill>
                  <a:schemeClr val="accent2"/>
                </a:solidFill>
              </a:rPr>
              <a:t>host</a:t>
            </a:r>
            <a:r>
              <a:rPr lang="en-GB" dirty="0"/>
              <a:t>: </a:t>
            </a:r>
            <a:r>
              <a:rPr lang="en-GB" b="1" dirty="0">
                <a:latin typeface="Courier New" panose="02070309020205020404" pitchFamily="49" charset="0"/>
                <a:cs typeface="Courier New" panose="02070309020205020404" pitchFamily="49" charset="0"/>
              </a:rPr>
              <a:t>input</a:t>
            </a:r>
            <a:r>
              <a:rPr lang="en-GB" dirty="0"/>
              <a:t>, </a:t>
            </a:r>
            <a:r>
              <a:rPr lang="en-GB" b="1" dirty="0">
                <a:latin typeface="Courier New" panose="02070309020205020404" pitchFamily="49" charset="0"/>
                <a:cs typeface="Courier New" panose="02070309020205020404" pitchFamily="49" charset="0"/>
              </a:rPr>
              <a:t>result</a:t>
            </a:r>
          </a:p>
          <a:p>
            <a:pPr lvl="1"/>
            <a:r>
              <a:rPr lang="en-GB" dirty="0"/>
              <a:t>On the </a:t>
            </a:r>
            <a:r>
              <a:rPr lang="en-GB" dirty="0">
                <a:solidFill>
                  <a:schemeClr val="accent2"/>
                </a:solidFill>
              </a:rPr>
              <a:t>device</a:t>
            </a:r>
            <a:r>
              <a:rPr lang="en-GB" dirty="0"/>
              <a:t>: </a:t>
            </a:r>
            <a:r>
              <a:rPr lang="en-GB" b="1" dirty="0" err="1">
                <a:latin typeface="Courier New" panose="02070309020205020404" pitchFamily="49" charset="0"/>
                <a:cs typeface="Courier New" panose="02070309020205020404" pitchFamily="49" charset="0"/>
              </a:rPr>
              <a:t>d_input</a:t>
            </a:r>
            <a:r>
              <a:rPr lang="en-GB" dirty="0"/>
              <a:t>, </a:t>
            </a:r>
            <a:r>
              <a:rPr lang="en-GB" b="1" dirty="0" err="1">
                <a:latin typeface="Courier New" panose="02070309020205020404" pitchFamily="49" charset="0"/>
                <a:cs typeface="Courier New" panose="02070309020205020404" pitchFamily="49" charset="0"/>
              </a:rPr>
              <a:t>d_result</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02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Sin(x) example</a:t>
            </a:r>
          </a:p>
        </p:txBody>
      </p:sp>
      <p:sp>
        <p:nvSpPr>
          <p:cNvPr id="4" name="Rectangle 3"/>
          <p:cNvSpPr/>
          <p:nvPr/>
        </p:nvSpPr>
        <p:spPr>
          <a:xfrm>
            <a:off x="395536" y="2420888"/>
            <a:ext cx="3312368" cy="2592288"/>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6" name="TextBox 5"/>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7" name="TextBox 6"/>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8" name="TextBox 7"/>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9" name="TextBox 8"/>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0" name="TextBox 9"/>
          <p:cNvSpPr txBox="1"/>
          <p:nvPr/>
        </p:nvSpPr>
        <p:spPr>
          <a:xfrm>
            <a:off x="611560"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1" name="TextBox 10"/>
          <p:cNvSpPr txBox="1"/>
          <p:nvPr/>
        </p:nvSpPr>
        <p:spPr>
          <a:xfrm>
            <a:off x="1187624"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2" name="TextBox 11"/>
          <p:cNvSpPr txBox="1"/>
          <p:nvPr/>
        </p:nvSpPr>
        <p:spPr>
          <a:xfrm>
            <a:off x="1763688"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3" name="TextBox 12"/>
          <p:cNvSpPr txBox="1"/>
          <p:nvPr/>
        </p:nvSpPr>
        <p:spPr>
          <a:xfrm>
            <a:off x="2339752"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4" name="TextBox 13"/>
          <p:cNvSpPr txBox="1"/>
          <p:nvPr/>
        </p:nvSpPr>
        <p:spPr>
          <a:xfrm>
            <a:off x="2915816"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5" name="TextBox 14"/>
          <p:cNvSpPr txBox="1"/>
          <p:nvPr/>
        </p:nvSpPr>
        <p:spPr>
          <a:xfrm>
            <a:off x="611560" y="2651423"/>
            <a:ext cx="2088232" cy="369332"/>
          </a:xfrm>
          <a:prstGeom prst="rect">
            <a:avLst/>
          </a:prstGeom>
          <a:noFill/>
        </p:spPr>
        <p:txBody>
          <a:bodyPr wrap="square" rtlCol="0">
            <a:spAutoFit/>
          </a:bodyPr>
          <a:lstStyle/>
          <a:p>
            <a:r>
              <a:rPr lang="en-GB" dirty="0"/>
              <a:t>input</a:t>
            </a:r>
          </a:p>
        </p:txBody>
      </p:sp>
      <p:sp>
        <p:nvSpPr>
          <p:cNvPr id="16" name="TextBox 15"/>
          <p:cNvSpPr txBox="1"/>
          <p:nvPr/>
        </p:nvSpPr>
        <p:spPr>
          <a:xfrm>
            <a:off x="590779" y="4590420"/>
            <a:ext cx="2088232" cy="369332"/>
          </a:xfrm>
          <a:prstGeom prst="rect">
            <a:avLst/>
          </a:prstGeom>
          <a:noFill/>
        </p:spPr>
        <p:txBody>
          <a:bodyPr wrap="square" rtlCol="0">
            <a:spAutoFit/>
          </a:bodyPr>
          <a:lstStyle/>
          <a:p>
            <a:r>
              <a:rPr lang="en-GB" dirty="0"/>
              <a:t>result</a:t>
            </a:r>
          </a:p>
        </p:txBody>
      </p:sp>
      <p:sp>
        <p:nvSpPr>
          <p:cNvPr id="17" name="TextBox 16"/>
          <p:cNvSpPr txBox="1"/>
          <p:nvPr/>
        </p:nvSpPr>
        <p:spPr>
          <a:xfrm>
            <a:off x="395536" y="1998132"/>
            <a:ext cx="3312368" cy="369332"/>
          </a:xfrm>
          <a:prstGeom prst="rect">
            <a:avLst/>
          </a:prstGeom>
          <a:noFill/>
        </p:spPr>
        <p:txBody>
          <a:bodyPr wrap="square" rtlCol="0">
            <a:spAutoFit/>
          </a:bodyPr>
          <a:lstStyle/>
          <a:p>
            <a:pPr algn="ctr"/>
            <a:r>
              <a:rPr lang="en-GB" b="1" u="sng" dirty="0"/>
              <a:t>Host</a:t>
            </a:r>
          </a:p>
        </p:txBody>
      </p:sp>
      <p:sp>
        <p:nvSpPr>
          <p:cNvPr id="18" name="Rectangle 17"/>
          <p:cNvSpPr/>
          <p:nvPr/>
        </p:nvSpPr>
        <p:spPr>
          <a:xfrm>
            <a:off x="5345284" y="2420888"/>
            <a:ext cx="3312368" cy="2592288"/>
          </a:xfrm>
          <a:prstGeom prst="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0" name="TextBox 19"/>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1" name="TextBox 20"/>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2" name="TextBox 21"/>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3" name="TextBox 22"/>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4" name="TextBox 23"/>
          <p:cNvSpPr txBox="1"/>
          <p:nvPr/>
        </p:nvSpPr>
        <p:spPr>
          <a:xfrm>
            <a:off x="5561308"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5" name="TextBox 24"/>
          <p:cNvSpPr txBox="1"/>
          <p:nvPr/>
        </p:nvSpPr>
        <p:spPr>
          <a:xfrm>
            <a:off x="6137372"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6" name="TextBox 25"/>
          <p:cNvSpPr txBox="1"/>
          <p:nvPr/>
        </p:nvSpPr>
        <p:spPr>
          <a:xfrm>
            <a:off x="6713436"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7" name="TextBox 26"/>
          <p:cNvSpPr txBox="1"/>
          <p:nvPr/>
        </p:nvSpPr>
        <p:spPr>
          <a:xfrm>
            <a:off x="7289500"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8" name="TextBox 27"/>
          <p:cNvSpPr txBox="1"/>
          <p:nvPr/>
        </p:nvSpPr>
        <p:spPr>
          <a:xfrm>
            <a:off x="7865564"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9" name="TextBox 28"/>
          <p:cNvSpPr txBox="1"/>
          <p:nvPr/>
        </p:nvSpPr>
        <p:spPr>
          <a:xfrm>
            <a:off x="5561308" y="2651423"/>
            <a:ext cx="2088232" cy="369332"/>
          </a:xfrm>
          <a:prstGeom prst="rect">
            <a:avLst/>
          </a:prstGeom>
          <a:noFill/>
        </p:spPr>
        <p:txBody>
          <a:bodyPr wrap="square" rtlCol="0">
            <a:spAutoFit/>
          </a:bodyPr>
          <a:lstStyle/>
          <a:p>
            <a:r>
              <a:rPr lang="en-GB" dirty="0" err="1"/>
              <a:t>d_input</a:t>
            </a:r>
            <a:endParaRPr lang="en-GB" dirty="0"/>
          </a:p>
        </p:txBody>
      </p:sp>
      <p:sp>
        <p:nvSpPr>
          <p:cNvPr id="30" name="TextBox 29"/>
          <p:cNvSpPr txBox="1"/>
          <p:nvPr/>
        </p:nvSpPr>
        <p:spPr>
          <a:xfrm>
            <a:off x="5561308" y="4591321"/>
            <a:ext cx="2088232" cy="369332"/>
          </a:xfrm>
          <a:prstGeom prst="rect">
            <a:avLst/>
          </a:prstGeom>
          <a:noFill/>
        </p:spPr>
        <p:txBody>
          <a:bodyPr wrap="square" rtlCol="0">
            <a:spAutoFit/>
          </a:bodyPr>
          <a:lstStyle/>
          <a:p>
            <a:r>
              <a:rPr lang="en-GB" dirty="0" err="1"/>
              <a:t>d_result</a:t>
            </a:r>
            <a:endParaRPr lang="en-GB" dirty="0"/>
          </a:p>
        </p:txBody>
      </p:sp>
      <p:sp>
        <p:nvSpPr>
          <p:cNvPr id="31" name="TextBox 30"/>
          <p:cNvSpPr txBox="1"/>
          <p:nvPr/>
        </p:nvSpPr>
        <p:spPr>
          <a:xfrm>
            <a:off x="5345284" y="1998132"/>
            <a:ext cx="3312368" cy="369332"/>
          </a:xfrm>
          <a:prstGeom prst="rect">
            <a:avLst/>
          </a:prstGeom>
          <a:noFill/>
        </p:spPr>
        <p:txBody>
          <a:bodyPr wrap="square" rtlCol="0">
            <a:spAutoFit/>
          </a:bodyPr>
          <a:lstStyle/>
          <a:p>
            <a:pPr algn="ctr"/>
            <a:r>
              <a:rPr lang="en-GB" b="1" u="sng" dirty="0"/>
              <a:t>Device</a:t>
            </a:r>
          </a:p>
        </p:txBody>
      </p:sp>
      <p:sp>
        <p:nvSpPr>
          <p:cNvPr id="32" name="TextBox 31"/>
          <p:cNvSpPr txBox="1"/>
          <p:nvPr/>
        </p:nvSpPr>
        <p:spPr>
          <a:xfrm>
            <a:off x="395536" y="5254302"/>
            <a:ext cx="5112568" cy="1200329"/>
          </a:xfrm>
          <a:prstGeom prst="rect">
            <a:avLst/>
          </a:prstGeom>
          <a:noFill/>
        </p:spPr>
        <p:txBody>
          <a:bodyPr wrap="square" rtlCol="0">
            <a:spAutoFit/>
          </a:bodyPr>
          <a:lstStyle/>
          <a:p>
            <a:pPr marL="342900" indent="-342900">
              <a:buAutoNum type="arabicPeriod"/>
            </a:pPr>
            <a:r>
              <a:rPr lang="en-GB" dirty="0">
                <a:solidFill>
                  <a:schemeClr val="bg1">
                    <a:lumMod val="85000"/>
                  </a:schemeClr>
                </a:solidFill>
              </a:rPr>
              <a:t>Serially initialize input data on host.</a:t>
            </a:r>
          </a:p>
          <a:p>
            <a:pPr marL="342900" indent="-342900">
              <a:buAutoNum type="arabicPeriod"/>
            </a:pPr>
            <a:r>
              <a:rPr lang="en-GB" dirty="0">
                <a:solidFill>
                  <a:schemeClr val="bg1">
                    <a:lumMod val="85000"/>
                  </a:schemeClr>
                </a:solidFill>
              </a:rPr>
              <a:t>Copy input to GPU.</a:t>
            </a:r>
          </a:p>
          <a:p>
            <a:pPr marL="342900" indent="-342900">
              <a:buAutoNum type="arabicPeriod"/>
            </a:pPr>
            <a:r>
              <a:rPr lang="en-GB" dirty="0">
                <a:solidFill>
                  <a:schemeClr val="bg1">
                    <a:lumMod val="85000"/>
                  </a:schemeClr>
                </a:solidFill>
              </a:rPr>
              <a:t>Kernel runs, computes sin(x) in parallel.</a:t>
            </a:r>
          </a:p>
          <a:p>
            <a:pPr marL="342900" indent="-342900">
              <a:buAutoNum type="arabicPeriod"/>
            </a:pPr>
            <a:r>
              <a:rPr lang="en-GB" dirty="0">
                <a:solidFill>
                  <a:schemeClr val="bg1">
                    <a:lumMod val="85000"/>
                  </a:schemeClr>
                </a:solidFill>
              </a:rPr>
              <a:t>Copy result back to host (e.g. to print).</a:t>
            </a:r>
          </a:p>
        </p:txBody>
      </p:sp>
    </p:spTree>
    <p:extLst>
      <p:ext uri="{BB962C8B-B14F-4D97-AF65-F5344CB8AC3E}">
        <p14:creationId xmlns:p14="http://schemas.microsoft.com/office/powerpoint/2010/main" val="2053494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Sin(x) example</a:t>
            </a:r>
          </a:p>
        </p:txBody>
      </p:sp>
      <p:sp>
        <p:nvSpPr>
          <p:cNvPr id="4" name="Rectangle 3"/>
          <p:cNvSpPr/>
          <p:nvPr/>
        </p:nvSpPr>
        <p:spPr>
          <a:xfrm>
            <a:off x="395536" y="2420888"/>
            <a:ext cx="3312368" cy="2592288"/>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a:t>
            </a:r>
          </a:p>
        </p:txBody>
      </p:sp>
      <p:sp>
        <p:nvSpPr>
          <p:cNvPr id="6" name="TextBox 5"/>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0.2</a:t>
            </a:r>
          </a:p>
        </p:txBody>
      </p:sp>
      <p:sp>
        <p:nvSpPr>
          <p:cNvPr id="7" name="TextBox 6"/>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0.4</a:t>
            </a:r>
          </a:p>
        </p:txBody>
      </p:sp>
      <p:sp>
        <p:nvSpPr>
          <p:cNvPr id="8" name="TextBox 7"/>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0.6</a:t>
            </a:r>
          </a:p>
        </p:txBody>
      </p:sp>
      <p:sp>
        <p:nvSpPr>
          <p:cNvPr id="9" name="TextBox 8"/>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0.8</a:t>
            </a:r>
          </a:p>
        </p:txBody>
      </p:sp>
      <p:sp>
        <p:nvSpPr>
          <p:cNvPr id="10" name="TextBox 9"/>
          <p:cNvSpPr txBox="1"/>
          <p:nvPr/>
        </p:nvSpPr>
        <p:spPr>
          <a:xfrm>
            <a:off x="611560"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1" name="TextBox 10"/>
          <p:cNvSpPr txBox="1"/>
          <p:nvPr/>
        </p:nvSpPr>
        <p:spPr>
          <a:xfrm>
            <a:off x="1187624"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2" name="TextBox 11"/>
          <p:cNvSpPr txBox="1"/>
          <p:nvPr/>
        </p:nvSpPr>
        <p:spPr>
          <a:xfrm>
            <a:off x="1763688"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3" name="TextBox 12"/>
          <p:cNvSpPr txBox="1"/>
          <p:nvPr/>
        </p:nvSpPr>
        <p:spPr>
          <a:xfrm>
            <a:off x="2339752"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4" name="TextBox 13"/>
          <p:cNvSpPr txBox="1"/>
          <p:nvPr/>
        </p:nvSpPr>
        <p:spPr>
          <a:xfrm>
            <a:off x="2915816"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5" name="TextBox 14"/>
          <p:cNvSpPr txBox="1"/>
          <p:nvPr/>
        </p:nvSpPr>
        <p:spPr>
          <a:xfrm>
            <a:off x="611560" y="2651423"/>
            <a:ext cx="2088232" cy="369332"/>
          </a:xfrm>
          <a:prstGeom prst="rect">
            <a:avLst/>
          </a:prstGeom>
          <a:noFill/>
        </p:spPr>
        <p:txBody>
          <a:bodyPr wrap="square" rtlCol="0">
            <a:spAutoFit/>
          </a:bodyPr>
          <a:lstStyle/>
          <a:p>
            <a:r>
              <a:rPr lang="en-GB" dirty="0"/>
              <a:t>input</a:t>
            </a:r>
          </a:p>
        </p:txBody>
      </p:sp>
      <p:sp>
        <p:nvSpPr>
          <p:cNvPr id="16" name="TextBox 15"/>
          <p:cNvSpPr txBox="1"/>
          <p:nvPr/>
        </p:nvSpPr>
        <p:spPr>
          <a:xfrm>
            <a:off x="590779" y="4590420"/>
            <a:ext cx="2088232" cy="369332"/>
          </a:xfrm>
          <a:prstGeom prst="rect">
            <a:avLst/>
          </a:prstGeom>
          <a:noFill/>
        </p:spPr>
        <p:txBody>
          <a:bodyPr wrap="square" rtlCol="0">
            <a:spAutoFit/>
          </a:bodyPr>
          <a:lstStyle/>
          <a:p>
            <a:r>
              <a:rPr lang="en-GB" dirty="0"/>
              <a:t>result</a:t>
            </a:r>
          </a:p>
        </p:txBody>
      </p:sp>
      <p:sp>
        <p:nvSpPr>
          <p:cNvPr id="17" name="TextBox 16"/>
          <p:cNvSpPr txBox="1"/>
          <p:nvPr/>
        </p:nvSpPr>
        <p:spPr>
          <a:xfrm>
            <a:off x="395536" y="1998132"/>
            <a:ext cx="3312368" cy="369332"/>
          </a:xfrm>
          <a:prstGeom prst="rect">
            <a:avLst/>
          </a:prstGeom>
          <a:noFill/>
        </p:spPr>
        <p:txBody>
          <a:bodyPr wrap="square" rtlCol="0">
            <a:spAutoFit/>
          </a:bodyPr>
          <a:lstStyle/>
          <a:p>
            <a:pPr algn="ctr"/>
            <a:r>
              <a:rPr lang="en-GB" b="1" u="sng" dirty="0"/>
              <a:t>Host</a:t>
            </a:r>
          </a:p>
        </p:txBody>
      </p:sp>
      <p:sp>
        <p:nvSpPr>
          <p:cNvPr id="18" name="Rectangle 17"/>
          <p:cNvSpPr/>
          <p:nvPr/>
        </p:nvSpPr>
        <p:spPr>
          <a:xfrm>
            <a:off x="5345284" y="2420888"/>
            <a:ext cx="3312368" cy="2592288"/>
          </a:xfrm>
          <a:prstGeom prst="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0" name="TextBox 19"/>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1" name="TextBox 20"/>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2" name="TextBox 21"/>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3" name="TextBox 22"/>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4" name="TextBox 23"/>
          <p:cNvSpPr txBox="1"/>
          <p:nvPr/>
        </p:nvSpPr>
        <p:spPr>
          <a:xfrm>
            <a:off x="5561308"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5" name="TextBox 24"/>
          <p:cNvSpPr txBox="1"/>
          <p:nvPr/>
        </p:nvSpPr>
        <p:spPr>
          <a:xfrm>
            <a:off x="6137372"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6" name="TextBox 25"/>
          <p:cNvSpPr txBox="1"/>
          <p:nvPr/>
        </p:nvSpPr>
        <p:spPr>
          <a:xfrm>
            <a:off x="6713436"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7" name="TextBox 26"/>
          <p:cNvSpPr txBox="1"/>
          <p:nvPr/>
        </p:nvSpPr>
        <p:spPr>
          <a:xfrm>
            <a:off x="7289500"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8" name="TextBox 27"/>
          <p:cNvSpPr txBox="1"/>
          <p:nvPr/>
        </p:nvSpPr>
        <p:spPr>
          <a:xfrm>
            <a:off x="7865564"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9" name="TextBox 28"/>
          <p:cNvSpPr txBox="1"/>
          <p:nvPr/>
        </p:nvSpPr>
        <p:spPr>
          <a:xfrm>
            <a:off x="5561308" y="2651423"/>
            <a:ext cx="2088232" cy="369332"/>
          </a:xfrm>
          <a:prstGeom prst="rect">
            <a:avLst/>
          </a:prstGeom>
          <a:noFill/>
        </p:spPr>
        <p:txBody>
          <a:bodyPr wrap="square" rtlCol="0">
            <a:spAutoFit/>
          </a:bodyPr>
          <a:lstStyle/>
          <a:p>
            <a:r>
              <a:rPr lang="en-GB" dirty="0" err="1"/>
              <a:t>d_input</a:t>
            </a:r>
            <a:endParaRPr lang="en-GB" dirty="0"/>
          </a:p>
        </p:txBody>
      </p:sp>
      <p:sp>
        <p:nvSpPr>
          <p:cNvPr id="30" name="TextBox 29"/>
          <p:cNvSpPr txBox="1"/>
          <p:nvPr/>
        </p:nvSpPr>
        <p:spPr>
          <a:xfrm>
            <a:off x="5561308" y="4591321"/>
            <a:ext cx="2088232" cy="369332"/>
          </a:xfrm>
          <a:prstGeom prst="rect">
            <a:avLst/>
          </a:prstGeom>
          <a:noFill/>
        </p:spPr>
        <p:txBody>
          <a:bodyPr wrap="square" rtlCol="0">
            <a:spAutoFit/>
          </a:bodyPr>
          <a:lstStyle/>
          <a:p>
            <a:r>
              <a:rPr lang="en-GB" dirty="0" err="1"/>
              <a:t>d_result</a:t>
            </a:r>
            <a:endParaRPr lang="en-GB" dirty="0"/>
          </a:p>
        </p:txBody>
      </p:sp>
      <p:sp>
        <p:nvSpPr>
          <p:cNvPr id="31" name="TextBox 30"/>
          <p:cNvSpPr txBox="1"/>
          <p:nvPr/>
        </p:nvSpPr>
        <p:spPr>
          <a:xfrm>
            <a:off x="5345284" y="1998132"/>
            <a:ext cx="3312368" cy="369332"/>
          </a:xfrm>
          <a:prstGeom prst="rect">
            <a:avLst/>
          </a:prstGeom>
          <a:noFill/>
        </p:spPr>
        <p:txBody>
          <a:bodyPr wrap="square" rtlCol="0">
            <a:spAutoFit/>
          </a:bodyPr>
          <a:lstStyle/>
          <a:p>
            <a:pPr algn="ctr"/>
            <a:r>
              <a:rPr lang="en-GB" b="1" u="sng" dirty="0"/>
              <a:t>Device</a:t>
            </a:r>
          </a:p>
        </p:txBody>
      </p:sp>
      <p:sp>
        <p:nvSpPr>
          <p:cNvPr id="32" name="TextBox 31"/>
          <p:cNvSpPr txBox="1"/>
          <p:nvPr/>
        </p:nvSpPr>
        <p:spPr>
          <a:xfrm>
            <a:off x="395536" y="5254302"/>
            <a:ext cx="5112568" cy="1200329"/>
          </a:xfrm>
          <a:prstGeom prst="rect">
            <a:avLst/>
          </a:prstGeom>
          <a:noFill/>
        </p:spPr>
        <p:txBody>
          <a:bodyPr wrap="square" rtlCol="0">
            <a:spAutoFit/>
          </a:bodyPr>
          <a:lstStyle/>
          <a:p>
            <a:pPr marL="342900" indent="-342900">
              <a:buAutoNum type="arabicPeriod"/>
            </a:pPr>
            <a:r>
              <a:rPr lang="en-GB" dirty="0"/>
              <a:t>Serially initialize input data on host.</a:t>
            </a:r>
          </a:p>
          <a:p>
            <a:pPr marL="342900" indent="-342900">
              <a:buAutoNum type="arabicPeriod"/>
            </a:pPr>
            <a:r>
              <a:rPr lang="en-GB" dirty="0">
                <a:solidFill>
                  <a:schemeClr val="bg1">
                    <a:lumMod val="85000"/>
                  </a:schemeClr>
                </a:solidFill>
              </a:rPr>
              <a:t>Copy input to GPU.</a:t>
            </a:r>
          </a:p>
          <a:p>
            <a:pPr marL="342900" indent="-342900">
              <a:buAutoNum type="arabicPeriod"/>
            </a:pPr>
            <a:r>
              <a:rPr lang="en-GB" dirty="0">
                <a:solidFill>
                  <a:schemeClr val="bg1">
                    <a:lumMod val="85000"/>
                  </a:schemeClr>
                </a:solidFill>
              </a:rPr>
              <a:t>Kernel runs, computes sin(x) in parallel.</a:t>
            </a:r>
          </a:p>
          <a:p>
            <a:pPr marL="342900" indent="-342900">
              <a:buAutoNum type="arabicPeriod"/>
            </a:pPr>
            <a:r>
              <a:rPr lang="en-GB" dirty="0">
                <a:solidFill>
                  <a:schemeClr val="bg1">
                    <a:lumMod val="85000"/>
                  </a:schemeClr>
                </a:solidFill>
              </a:rPr>
              <a:t>Copy result back to host (e.g. to print).</a:t>
            </a:r>
          </a:p>
        </p:txBody>
      </p:sp>
      <p:sp>
        <p:nvSpPr>
          <p:cNvPr id="33" name="TextBox 32"/>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34" name="TextBox 33"/>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35" name="TextBox 34"/>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36" name="TextBox 35"/>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37" name="TextBox 36"/>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Tree>
    <p:extLst>
      <p:ext uri="{BB962C8B-B14F-4D97-AF65-F5344CB8AC3E}">
        <p14:creationId xmlns:p14="http://schemas.microsoft.com/office/powerpoint/2010/main" val="39003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4"/>
                                        </p:tgtEl>
                                      </p:cBhvr>
                                    </p:animEffect>
                                    <p:set>
                                      <p:cBhvr>
                                        <p:cTn id="11" dur="1" fill="hold">
                                          <p:stCondLst>
                                            <p:cond delay="499"/>
                                          </p:stCondLst>
                                        </p:cTn>
                                        <p:tgtEl>
                                          <p:spTgt spid="34"/>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35"/>
                                        </p:tgtEl>
                                      </p:cBhvr>
                                    </p:animEffect>
                                    <p:set>
                                      <p:cBhvr>
                                        <p:cTn id="15" dur="1" fill="hold">
                                          <p:stCondLst>
                                            <p:cond delay="499"/>
                                          </p:stCondLst>
                                        </p:cTn>
                                        <p:tgtEl>
                                          <p:spTgt spid="35"/>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0" nodeType="after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0" nodeType="afterEffect">
                                  <p:stCondLst>
                                    <p:cond delay="0"/>
                                  </p:stCondLst>
                                  <p:childTnLst>
                                    <p:animEffect transition="out" filter="fade">
                                      <p:cBhvr>
                                        <p:cTn id="22" dur="500"/>
                                        <p:tgtEl>
                                          <p:spTgt spid="37"/>
                                        </p:tgtEl>
                                      </p:cBhvr>
                                    </p:animEffect>
                                    <p:set>
                                      <p:cBhvr>
                                        <p:cTn id="23"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45284" y="2420888"/>
            <a:ext cx="3312368" cy="2592288"/>
          </a:xfrm>
          <a:prstGeom prst="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a:t>
            </a:r>
          </a:p>
        </p:txBody>
      </p:sp>
      <p:sp>
        <p:nvSpPr>
          <p:cNvPr id="41" name="TextBox 40"/>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0.2</a:t>
            </a:r>
          </a:p>
        </p:txBody>
      </p:sp>
      <p:sp>
        <p:nvSpPr>
          <p:cNvPr id="42" name="TextBox 41"/>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0.4</a:t>
            </a:r>
          </a:p>
        </p:txBody>
      </p:sp>
      <p:sp>
        <p:nvSpPr>
          <p:cNvPr id="43" name="TextBox 42"/>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0.6</a:t>
            </a:r>
          </a:p>
        </p:txBody>
      </p:sp>
      <p:sp>
        <p:nvSpPr>
          <p:cNvPr id="44" name="TextBox 43"/>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0.8</a:t>
            </a:r>
          </a:p>
        </p:txBody>
      </p:sp>
      <p:sp>
        <p:nvSpPr>
          <p:cNvPr id="2" name="Title 1"/>
          <p:cNvSpPr>
            <a:spLocks noGrp="1"/>
          </p:cNvSpPr>
          <p:nvPr>
            <p:ph type="title"/>
          </p:nvPr>
        </p:nvSpPr>
        <p:spPr/>
        <p:txBody>
          <a:bodyPr/>
          <a:lstStyle/>
          <a:p>
            <a:r>
              <a:rPr lang="en-GB" dirty="0"/>
              <a:t>Sin(x) example</a:t>
            </a:r>
          </a:p>
        </p:txBody>
      </p:sp>
      <p:sp>
        <p:nvSpPr>
          <p:cNvPr id="4" name="Rectangle 3"/>
          <p:cNvSpPr/>
          <p:nvPr/>
        </p:nvSpPr>
        <p:spPr>
          <a:xfrm>
            <a:off x="395536" y="2420888"/>
            <a:ext cx="3312368" cy="2592288"/>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11560"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a:t>
            </a:r>
          </a:p>
        </p:txBody>
      </p:sp>
      <p:sp>
        <p:nvSpPr>
          <p:cNvPr id="6" name="TextBox 5"/>
          <p:cNvSpPr txBox="1"/>
          <p:nvPr/>
        </p:nvSpPr>
        <p:spPr>
          <a:xfrm>
            <a:off x="1187624"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0.2</a:t>
            </a:r>
          </a:p>
        </p:txBody>
      </p:sp>
      <p:sp>
        <p:nvSpPr>
          <p:cNvPr id="7" name="TextBox 6"/>
          <p:cNvSpPr txBox="1"/>
          <p:nvPr/>
        </p:nvSpPr>
        <p:spPr>
          <a:xfrm>
            <a:off x="1763688"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0.4</a:t>
            </a:r>
          </a:p>
        </p:txBody>
      </p:sp>
      <p:sp>
        <p:nvSpPr>
          <p:cNvPr id="8" name="TextBox 7"/>
          <p:cNvSpPr txBox="1"/>
          <p:nvPr/>
        </p:nvSpPr>
        <p:spPr>
          <a:xfrm>
            <a:off x="2339752"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0.6</a:t>
            </a:r>
          </a:p>
        </p:txBody>
      </p:sp>
      <p:sp>
        <p:nvSpPr>
          <p:cNvPr id="9" name="TextBox 8"/>
          <p:cNvSpPr txBox="1"/>
          <p:nvPr/>
        </p:nvSpPr>
        <p:spPr>
          <a:xfrm>
            <a:off x="2915816" y="3017832"/>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0.8</a:t>
            </a:r>
          </a:p>
        </p:txBody>
      </p:sp>
      <p:sp>
        <p:nvSpPr>
          <p:cNvPr id="10" name="TextBox 9"/>
          <p:cNvSpPr txBox="1"/>
          <p:nvPr/>
        </p:nvSpPr>
        <p:spPr>
          <a:xfrm>
            <a:off x="611560"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1" name="TextBox 10"/>
          <p:cNvSpPr txBox="1"/>
          <p:nvPr/>
        </p:nvSpPr>
        <p:spPr>
          <a:xfrm>
            <a:off x="1187624"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2" name="TextBox 11"/>
          <p:cNvSpPr txBox="1"/>
          <p:nvPr/>
        </p:nvSpPr>
        <p:spPr>
          <a:xfrm>
            <a:off x="1763688"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3" name="TextBox 12"/>
          <p:cNvSpPr txBox="1"/>
          <p:nvPr/>
        </p:nvSpPr>
        <p:spPr>
          <a:xfrm>
            <a:off x="2339752"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4" name="TextBox 13"/>
          <p:cNvSpPr txBox="1"/>
          <p:nvPr/>
        </p:nvSpPr>
        <p:spPr>
          <a:xfrm>
            <a:off x="2915816" y="4221088"/>
            <a:ext cx="576064" cy="369332"/>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gn="ctr"/>
            <a:r>
              <a:rPr lang="en-GB" dirty="0"/>
              <a:t>?</a:t>
            </a:r>
          </a:p>
        </p:txBody>
      </p:sp>
      <p:sp>
        <p:nvSpPr>
          <p:cNvPr id="15" name="TextBox 14"/>
          <p:cNvSpPr txBox="1"/>
          <p:nvPr/>
        </p:nvSpPr>
        <p:spPr>
          <a:xfrm>
            <a:off x="611560" y="2651423"/>
            <a:ext cx="2088232" cy="369332"/>
          </a:xfrm>
          <a:prstGeom prst="rect">
            <a:avLst/>
          </a:prstGeom>
          <a:noFill/>
        </p:spPr>
        <p:txBody>
          <a:bodyPr wrap="square" rtlCol="0">
            <a:spAutoFit/>
          </a:bodyPr>
          <a:lstStyle/>
          <a:p>
            <a:r>
              <a:rPr lang="en-GB" dirty="0"/>
              <a:t>input</a:t>
            </a:r>
          </a:p>
        </p:txBody>
      </p:sp>
      <p:sp>
        <p:nvSpPr>
          <p:cNvPr id="16" name="TextBox 15"/>
          <p:cNvSpPr txBox="1"/>
          <p:nvPr/>
        </p:nvSpPr>
        <p:spPr>
          <a:xfrm>
            <a:off x="590779" y="4590420"/>
            <a:ext cx="2088232" cy="369332"/>
          </a:xfrm>
          <a:prstGeom prst="rect">
            <a:avLst/>
          </a:prstGeom>
          <a:noFill/>
        </p:spPr>
        <p:txBody>
          <a:bodyPr wrap="square" rtlCol="0">
            <a:spAutoFit/>
          </a:bodyPr>
          <a:lstStyle/>
          <a:p>
            <a:r>
              <a:rPr lang="en-GB" dirty="0"/>
              <a:t>result</a:t>
            </a:r>
          </a:p>
        </p:txBody>
      </p:sp>
      <p:sp>
        <p:nvSpPr>
          <p:cNvPr id="17" name="TextBox 16"/>
          <p:cNvSpPr txBox="1"/>
          <p:nvPr/>
        </p:nvSpPr>
        <p:spPr>
          <a:xfrm>
            <a:off x="395536" y="1998132"/>
            <a:ext cx="3312368" cy="369332"/>
          </a:xfrm>
          <a:prstGeom prst="rect">
            <a:avLst/>
          </a:prstGeom>
          <a:noFill/>
        </p:spPr>
        <p:txBody>
          <a:bodyPr wrap="square" rtlCol="0">
            <a:spAutoFit/>
          </a:bodyPr>
          <a:lstStyle/>
          <a:p>
            <a:pPr algn="ctr"/>
            <a:r>
              <a:rPr lang="en-GB" b="1" u="sng" dirty="0"/>
              <a:t>Host</a:t>
            </a:r>
          </a:p>
        </p:txBody>
      </p:sp>
      <p:sp>
        <p:nvSpPr>
          <p:cNvPr id="19" name="TextBox 18"/>
          <p:cNvSpPr txBox="1"/>
          <p:nvPr/>
        </p:nvSpPr>
        <p:spPr>
          <a:xfrm>
            <a:off x="5561308"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0" name="TextBox 19"/>
          <p:cNvSpPr txBox="1"/>
          <p:nvPr/>
        </p:nvSpPr>
        <p:spPr>
          <a:xfrm>
            <a:off x="6137372"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1" name="TextBox 20"/>
          <p:cNvSpPr txBox="1"/>
          <p:nvPr/>
        </p:nvSpPr>
        <p:spPr>
          <a:xfrm>
            <a:off x="6713436"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2" name="TextBox 21"/>
          <p:cNvSpPr txBox="1"/>
          <p:nvPr/>
        </p:nvSpPr>
        <p:spPr>
          <a:xfrm>
            <a:off x="7289500"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3" name="TextBox 22"/>
          <p:cNvSpPr txBox="1"/>
          <p:nvPr/>
        </p:nvSpPr>
        <p:spPr>
          <a:xfrm>
            <a:off x="7865564" y="3017832"/>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4" name="TextBox 23"/>
          <p:cNvSpPr txBox="1"/>
          <p:nvPr/>
        </p:nvSpPr>
        <p:spPr>
          <a:xfrm>
            <a:off x="5561308"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5" name="TextBox 24"/>
          <p:cNvSpPr txBox="1"/>
          <p:nvPr/>
        </p:nvSpPr>
        <p:spPr>
          <a:xfrm>
            <a:off x="6137372"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6" name="TextBox 25"/>
          <p:cNvSpPr txBox="1"/>
          <p:nvPr/>
        </p:nvSpPr>
        <p:spPr>
          <a:xfrm>
            <a:off x="6713436"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7" name="TextBox 26"/>
          <p:cNvSpPr txBox="1"/>
          <p:nvPr/>
        </p:nvSpPr>
        <p:spPr>
          <a:xfrm>
            <a:off x="7289500"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8" name="TextBox 27"/>
          <p:cNvSpPr txBox="1"/>
          <p:nvPr/>
        </p:nvSpPr>
        <p:spPr>
          <a:xfrm>
            <a:off x="7865564" y="4221088"/>
            <a:ext cx="576064" cy="369332"/>
          </a:xfrm>
          <a:prstGeom prst="rect">
            <a:avLst/>
          </a:prstGeom>
          <a:solidFill>
            <a:schemeClr val="accent4">
              <a:lumMod val="40000"/>
              <a:lumOff val="60000"/>
            </a:schemeClr>
          </a:solidFill>
          <a:ln w="19050">
            <a:solidFill>
              <a:schemeClr val="accent4">
                <a:lumMod val="75000"/>
              </a:schemeClr>
            </a:solidFill>
          </a:ln>
        </p:spPr>
        <p:txBody>
          <a:bodyPr wrap="square" rtlCol="0">
            <a:spAutoFit/>
          </a:bodyPr>
          <a:lstStyle/>
          <a:p>
            <a:pPr algn="ctr"/>
            <a:r>
              <a:rPr lang="en-GB" dirty="0"/>
              <a:t>?</a:t>
            </a:r>
          </a:p>
        </p:txBody>
      </p:sp>
      <p:sp>
        <p:nvSpPr>
          <p:cNvPr id="29" name="TextBox 28"/>
          <p:cNvSpPr txBox="1"/>
          <p:nvPr/>
        </p:nvSpPr>
        <p:spPr>
          <a:xfrm>
            <a:off x="5561308" y="2651423"/>
            <a:ext cx="2088232" cy="369332"/>
          </a:xfrm>
          <a:prstGeom prst="rect">
            <a:avLst/>
          </a:prstGeom>
          <a:noFill/>
        </p:spPr>
        <p:txBody>
          <a:bodyPr wrap="square" rtlCol="0">
            <a:spAutoFit/>
          </a:bodyPr>
          <a:lstStyle/>
          <a:p>
            <a:r>
              <a:rPr lang="en-GB" dirty="0" err="1"/>
              <a:t>d_input</a:t>
            </a:r>
            <a:endParaRPr lang="en-GB" dirty="0"/>
          </a:p>
        </p:txBody>
      </p:sp>
      <p:sp>
        <p:nvSpPr>
          <p:cNvPr id="30" name="TextBox 29"/>
          <p:cNvSpPr txBox="1"/>
          <p:nvPr/>
        </p:nvSpPr>
        <p:spPr>
          <a:xfrm>
            <a:off x="5561308" y="4591321"/>
            <a:ext cx="2088232" cy="369332"/>
          </a:xfrm>
          <a:prstGeom prst="rect">
            <a:avLst/>
          </a:prstGeom>
          <a:noFill/>
        </p:spPr>
        <p:txBody>
          <a:bodyPr wrap="square" rtlCol="0">
            <a:spAutoFit/>
          </a:bodyPr>
          <a:lstStyle/>
          <a:p>
            <a:r>
              <a:rPr lang="en-GB" dirty="0" err="1"/>
              <a:t>d_result</a:t>
            </a:r>
            <a:endParaRPr lang="en-GB" dirty="0"/>
          </a:p>
        </p:txBody>
      </p:sp>
      <p:sp>
        <p:nvSpPr>
          <p:cNvPr id="31" name="TextBox 30"/>
          <p:cNvSpPr txBox="1"/>
          <p:nvPr/>
        </p:nvSpPr>
        <p:spPr>
          <a:xfrm>
            <a:off x="5345284" y="1998132"/>
            <a:ext cx="3312368" cy="369332"/>
          </a:xfrm>
          <a:prstGeom prst="rect">
            <a:avLst/>
          </a:prstGeom>
          <a:noFill/>
        </p:spPr>
        <p:txBody>
          <a:bodyPr wrap="square" rtlCol="0">
            <a:spAutoFit/>
          </a:bodyPr>
          <a:lstStyle/>
          <a:p>
            <a:pPr algn="ctr"/>
            <a:r>
              <a:rPr lang="en-GB" b="1" u="sng" dirty="0"/>
              <a:t>Device</a:t>
            </a:r>
          </a:p>
        </p:txBody>
      </p:sp>
      <p:sp>
        <p:nvSpPr>
          <p:cNvPr id="32" name="TextBox 31"/>
          <p:cNvSpPr txBox="1"/>
          <p:nvPr/>
        </p:nvSpPr>
        <p:spPr>
          <a:xfrm>
            <a:off x="395536" y="5254302"/>
            <a:ext cx="5112568" cy="1200329"/>
          </a:xfrm>
          <a:prstGeom prst="rect">
            <a:avLst/>
          </a:prstGeom>
          <a:noFill/>
        </p:spPr>
        <p:txBody>
          <a:bodyPr wrap="square" rtlCol="0">
            <a:spAutoFit/>
          </a:bodyPr>
          <a:lstStyle/>
          <a:p>
            <a:pPr marL="342900" indent="-342900">
              <a:buAutoNum type="arabicPeriod"/>
            </a:pPr>
            <a:r>
              <a:rPr lang="en-GB" dirty="0">
                <a:solidFill>
                  <a:schemeClr val="bg1">
                    <a:lumMod val="85000"/>
                  </a:schemeClr>
                </a:solidFill>
              </a:rPr>
              <a:t>Serially initialize input data on host.</a:t>
            </a:r>
          </a:p>
          <a:p>
            <a:pPr marL="342900" indent="-342900">
              <a:buAutoNum type="arabicPeriod"/>
            </a:pPr>
            <a:r>
              <a:rPr lang="en-GB" dirty="0"/>
              <a:t>Copy input to GPU.</a:t>
            </a:r>
          </a:p>
          <a:p>
            <a:pPr marL="342900" indent="-342900">
              <a:buAutoNum type="arabicPeriod"/>
            </a:pPr>
            <a:r>
              <a:rPr lang="en-GB" dirty="0">
                <a:solidFill>
                  <a:schemeClr val="bg1">
                    <a:lumMod val="85000"/>
                  </a:schemeClr>
                </a:solidFill>
              </a:rPr>
              <a:t>Kernel runs, computes sin(x) in parallel.</a:t>
            </a:r>
          </a:p>
          <a:p>
            <a:pPr marL="342900" indent="-342900">
              <a:buAutoNum type="arabicPeriod"/>
            </a:pPr>
            <a:r>
              <a:rPr lang="en-GB" dirty="0">
                <a:solidFill>
                  <a:schemeClr val="bg1">
                    <a:lumMod val="85000"/>
                  </a:schemeClr>
                </a:solidFill>
              </a:rPr>
              <a:t>Copy result back to host (e.g. to print).</a:t>
            </a:r>
          </a:p>
        </p:txBody>
      </p:sp>
      <p:grpSp>
        <p:nvGrpSpPr>
          <p:cNvPr id="45" name="Group 44"/>
          <p:cNvGrpSpPr/>
          <p:nvPr/>
        </p:nvGrpSpPr>
        <p:grpSpPr>
          <a:xfrm>
            <a:off x="3563888" y="2905878"/>
            <a:ext cx="1944216" cy="307777"/>
            <a:chOff x="3563888" y="2905878"/>
            <a:chExt cx="1944216" cy="307777"/>
          </a:xfrm>
        </p:grpSpPr>
        <p:cxnSp>
          <p:nvCxnSpPr>
            <p:cNvPr id="38" name="Straight Arrow Connector 37"/>
            <p:cNvCxnSpPr/>
            <p:nvPr/>
          </p:nvCxnSpPr>
          <p:spPr>
            <a:xfrm>
              <a:off x="3563888" y="3212976"/>
              <a:ext cx="19442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63888" y="2905878"/>
              <a:ext cx="1944216" cy="307777"/>
            </a:xfrm>
            <a:prstGeom prst="rect">
              <a:avLst/>
            </a:prstGeom>
            <a:noFill/>
          </p:spPr>
          <p:txBody>
            <a:bodyPr wrap="square" rtlCol="0">
              <a:spAutoFit/>
            </a:bodyPr>
            <a:lstStyle/>
            <a:p>
              <a:pPr algn="ctr"/>
              <a:r>
                <a:rPr lang="en-GB" sz="1400" b="1" dirty="0" err="1">
                  <a:solidFill>
                    <a:schemeClr val="accent1"/>
                  </a:solidFill>
                </a:rPr>
                <a:t>cudaMemcpy</a:t>
              </a:r>
              <a:endParaRPr lang="en-GB" sz="1400" b="1" dirty="0">
                <a:solidFill>
                  <a:schemeClr val="accent1"/>
                </a:solidFill>
              </a:endParaRPr>
            </a:p>
          </p:txBody>
        </p:sp>
      </p:grpSp>
    </p:spTree>
    <p:extLst>
      <p:ext uri="{BB962C8B-B14F-4D97-AF65-F5344CB8AC3E}">
        <p14:creationId xmlns:p14="http://schemas.microsoft.com/office/powerpoint/2010/main" val="41557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2959</TotalTime>
  <Words>4147</Words>
  <Application>Microsoft Office PowerPoint</Application>
  <PresentationFormat>On-screen Show (4:3)</PresentationFormat>
  <Paragraphs>678</Paragraphs>
  <Slides>59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Century Gothic</vt:lpstr>
      <vt:lpstr>Courier New</vt:lpstr>
      <vt:lpstr>Wingdings</vt:lpstr>
      <vt:lpstr>Vapor Trail</vt:lpstr>
      <vt:lpstr>SOFT354: Parallel Computation and distributed systems</vt:lpstr>
      <vt:lpstr>Today’s lecture</vt:lpstr>
      <vt:lpstr>Today’s lecture</vt:lpstr>
      <vt:lpstr>Memory matters</vt:lpstr>
      <vt:lpstr>Host and device memory</vt:lpstr>
      <vt:lpstr>Sin(x) example</vt:lpstr>
      <vt:lpstr>Sin(x) example</vt:lpstr>
      <vt:lpstr>Sin(x) example</vt:lpstr>
      <vt:lpstr>Sin(x) example</vt:lpstr>
      <vt:lpstr>Sin(x) example</vt:lpstr>
      <vt:lpstr>Sin(x) example</vt:lpstr>
      <vt:lpstr>static vs dynamic allocation</vt:lpstr>
      <vt:lpstr>static vs dynamic allocation</vt:lpstr>
      <vt:lpstr>Static vs dynamic allocation</vt:lpstr>
      <vt:lpstr>Static vs dynamic allocation</vt:lpstr>
      <vt:lpstr>Static vs dynamic allocation</vt:lpstr>
      <vt:lpstr>Allocating memory in kernels is rare </vt:lpstr>
      <vt:lpstr>Freeing dynamic memory</vt:lpstr>
      <vt:lpstr>Copying to static device arrays</vt:lpstr>
      <vt:lpstr>cudaGetSymbolAddress</vt:lpstr>
      <vt:lpstr>cudaMemcpy*Symbol</vt:lpstr>
      <vt:lpstr>Accessing static memory from a kernel</vt:lpstr>
      <vt:lpstr>Accessing static memory from a kernel</vt:lpstr>
      <vt:lpstr>Static vs dynamic allocation</vt:lpstr>
      <vt:lpstr>Pinned memory</vt:lpstr>
      <vt:lpstr>Pinned memory</vt:lpstr>
      <vt:lpstr>Pinned memory</vt:lpstr>
      <vt:lpstr>cudaHostMalloc</vt:lpstr>
      <vt:lpstr>cudaHostMalloc</vt:lpstr>
      <vt:lpstr>Other cuda memories</vt:lpstr>
      <vt:lpstr>caching</vt:lpstr>
      <vt:lpstr>caching</vt:lpstr>
      <vt:lpstr>caching</vt:lpstr>
      <vt:lpstr>caching</vt:lpstr>
      <vt:lpstr>Caching</vt:lpstr>
      <vt:lpstr>Caching</vt:lpstr>
      <vt:lpstr>Caching in GPUs</vt:lpstr>
      <vt:lpstr>Caching in GPUs</vt:lpstr>
      <vt:lpstr>CACHING IN GPUS</vt:lpstr>
      <vt:lpstr>Caching in GPUs</vt:lpstr>
      <vt:lpstr>GPU Memories: Summary</vt:lpstr>
      <vt:lpstr>L1 and l2 cache</vt:lpstr>
      <vt:lpstr>GPU Memories: Summary</vt:lpstr>
      <vt:lpstr>Global memory</vt:lpstr>
      <vt:lpstr>GPU Memories: Summary</vt:lpstr>
      <vt:lpstr>Registers</vt:lpstr>
      <vt:lpstr>Registers</vt:lpstr>
      <vt:lpstr>“Local” memory</vt:lpstr>
      <vt:lpstr>GPU Memories: Summary</vt:lpstr>
      <vt:lpstr>Uniform cache</vt:lpstr>
      <vt:lpstr>Constant memory</vt:lpstr>
      <vt:lpstr>GPU Memories: Summary</vt:lpstr>
      <vt:lpstr>Shared memory</vt:lpstr>
      <vt:lpstr>GPU Memories: Summary</vt:lpstr>
      <vt:lpstr>Summary</vt:lpstr>
      <vt:lpstr>Summary</vt:lpstr>
      <vt:lpstr>Summary</vt:lpstr>
      <vt:lpstr>Summary</vt:lpstr>
      <vt:lpstr>Next week’s workshop</vt:lpstr>
    </vt:vector>
  </TitlesOfParts>
  <Company>University of Plymouth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ELEC350: Advanced Embedded Programming</dc:title>
  <dc:creator>Bob Merrison</dc:creator>
  <cp:lastModifiedBy>Robert Merrison</cp:lastModifiedBy>
  <cp:revision>229</cp:revision>
  <dcterms:created xsi:type="dcterms:W3CDTF">2015-10-12T15:49:52Z</dcterms:created>
  <dcterms:modified xsi:type="dcterms:W3CDTF">2016-10-06T11:50:56Z</dcterms:modified>
</cp:coreProperties>
</file>