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55"/>
  </p:notesMasterIdLst>
  <p:sldIdLst>
    <p:sldId id="256" r:id="rId2"/>
    <p:sldId id="307" r:id="rId3"/>
    <p:sldId id="274" r:id="rId4"/>
    <p:sldId id="275" r:id="rId5"/>
    <p:sldId id="276" r:id="rId6"/>
    <p:sldId id="277" r:id="rId7"/>
    <p:sldId id="280" r:id="rId8"/>
    <p:sldId id="27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57" r:id="rId25"/>
    <p:sldId id="258" r:id="rId26"/>
    <p:sldId id="308" r:id="rId27"/>
    <p:sldId id="309" r:id="rId28"/>
    <p:sldId id="259" r:id="rId29"/>
    <p:sldId id="260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1" r:id="rId51"/>
    <p:sldId id="310" r:id="rId52"/>
    <p:sldId id="305" r:id="rId53"/>
    <p:sldId id="30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388D58-88E9-4EA0-B7BB-CF597DCFBD9A}">
          <p14:sldIdLst>
            <p14:sldId id="256"/>
            <p14:sldId id="307"/>
            <p14:sldId id="274"/>
            <p14:sldId id="275"/>
            <p14:sldId id="276"/>
            <p14:sldId id="277"/>
            <p14:sldId id="280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57"/>
            <p14:sldId id="258"/>
            <p14:sldId id="308"/>
            <p14:sldId id="309"/>
            <p14:sldId id="259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1"/>
            <p14:sldId id="310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FEA3-0C26-4882-BFA9-90838206B108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720A-F12D-4B58-8586-A7C5B51A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0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compute</a:t>
            </a:r>
            <a:r>
              <a:rPr lang="en-GB" baseline="0" dirty="0"/>
              <a:t> capability 2, the x and y dimensions of a block must be less than 1024. Also, the maximum total number of threads in a block is 1024.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27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all happens behind</a:t>
            </a:r>
            <a:r>
              <a:rPr lang="en-GB" baseline="0" dirty="0"/>
              <a:t> the scenes, you don’t need to worry too much about remembering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92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PCs</a:t>
            </a:r>
            <a:r>
              <a:rPr lang="en-GB" baseline="0" dirty="0"/>
              <a:t> in BGB307 have two GTX 480s (CC 2.0) and one GTX680 (CC 3.0).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5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one</a:t>
            </a:r>
            <a:r>
              <a:rPr lang="en-GB" baseline="0" dirty="0"/>
              <a:t> warp can be in the Running state on any SM at once.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7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float is 4 bytes, hence</a:t>
            </a:r>
            <a:r>
              <a:rPr lang="en-GB" baseline="0" dirty="0"/>
              <a:t> 7*4.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13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720A-F12D-4B58-8586-A7C5B51AADA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59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7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3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2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9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5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C6719-3253-4C6D-8A06-B5EBC3C98BA3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AFE4-43A4-49BF-810A-A739816E2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mp"/><Relationship Id="rId3" Type="http://schemas.openxmlformats.org/officeDocument/2006/relationships/image" Target="../media/image15.tm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Vicsek_mode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tm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mp"/><Relationship Id="rId3" Type="http://schemas.openxmlformats.org/officeDocument/2006/relationships/image" Target="../media/image18.tm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mp"/><Relationship Id="rId3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SOFT354: Parallel Computation and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Week 3</a:t>
            </a:r>
          </a:p>
          <a:p>
            <a:r>
              <a:rPr lang="en-GB" dirty="0"/>
              <a:t>Dr Robert Merrison-</a:t>
            </a:r>
            <a:r>
              <a:rPr lang="en-GB" dirty="0" err="1"/>
              <a:t>Hort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95823"/>
            <a:ext cx="1512168" cy="90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1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blocks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2816"/>
            <a:ext cx="7955280" cy="874400"/>
          </a:xfrm>
        </p:spPr>
        <p:txBody>
          <a:bodyPr/>
          <a:lstStyle/>
          <a:p>
            <a:r>
              <a:rPr lang="en-GB" dirty="0"/>
              <a:t>You can also arrange blocks and/or grids in three dimensions, i.e.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503200"/>
            <a:ext cx="669674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dim3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100, 100);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dim3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10, 10);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940" y="3655328"/>
            <a:ext cx="829812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globalIdZ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blockIdx.z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blockDim.z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threadIdx.z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024457"/>
            <a:ext cx="7955280" cy="78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Mostly used when simulating something in 3D space, e.g. spread of heat through an object.</a:t>
            </a:r>
          </a:p>
        </p:txBody>
      </p:sp>
      <p:pic>
        <p:nvPicPr>
          <p:cNvPr id="1026" name="Picture 2" descr="Image result for 3d heat spr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36" y="5445224"/>
            <a:ext cx="2204844" cy="13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Linearization of blocks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8370128" cy="4069080"/>
          </a:xfrm>
        </p:spPr>
        <p:txBody>
          <a:bodyPr/>
          <a:lstStyle/>
          <a:p>
            <a:r>
              <a:rPr lang="en-GB" dirty="0"/>
              <a:t>2D and 3D blocks and grids are just a convenience.</a:t>
            </a:r>
          </a:p>
          <a:p>
            <a:endParaRPr lang="en-GB" dirty="0"/>
          </a:p>
          <a:p>
            <a:r>
              <a:rPr lang="en-GB" dirty="0"/>
              <a:t>CUDA will convert your </a:t>
            </a:r>
            <a:r>
              <a:rPr lang="en-GB" dirty="0">
                <a:solidFill>
                  <a:schemeClr val="accent6"/>
                </a:solidFill>
              </a:rPr>
              <a:t>blocks</a:t>
            </a:r>
            <a:r>
              <a:rPr lang="en-GB" dirty="0"/>
              <a:t> into a 1D array of </a:t>
            </a:r>
            <a:r>
              <a:rPr lang="en-GB" dirty="0">
                <a:solidFill>
                  <a:schemeClr val="accent2"/>
                </a:solidFill>
              </a:rPr>
              <a:t>threads</a:t>
            </a:r>
            <a:r>
              <a:rPr lang="en-GB" dirty="0"/>
              <a:t>…</a:t>
            </a:r>
          </a:p>
          <a:p>
            <a:r>
              <a:rPr lang="en-GB" dirty="0"/>
              <a:t>… and your </a:t>
            </a:r>
            <a:r>
              <a:rPr lang="en-GB" dirty="0">
                <a:solidFill>
                  <a:schemeClr val="accent4"/>
                </a:solidFill>
              </a:rPr>
              <a:t>grid</a:t>
            </a:r>
            <a:r>
              <a:rPr lang="en-GB" dirty="0"/>
              <a:t> into a 1D array of </a:t>
            </a:r>
            <a:r>
              <a:rPr lang="en-GB" dirty="0">
                <a:solidFill>
                  <a:schemeClr val="accent6"/>
                </a:solidFill>
              </a:rPr>
              <a:t>blocks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is done with z as the most significant co-ordinate, then y, then x. So if we consider threads </a:t>
            </a:r>
            <a:r>
              <a:rPr lang="en-GB" dirty="0" err="1"/>
              <a:t>T</a:t>
            </a:r>
            <a:r>
              <a:rPr lang="en-GB" baseline="-25000" dirty="0" err="1"/>
              <a:t>x,y,z</a:t>
            </a:r>
            <a:r>
              <a:rPr lang="en-GB" baseline="-25000" dirty="0"/>
              <a:t> </a:t>
            </a:r>
            <a:r>
              <a:rPr lang="en-GB" dirty="0"/>
              <a:t>and have a 2x2x2 block, they will be linearized as:</a:t>
            </a:r>
          </a:p>
          <a:p>
            <a:pPr lvl="1"/>
            <a:r>
              <a:rPr lang="en-GB" dirty="0"/>
              <a:t>T</a:t>
            </a:r>
            <a:r>
              <a:rPr lang="en-GB" baseline="-25000" dirty="0"/>
              <a:t>0,0,0</a:t>
            </a:r>
            <a:r>
              <a:rPr lang="en-GB" dirty="0"/>
              <a:t>; T</a:t>
            </a:r>
            <a:r>
              <a:rPr lang="en-GB" baseline="-25000" dirty="0"/>
              <a:t>1,0,0</a:t>
            </a:r>
            <a:r>
              <a:rPr lang="en-GB" dirty="0"/>
              <a:t>; T</a:t>
            </a:r>
            <a:r>
              <a:rPr lang="en-GB" baseline="-25000" dirty="0"/>
              <a:t>0,1,0</a:t>
            </a:r>
            <a:r>
              <a:rPr lang="en-GB" dirty="0"/>
              <a:t>; T</a:t>
            </a:r>
            <a:r>
              <a:rPr lang="en-GB" baseline="-25000" dirty="0"/>
              <a:t>1,1,0</a:t>
            </a:r>
            <a:r>
              <a:rPr lang="en-GB" dirty="0"/>
              <a:t>; T</a:t>
            </a:r>
            <a:r>
              <a:rPr lang="en-GB" baseline="-25000" dirty="0"/>
              <a:t>0,0,1</a:t>
            </a:r>
            <a:r>
              <a:rPr lang="en-GB" dirty="0"/>
              <a:t>; T</a:t>
            </a:r>
            <a:r>
              <a:rPr lang="en-GB" baseline="-25000" dirty="0"/>
              <a:t>1,0,1</a:t>
            </a:r>
            <a:r>
              <a:rPr lang="en-GB" dirty="0"/>
              <a:t>; T</a:t>
            </a:r>
            <a:r>
              <a:rPr lang="en-GB" baseline="-25000" dirty="0"/>
              <a:t>0,1,1</a:t>
            </a:r>
            <a:r>
              <a:rPr lang="en-GB" dirty="0"/>
              <a:t>; T</a:t>
            </a:r>
            <a:r>
              <a:rPr lang="en-GB" baseline="-25000" dirty="0"/>
              <a:t>1,1,1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489808" cy="4069080"/>
          </a:xfrm>
        </p:spPr>
        <p:txBody>
          <a:bodyPr>
            <a:normAutofit/>
          </a:bodyPr>
          <a:lstStyle/>
          <a:p>
            <a:r>
              <a:rPr lang="en-GB" dirty="0"/>
              <a:t>A GPU has multiple </a:t>
            </a:r>
            <a:r>
              <a:rPr lang="en-GB" dirty="0">
                <a:solidFill>
                  <a:schemeClr val="accent6"/>
                </a:solidFill>
              </a:rPr>
              <a:t>streaming multiprocessors</a:t>
            </a:r>
            <a:r>
              <a:rPr lang="en-GB" dirty="0"/>
              <a:t> (SMs).</a:t>
            </a:r>
          </a:p>
          <a:p>
            <a:pPr lvl="1"/>
            <a:r>
              <a:rPr lang="en-GB" dirty="0"/>
              <a:t>E.g. GTX480 has 15.</a:t>
            </a:r>
          </a:p>
          <a:p>
            <a:endParaRPr lang="en-GB" dirty="0"/>
          </a:p>
          <a:p>
            <a:r>
              <a:rPr lang="en-GB" dirty="0"/>
              <a:t>Each SM has one or more blocks assigned to it (“</a:t>
            </a:r>
            <a:r>
              <a:rPr lang="en-GB" dirty="0">
                <a:solidFill>
                  <a:schemeClr val="accent6"/>
                </a:solidFill>
              </a:rPr>
              <a:t>resident</a:t>
            </a:r>
            <a:r>
              <a:rPr lang="en-GB" dirty="0"/>
              <a:t>”) at any given time.</a:t>
            </a:r>
          </a:p>
          <a:p>
            <a:endParaRPr lang="en-GB" dirty="0"/>
          </a:p>
          <a:p>
            <a:r>
              <a:rPr lang="en-GB" dirty="0"/>
              <a:t>Only </a:t>
            </a:r>
            <a:r>
              <a:rPr lang="en-GB" dirty="0">
                <a:solidFill>
                  <a:schemeClr val="accent6"/>
                </a:solidFill>
              </a:rPr>
              <a:t>whole blocks </a:t>
            </a:r>
            <a:r>
              <a:rPr lang="en-GB" dirty="0"/>
              <a:t>can be assigned to SMs, therefore </a:t>
            </a:r>
            <a:r>
              <a:rPr lang="en-GB" dirty="0">
                <a:solidFill>
                  <a:schemeClr val="accent2"/>
                </a:solidFill>
              </a:rPr>
              <a:t>all threads in a block will run on the same SM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2" descr="https://upload.wikimedia.org/wikipedia/commons/thumb/1/1d/Fermi.svg/800px-Fermi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77" y="2252867"/>
            <a:ext cx="2520280" cy="41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74400"/>
          </a:xfrm>
        </p:spPr>
        <p:txBody>
          <a:bodyPr/>
          <a:lstStyle/>
          <a:p>
            <a:r>
              <a:rPr lang="en-GB" dirty="0"/>
              <a:t>The number of blocks/threads that can be resident in an SM depends on the device’s Compute Capability.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24943"/>
            <a:ext cx="7488832" cy="3099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5284275"/>
            <a:ext cx="769839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4043" y="5783808"/>
            <a:ext cx="769839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68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497920" cy="40690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a streaming multiprocessor is assigned a block of threads it breaks it down into </a:t>
            </a:r>
            <a:r>
              <a:rPr lang="en-GB" dirty="0">
                <a:solidFill>
                  <a:schemeClr val="accent6"/>
                </a:solidFill>
              </a:rPr>
              <a:t>warps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Each </a:t>
            </a:r>
            <a:r>
              <a:rPr lang="en-GB" dirty="0">
                <a:solidFill>
                  <a:schemeClr val="accent6"/>
                </a:solidFill>
              </a:rPr>
              <a:t>warp</a:t>
            </a:r>
            <a:r>
              <a:rPr lang="en-GB" dirty="0"/>
              <a:t> is a set of 32 threads that will be </a:t>
            </a:r>
            <a:r>
              <a:rPr lang="en-GB" dirty="0">
                <a:solidFill>
                  <a:schemeClr val="accent2"/>
                </a:solidFill>
              </a:rPr>
              <a:t>executed in parallel</a:t>
            </a:r>
            <a:r>
              <a:rPr lang="en-GB" dirty="0"/>
              <a:t>. Threads are assigned to warps by dividing the linearized block into 32-thread chunks.</a:t>
            </a:r>
          </a:p>
          <a:p>
            <a:endParaRPr lang="en-GB" dirty="0"/>
          </a:p>
          <a:p>
            <a:r>
              <a:rPr lang="en-GB" dirty="0"/>
              <a:t>Name comes from weaving: a warp is a set of threads that are held parallel that the weft is woven through.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37112"/>
            <a:ext cx="208626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Warp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Generally you don’t need to worry too much about warps – they’re an implementation detail.</a:t>
            </a:r>
          </a:p>
          <a:p>
            <a:endParaRPr lang="en-GB" dirty="0"/>
          </a:p>
          <a:p>
            <a:r>
              <a:rPr lang="en-GB" dirty="0"/>
              <a:t>But by understanding how an SM schedules warps you can improve performance.</a:t>
            </a:r>
          </a:p>
          <a:p>
            <a:endParaRPr lang="en-GB" dirty="0"/>
          </a:p>
          <a:p>
            <a:r>
              <a:rPr lang="en-GB" dirty="0"/>
              <a:t>Any given time a warp can be in one of three states: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Running: </a:t>
            </a:r>
            <a:r>
              <a:rPr lang="en-GB" dirty="0"/>
              <a:t>currently being executed by the SM.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Waiting: </a:t>
            </a:r>
            <a:r>
              <a:rPr lang="en-GB" dirty="0"/>
              <a:t>can’t run because it’s waiting on something – usually some data to be read from memory.</a:t>
            </a:r>
          </a:p>
          <a:p>
            <a:pPr lvl="1"/>
            <a:r>
              <a:rPr lang="en-GB" dirty="0">
                <a:solidFill>
                  <a:schemeClr val="accent4"/>
                </a:solidFill>
              </a:rPr>
              <a:t>Ready: </a:t>
            </a:r>
            <a:r>
              <a:rPr lang="en-GB" dirty="0"/>
              <a:t>not running, but not waiting on anything.</a:t>
            </a:r>
          </a:p>
        </p:txBody>
      </p:sp>
    </p:spTree>
    <p:extLst>
      <p:ext uri="{BB962C8B-B14F-4D97-AF65-F5344CB8AC3E}">
        <p14:creationId xmlns:p14="http://schemas.microsoft.com/office/powerpoint/2010/main" val="273446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Warp scheduling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67544" y="1988840"/>
            <a:ext cx="2088232" cy="648072"/>
            <a:chOff x="467544" y="1988840"/>
            <a:chExt cx="2088232" cy="648072"/>
          </a:xfrm>
        </p:grpSpPr>
        <p:sp>
          <p:nvSpPr>
            <p:cNvPr id="4" name="Rectangle 3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 5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7544" y="2698150"/>
            <a:ext cx="2088232" cy="648072"/>
            <a:chOff x="467544" y="1988840"/>
            <a:chExt cx="2088232" cy="648072"/>
          </a:xfrm>
        </p:grpSpPr>
        <p:sp>
          <p:nvSpPr>
            <p:cNvPr id="40" name="Rectangle 39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7544" y="3407460"/>
            <a:ext cx="2088232" cy="648072"/>
            <a:chOff x="467544" y="1988840"/>
            <a:chExt cx="2088232" cy="648072"/>
          </a:xfrm>
        </p:grpSpPr>
        <p:sp>
          <p:nvSpPr>
            <p:cNvPr id="74" name="Rectangle 73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7544" y="4116770"/>
            <a:ext cx="2088232" cy="648072"/>
            <a:chOff x="467544" y="1988840"/>
            <a:chExt cx="2088232" cy="648072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67544" y="4826080"/>
            <a:ext cx="2088232" cy="648072"/>
            <a:chOff x="467544" y="1988840"/>
            <a:chExt cx="2088232" cy="648072"/>
          </a:xfrm>
        </p:grpSpPr>
        <p:sp>
          <p:nvSpPr>
            <p:cNvPr id="142" name="Rectangle 141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67544" y="5535390"/>
            <a:ext cx="2088232" cy="648072"/>
            <a:chOff x="467544" y="1988840"/>
            <a:chExt cx="2088232" cy="648072"/>
          </a:xfrm>
        </p:grpSpPr>
        <p:sp>
          <p:nvSpPr>
            <p:cNvPr id="176" name="Rectangle 175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Right Brace 208"/>
          <p:cNvSpPr/>
          <p:nvPr/>
        </p:nvSpPr>
        <p:spPr>
          <a:xfrm>
            <a:off x="2699792" y="1988840"/>
            <a:ext cx="72008" cy="611902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TextBox 209"/>
          <p:cNvSpPr txBox="1"/>
          <p:nvPr/>
        </p:nvSpPr>
        <p:spPr>
          <a:xfrm>
            <a:off x="2827709" y="211012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Running</a:t>
            </a:r>
          </a:p>
        </p:txBody>
      </p:sp>
      <p:sp>
        <p:nvSpPr>
          <p:cNvPr id="211" name="Right Brace 210"/>
          <p:cNvSpPr/>
          <p:nvPr/>
        </p:nvSpPr>
        <p:spPr>
          <a:xfrm>
            <a:off x="2699792" y="2699624"/>
            <a:ext cx="45719" cy="1355907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TextBox 211"/>
          <p:cNvSpPr txBox="1"/>
          <p:nvPr/>
        </p:nvSpPr>
        <p:spPr>
          <a:xfrm>
            <a:off x="2827709" y="31929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Ready</a:t>
            </a:r>
          </a:p>
        </p:txBody>
      </p:sp>
      <p:sp>
        <p:nvSpPr>
          <p:cNvPr id="213" name="Right Brace 212"/>
          <p:cNvSpPr/>
          <p:nvPr/>
        </p:nvSpPr>
        <p:spPr>
          <a:xfrm>
            <a:off x="2699792" y="4136171"/>
            <a:ext cx="45719" cy="201112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/>
          <p:cNvSpPr txBox="1"/>
          <p:nvPr/>
        </p:nvSpPr>
        <p:spPr>
          <a:xfrm>
            <a:off x="2771800" y="4957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Waiting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084682" y="1914189"/>
            <a:ext cx="45855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This is the ideal situation.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When the currently </a:t>
            </a:r>
            <a:r>
              <a:rPr lang="en-GB" sz="2200">
                <a:solidFill>
                  <a:schemeClr val="accent6"/>
                </a:solidFill>
              </a:rPr>
              <a:t>running</a:t>
            </a:r>
            <a:r>
              <a:rPr lang="en-GB" sz="2200"/>
              <a:t> </a:t>
            </a:r>
            <a:r>
              <a:rPr lang="en-GB" sz="2200" smtClean="0"/>
              <a:t>warp</a:t>
            </a:r>
            <a:r>
              <a:rPr lang="en-GB" sz="2200" smtClean="0"/>
              <a:t> </a:t>
            </a:r>
            <a:r>
              <a:rPr lang="en-GB" sz="2200" dirty="0"/>
              <a:t>finishes, there are two more </a:t>
            </a:r>
            <a:r>
              <a:rPr lang="en-GB" sz="2200" dirty="0">
                <a:solidFill>
                  <a:schemeClr val="accent4"/>
                </a:solidFill>
              </a:rPr>
              <a:t>ready</a:t>
            </a:r>
            <a:r>
              <a:rPr lang="en-GB" sz="2200" dirty="0"/>
              <a:t> to 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The cores will be kept busy – no time wasted.</a:t>
            </a: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19362" y="573246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0</a:t>
            </a: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19362" y="502315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1</a:t>
            </a:r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19362" y="431384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2</a:t>
            </a:r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19362" y="360838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3</a:t>
            </a:r>
          </a:p>
        </p:txBody>
      </p:sp>
      <p:sp>
        <p:nvSpPr>
          <p:cNvPr id="220" name="TextBox 219"/>
          <p:cNvSpPr txBox="1"/>
          <p:nvPr/>
        </p:nvSpPr>
        <p:spPr>
          <a:xfrm rot="16200000">
            <a:off x="19362" y="289907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4</a:t>
            </a:r>
          </a:p>
        </p:txBody>
      </p:sp>
      <p:sp>
        <p:nvSpPr>
          <p:cNvPr id="221" name="TextBox 220"/>
          <p:cNvSpPr txBox="1"/>
          <p:nvPr/>
        </p:nvSpPr>
        <p:spPr>
          <a:xfrm rot="16200000">
            <a:off x="19362" y="218976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6</a:t>
            </a:r>
          </a:p>
        </p:txBody>
      </p:sp>
    </p:spTree>
    <p:extLst>
      <p:ext uri="{BB962C8B-B14F-4D97-AF65-F5344CB8AC3E}">
        <p14:creationId xmlns:p14="http://schemas.microsoft.com/office/powerpoint/2010/main" val="38942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Warp scheduling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67544" y="1988840"/>
            <a:ext cx="2088232" cy="648072"/>
            <a:chOff x="467544" y="1988840"/>
            <a:chExt cx="2088232" cy="648072"/>
          </a:xfrm>
        </p:grpSpPr>
        <p:sp>
          <p:nvSpPr>
            <p:cNvPr id="4" name="Rectangle 3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 5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 7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7544" y="2698150"/>
            <a:ext cx="2088232" cy="648072"/>
            <a:chOff x="467544" y="1988840"/>
            <a:chExt cx="2088232" cy="648072"/>
          </a:xfrm>
        </p:grpSpPr>
        <p:sp>
          <p:nvSpPr>
            <p:cNvPr id="40" name="Rectangle 39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7544" y="3407460"/>
            <a:ext cx="2088232" cy="648072"/>
            <a:chOff x="467544" y="1988840"/>
            <a:chExt cx="2088232" cy="648072"/>
          </a:xfrm>
        </p:grpSpPr>
        <p:sp>
          <p:nvSpPr>
            <p:cNvPr id="74" name="Rectangle 73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7544" y="4116770"/>
            <a:ext cx="2088232" cy="648072"/>
            <a:chOff x="467544" y="1988840"/>
            <a:chExt cx="2088232" cy="648072"/>
          </a:xfrm>
        </p:grpSpPr>
        <p:sp>
          <p:nvSpPr>
            <p:cNvPr id="108" name="Rectangle 107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67544" y="4826080"/>
            <a:ext cx="2088232" cy="648072"/>
            <a:chOff x="467544" y="1988840"/>
            <a:chExt cx="2088232" cy="648072"/>
          </a:xfrm>
        </p:grpSpPr>
        <p:sp>
          <p:nvSpPr>
            <p:cNvPr id="142" name="Rectangle 141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67544" y="5535390"/>
            <a:ext cx="2088232" cy="648072"/>
            <a:chOff x="467544" y="1988840"/>
            <a:chExt cx="2088232" cy="648072"/>
          </a:xfrm>
        </p:grpSpPr>
        <p:sp>
          <p:nvSpPr>
            <p:cNvPr id="176" name="Rectangle 175"/>
            <p:cNvSpPr/>
            <p:nvPr/>
          </p:nvSpPr>
          <p:spPr>
            <a:xfrm>
              <a:off x="467544" y="1988840"/>
              <a:ext cx="2088232" cy="6480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53955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59823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65690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71558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77426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83294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89162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95029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100897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106765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112633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118501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124368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30236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136104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141972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147840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153707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159575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165443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171311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177179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183046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188914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194782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200650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206518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2123858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2182536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2241214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2299892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358570" y="2025009"/>
              <a:ext cx="103243" cy="575733"/>
            </a:xfrm>
            <a:custGeom>
              <a:avLst/>
              <a:gdLst>
                <a:gd name="connsiteX0" fmla="*/ 26736 w 103243"/>
                <a:gd name="connsiteY0" fmla="*/ 0 h 575733"/>
                <a:gd name="connsiteX1" fmla="*/ 102936 w 103243"/>
                <a:gd name="connsiteY1" fmla="*/ 220133 h 575733"/>
                <a:gd name="connsiteX2" fmla="*/ 1336 w 103243"/>
                <a:gd name="connsiteY2" fmla="*/ 347133 h 575733"/>
                <a:gd name="connsiteX3" fmla="*/ 43670 w 103243"/>
                <a:gd name="connsiteY3" fmla="*/ 516466 h 575733"/>
                <a:gd name="connsiteX4" fmla="*/ 26736 w 103243"/>
                <a:gd name="connsiteY4" fmla="*/ 575733 h 57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43" h="575733">
                  <a:moveTo>
                    <a:pt x="26736" y="0"/>
                  </a:moveTo>
                  <a:cubicBezTo>
                    <a:pt x="66952" y="81139"/>
                    <a:pt x="107169" y="162278"/>
                    <a:pt x="102936" y="220133"/>
                  </a:cubicBezTo>
                  <a:cubicBezTo>
                    <a:pt x="98703" y="277988"/>
                    <a:pt x="11214" y="297744"/>
                    <a:pt x="1336" y="347133"/>
                  </a:cubicBezTo>
                  <a:cubicBezTo>
                    <a:pt x="-8542" y="396522"/>
                    <a:pt x="39437" y="478366"/>
                    <a:pt x="43670" y="516466"/>
                  </a:cubicBezTo>
                  <a:cubicBezTo>
                    <a:pt x="47903" y="554566"/>
                    <a:pt x="37319" y="565149"/>
                    <a:pt x="26736" y="5757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Right Brace 212"/>
          <p:cNvSpPr/>
          <p:nvPr/>
        </p:nvSpPr>
        <p:spPr>
          <a:xfrm>
            <a:off x="2603618" y="1988839"/>
            <a:ext cx="141893" cy="41584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/>
          <p:cNvSpPr txBox="1"/>
          <p:nvPr/>
        </p:nvSpPr>
        <p:spPr>
          <a:xfrm>
            <a:off x="2805461" y="38708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Waiting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084682" y="1914189"/>
            <a:ext cx="45855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This is not a good situation.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All of the warps in the SM are </a:t>
            </a:r>
            <a:r>
              <a:rPr lang="en-GB" sz="2200" dirty="0">
                <a:solidFill>
                  <a:schemeClr val="accent2"/>
                </a:solidFill>
              </a:rPr>
              <a:t>waiting</a:t>
            </a:r>
            <a:r>
              <a:rPr lang="en-GB" sz="2200" dirty="0"/>
              <a:t> for something (probably a memory read).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No warps can be scheduled, so the CUDA cores in the SM are essentially idle.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This is inefficient, since the available resources aren’t being fully utilized.</a:t>
            </a: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19362" y="573246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0</a:t>
            </a: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19362" y="502315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1</a:t>
            </a:r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19362" y="4313848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2</a:t>
            </a:r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19362" y="360838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3</a:t>
            </a:r>
          </a:p>
        </p:txBody>
      </p:sp>
      <p:sp>
        <p:nvSpPr>
          <p:cNvPr id="220" name="TextBox 219"/>
          <p:cNvSpPr txBox="1"/>
          <p:nvPr/>
        </p:nvSpPr>
        <p:spPr>
          <a:xfrm rot="16200000">
            <a:off x="19362" y="289907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4</a:t>
            </a:r>
          </a:p>
        </p:txBody>
      </p:sp>
      <p:sp>
        <p:nvSpPr>
          <p:cNvPr id="221" name="TextBox 220"/>
          <p:cNvSpPr txBox="1"/>
          <p:nvPr/>
        </p:nvSpPr>
        <p:spPr>
          <a:xfrm rot="16200000">
            <a:off x="19362" y="218976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Warp 6</a:t>
            </a:r>
          </a:p>
        </p:txBody>
      </p:sp>
    </p:spTree>
    <p:extLst>
      <p:ext uri="{BB962C8B-B14F-4D97-AF65-F5344CB8AC3E}">
        <p14:creationId xmlns:p14="http://schemas.microsoft.com/office/powerpoint/2010/main" val="1588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Warp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 err="1"/>
              <a:t>Nvidia</a:t>
            </a:r>
            <a:r>
              <a:rPr lang="en-GB" dirty="0"/>
              <a:t> </a:t>
            </a:r>
            <a:r>
              <a:rPr lang="en-GB" dirty="0" err="1"/>
              <a:t>Nsight</a:t>
            </a:r>
            <a:r>
              <a:rPr lang="en-GB" dirty="0"/>
              <a:t> shows you statistics about how often it’s unable to schedule any warps: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2"/>
          <a:stretch/>
        </p:blipFill>
        <p:spPr>
          <a:xfrm>
            <a:off x="1259632" y="2996952"/>
            <a:ext cx="6769888" cy="195107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6568" y="5085184"/>
            <a:ext cx="8151896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green section in the left figure shows how often all warps in a SM were </a:t>
            </a:r>
            <a:r>
              <a:rPr lang="en-GB" dirty="0">
                <a:solidFill>
                  <a:schemeClr val="accent2"/>
                </a:solidFill>
              </a:rPr>
              <a:t>waiting</a:t>
            </a:r>
            <a:r>
              <a:rPr lang="en-GB" dirty="0"/>
              <a:t>, so none could be executed.</a:t>
            </a:r>
          </a:p>
          <a:p>
            <a:endParaRPr lang="en-GB" dirty="0"/>
          </a:p>
          <a:p>
            <a:r>
              <a:rPr lang="en-GB" dirty="0"/>
              <a:t>The graph on the right shows the reasons for these “stalls” – note that it’s usually due to waiting for memory.</a:t>
            </a:r>
          </a:p>
        </p:txBody>
      </p:sp>
    </p:spTree>
    <p:extLst>
      <p:ext uri="{BB962C8B-B14F-4D97-AF65-F5344CB8AC3E}">
        <p14:creationId xmlns:p14="http://schemas.microsoft.com/office/powerpoint/2010/main" val="182432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stalls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effective way to reduce stalls (assuming they’re mostly caused by memory access) is to use memory more effectively.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Coalesced memory reads </a:t>
            </a:r>
            <a:r>
              <a:rPr lang="en-GB" dirty="0"/>
              <a:t>and </a:t>
            </a:r>
            <a:r>
              <a:rPr lang="en-GB" dirty="0">
                <a:solidFill>
                  <a:schemeClr val="accent2"/>
                </a:solidFill>
              </a:rPr>
              <a:t>shared memory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But it’s also important to maximize the number of warps resident in an SM (its </a:t>
            </a:r>
            <a:r>
              <a:rPr lang="en-GB" dirty="0">
                <a:solidFill>
                  <a:schemeClr val="accent6"/>
                </a:solidFill>
              </a:rPr>
              <a:t>occupancy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The more resident warps, the more chance there’s one </a:t>
            </a:r>
            <a:r>
              <a:rPr lang="en-GB" dirty="0">
                <a:solidFill>
                  <a:schemeClr val="accent4"/>
                </a:solidFill>
              </a:rPr>
              <a:t>ready</a:t>
            </a:r>
            <a:r>
              <a:rPr lang="en-GB" dirty="0"/>
              <a:t> to be executed.</a:t>
            </a:r>
          </a:p>
        </p:txBody>
      </p:sp>
    </p:spTree>
    <p:extLst>
      <p:ext uri="{BB962C8B-B14F-4D97-AF65-F5344CB8AC3E}">
        <p14:creationId xmlns:p14="http://schemas.microsoft.com/office/powerpoint/2010/main" val="31659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Today we will be looking at further ways to increase the performance of CUDA programs.</a:t>
            </a:r>
          </a:p>
          <a:p>
            <a:endParaRPr lang="en-GB" dirty="0"/>
          </a:p>
          <a:p>
            <a:r>
              <a:rPr lang="en-GB" dirty="0"/>
              <a:t>Begin by looking at how threads and blocks are organised, and how a streaming multiprocessor decides what to run.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Optimization techniques:</a:t>
            </a:r>
          </a:p>
          <a:p>
            <a:pPr lvl="1"/>
            <a:r>
              <a:rPr lang="en-GB" dirty="0"/>
              <a:t>Increase thread </a:t>
            </a:r>
            <a:r>
              <a:rPr lang="en-GB" dirty="0">
                <a:solidFill>
                  <a:schemeClr val="accent6"/>
                </a:solidFill>
              </a:rPr>
              <a:t>occupancy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Coalesced</a:t>
            </a:r>
            <a:r>
              <a:rPr lang="en-GB" dirty="0"/>
              <a:t> memory access.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Shared memory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46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84576"/>
          </a:xfrm>
        </p:spPr>
        <p:txBody>
          <a:bodyPr/>
          <a:lstStyle/>
          <a:p>
            <a:r>
              <a:rPr lang="en-GB" dirty="0"/>
              <a:t>Assume we’re using a Compute Capability 2.0 device: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68"/>
          <a:stretch/>
        </p:blipFill>
        <p:spPr>
          <a:xfrm>
            <a:off x="755576" y="2679136"/>
            <a:ext cx="7488832" cy="48457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0"/>
          <a:stretch/>
        </p:blipFill>
        <p:spPr>
          <a:xfrm>
            <a:off x="755576" y="3178272"/>
            <a:ext cx="7488832" cy="1163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6055" y="2891077"/>
            <a:ext cx="283841" cy="1431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5937" y="3648288"/>
            <a:ext cx="1363960" cy="212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360" y="4504316"/>
            <a:ext cx="7955280" cy="1877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warps can be resident in a SM with the following block sizes?</a:t>
            </a:r>
          </a:p>
          <a:p>
            <a:pPr lvl="1"/>
            <a:r>
              <a:rPr lang="en-GB" dirty="0"/>
              <a:t>8x8</a:t>
            </a:r>
          </a:p>
          <a:p>
            <a:pPr lvl="1"/>
            <a:r>
              <a:rPr lang="en-GB" dirty="0"/>
              <a:t>16x16</a:t>
            </a:r>
          </a:p>
          <a:p>
            <a:pPr lvl="1"/>
            <a:r>
              <a:rPr lang="en-GB" dirty="0"/>
              <a:t>32x32</a:t>
            </a:r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076054" y="3177109"/>
            <a:ext cx="3096346" cy="212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14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8x8 blocks:</a:t>
            </a:r>
          </a:p>
          <a:p>
            <a:pPr lvl="1"/>
            <a:r>
              <a:rPr lang="en-GB" dirty="0"/>
              <a:t>64 threads per block (2 warps).</a:t>
            </a:r>
          </a:p>
          <a:p>
            <a:pPr lvl="1"/>
            <a:r>
              <a:rPr lang="en-GB" dirty="0"/>
              <a:t>But each SM can only contain up to 8 blocks.</a:t>
            </a:r>
          </a:p>
          <a:p>
            <a:pPr lvl="1"/>
            <a:r>
              <a:rPr lang="en-GB" dirty="0"/>
              <a:t>So maximum number of resident threads is 8*64=512.</a:t>
            </a:r>
          </a:p>
          <a:p>
            <a:pPr lvl="1"/>
            <a:r>
              <a:rPr lang="en-GB" dirty="0"/>
              <a:t>Much less than the capacity (1536 threads).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16x16 blocks:</a:t>
            </a:r>
          </a:p>
          <a:p>
            <a:pPr lvl="1"/>
            <a:r>
              <a:rPr lang="en-GB" dirty="0"/>
              <a:t>256 threads per block (8 warps)</a:t>
            </a:r>
          </a:p>
          <a:p>
            <a:pPr lvl="1"/>
            <a:r>
              <a:rPr lang="en-GB" dirty="0"/>
              <a:t>If SM contains 6 blocks, 6*256=1536 threads.</a:t>
            </a:r>
          </a:p>
          <a:p>
            <a:pPr lvl="1"/>
            <a:r>
              <a:rPr lang="en-GB" dirty="0"/>
              <a:t>Maximum possible occupancy – very good!</a:t>
            </a:r>
          </a:p>
        </p:txBody>
      </p:sp>
    </p:spTree>
    <p:extLst>
      <p:ext uri="{BB962C8B-B14F-4D97-AF65-F5344CB8AC3E}">
        <p14:creationId xmlns:p14="http://schemas.microsoft.com/office/powerpoint/2010/main" val="33604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32x32 blocks:</a:t>
            </a:r>
          </a:p>
          <a:p>
            <a:pPr lvl="1"/>
            <a:r>
              <a:rPr lang="en-GB" dirty="0"/>
              <a:t>1024 threads per block (32 warps).</a:t>
            </a:r>
          </a:p>
          <a:p>
            <a:pPr lvl="1"/>
            <a:r>
              <a:rPr lang="en-GB" dirty="0"/>
              <a:t>Maximum capacity is 1536 threads.</a:t>
            </a:r>
          </a:p>
          <a:p>
            <a:pPr lvl="1"/>
            <a:r>
              <a:rPr lang="en-GB" dirty="0"/>
              <a:t>But can only allocate whole blocks to a SM, so there’s only space for one.</a:t>
            </a:r>
          </a:p>
          <a:p>
            <a:pPr lvl="1"/>
            <a:r>
              <a:rPr lang="en-GB" dirty="0"/>
              <a:t>So maximum number of resident threads is 1024.</a:t>
            </a:r>
          </a:p>
          <a:p>
            <a:pPr lvl="1"/>
            <a:r>
              <a:rPr lang="en-GB" dirty="0"/>
              <a:t>Much less than the capacity (1536 threads).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489808" cy="4114760"/>
          </a:xfrm>
        </p:spPr>
        <p:txBody>
          <a:bodyPr>
            <a:normAutofit/>
          </a:bodyPr>
          <a:lstStyle/>
          <a:p>
            <a:r>
              <a:rPr lang="en-GB" dirty="0" err="1"/>
              <a:t>Nsight</a:t>
            </a:r>
            <a:r>
              <a:rPr lang="en-GB" dirty="0"/>
              <a:t> can show you the optimal block size to maximize occupancy.</a:t>
            </a:r>
          </a:p>
          <a:p>
            <a:endParaRPr lang="en-GB" dirty="0"/>
          </a:p>
          <a:p>
            <a:r>
              <a:rPr lang="en-GB" dirty="0"/>
              <a:t>Also see </a:t>
            </a:r>
            <a:r>
              <a:rPr lang="en-GB" dirty="0" err="1"/>
              <a:t>Nvidia</a:t>
            </a:r>
            <a:r>
              <a:rPr lang="en-GB" dirty="0"/>
              <a:t> occupancy calculator spreadsheet (on the DLE).</a:t>
            </a:r>
          </a:p>
          <a:p>
            <a:endParaRPr lang="en-GB" dirty="0"/>
          </a:p>
          <a:p>
            <a:r>
              <a:rPr lang="en-GB" dirty="0">
                <a:solidFill>
                  <a:schemeClr val="accent6"/>
                </a:solidFill>
              </a:rPr>
              <a:t>There are limits to how many registers and shared memory a SM has – this can also limit occupancy.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6" r="60332"/>
          <a:stretch/>
        </p:blipFill>
        <p:spPr>
          <a:xfrm>
            <a:off x="6300192" y="1988840"/>
            <a:ext cx="2520280" cy="192972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3243" y="4581128"/>
            <a:ext cx="795528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507"/>
          <a:stretch/>
        </p:blipFill>
        <p:spPr>
          <a:xfrm>
            <a:off x="6292056" y="4149079"/>
            <a:ext cx="2672432" cy="246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2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Coalesced memory access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 the practical you’re writing a program to add one vector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) to a set of other vectors.</a:t>
                </a:r>
              </a:p>
              <a:p>
                <a:endParaRPr lang="en-GB" dirty="0"/>
              </a:p>
              <a:p>
                <a:r>
                  <a:rPr lang="en-GB" dirty="0"/>
                  <a:t>Terminology: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: Vector that should be added to all others.</a:t>
                </a:r>
              </a:p>
              <a:p>
                <a:pPr lvl="1"/>
                <a:r>
                  <a:rPr lang="en-GB" dirty="0"/>
                  <a:t>N: The dimension (size) of the vectors.</a:t>
                </a:r>
              </a:p>
              <a:p>
                <a:pPr lvl="1"/>
                <a:r>
                  <a:rPr lang="en-GB" dirty="0"/>
                  <a:t>M: The number of vectors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should be added to.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Question: How to store these vectors in memory?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0" t="-1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0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vector add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Assume we have four vectors, each of which is two-dimensional (M=4, N=2).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  <a:blipFill>
                <a:blip r:embed="rId2"/>
                <a:stretch>
                  <a:fillRect l="-920" t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667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52296" y="441852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25851" y="441852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8094" y="441852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90337" y="441852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2580" y="441852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54823" y="441852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37066" y="441852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19309" y="441852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vector add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Assume we have four vectors, each of which is two-dimensional (M=4, N=2).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Arrange these in memory as an array of </a:t>
                </a:r>
                <a:r>
                  <a:rPr lang="en-GB" dirty="0" err="1"/>
                  <a:t>MxN</a:t>
                </a:r>
                <a:r>
                  <a:rPr lang="en-GB" dirty="0"/>
                  <a:t>=8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r>
                  <a:rPr lang="en-GB" dirty="0"/>
                  <a:t>s: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  <a:blipFill>
                <a:blip r:embed="rId2"/>
                <a:stretch>
                  <a:fillRect l="-920" t="-3361" r="-77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15616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9055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2494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95933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89372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82811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6250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9689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052296" y="4418528"/>
            <a:ext cx="1157633" cy="369332"/>
            <a:chOff x="1052296" y="4418528"/>
            <a:chExt cx="1157633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1052296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33865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14273" y="4418528"/>
            <a:ext cx="1156472" cy="369332"/>
            <a:chOff x="2214273" y="4418528"/>
            <a:chExt cx="115647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2214273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94681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75089" y="4418528"/>
            <a:ext cx="1156472" cy="369332"/>
            <a:chOff x="3375089" y="4418528"/>
            <a:chExt cx="1156472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3375089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55497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535905" y="4418528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116313" y="4418528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7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52296" y="441852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25851" y="441852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8094" y="441852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90337" y="441852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2580" y="441852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54823" y="441852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37066" y="441852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19309" y="441852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vector add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Assume we have four vectors, each of which is two-dimensional (M=4, N=2).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Arrange these in memory as an array of </a:t>
                </a:r>
                <a:r>
                  <a:rPr lang="en-GB" dirty="0" err="1"/>
                  <a:t>MxN</a:t>
                </a:r>
                <a:r>
                  <a:rPr lang="en-GB" dirty="0"/>
                  <a:t>=8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r>
                  <a:rPr lang="en-GB" dirty="0"/>
                  <a:t>s: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  <a:blipFill>
                <a:blip r:embed="rId2"/>
                <a:stretch>
                  <a:fillRect l="-920" t="-3361" r="-77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15616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94360" y="5218774"/>
            <a:ext cx="7955280" cy="80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Obvious approach (</a:t>
            </a:r>
            <a:r>
              <a:rPr lang="en-GB" b="1" dirty="0"/>
              <a:t>vector major</a:t>
            </a:r>
            <a:r>
              <a:rPr lang="en-GB" dirty="0"/>
              <a:t>): put the vectors one after each other.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9055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2494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95933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89372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82811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6250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9689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481835" y="3401370"/>
            <a:ext cx="144016" cy="8861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39949" y="3334987"/>
            <a:ext cx="144016" cy="8861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214555" y="3334987"/>
            <a:ext cx="144016" cy="88610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052296" y="4418528"/>
            <a:ext cx="1157633" cy="369332"/>
            <a:chOff x="1052296" y="4418528"/>
            <a:chExt cx="1157633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1052296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33865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14273" y="4418528"/>
            <a:ext cx="1156472" cy="369332"/>
            <a:chOff x="2214273" y="4418528"/>
            <a:chExt cx="115647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2214273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94681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375089" y="4418528"/>
            <a:ext cx="1156472" cy="369332"/>
            <a:chOff x="3375089" y="4418528"/>
            <a:chExt cx="1156472" cy="369332"/>
          </a:xfrm>
        </p:grpSpPr>
        <p:sp>
          <p:nvSpPr>
            <p:cNvPr id="80" name="TextBox 79"/>
            <p:cNvSpPr txBox="1"/>
            <p:nvPr/>
          </p:nvSpPr>
          <p:spPr>
            <a:xfrm>
              <a:off x="3375089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55497" y="4418528"/>
              <a:ext cx="57606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535905" y="4418528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5116313" y="4418528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2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52296" y="441852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25851" y="441852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8094" y="441852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90337" y="441852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2580" y="441852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54823" y="441852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37066" y="441852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19309" y="441852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vector add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Assume we have four vectors, each of which is two-dimensional (M=4, N=2).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Arrange these in memory as an array of </a:t>
                </a:r>
                <a:r>
                  <a:rPr lang="en-GB" dirty="0" err="1"/>
                  <a:t>MxN</a:t>
                </a:r>
                <a:r>
                  <a:rPr lang="en-GB" dirty="0"/>
                  <a:t>=8 </a:t>
                </a:r>
                <a:r>
                  <a:rPr lang="en-GB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r>
                  <a:rPr lang="en-GB" dirty="0"/>
                  <a:t>s: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087820"/>
                <a:ext cx="7955280" cy="2170544"/>
              </a:xfrm>
              <a:blipFill>
                <a:blip r:embed="rId2"/>
                <a:stretch>
                  <a:fillRect l="-920" t="-3361" r="-77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15616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94360" y="5218774"/>
            <a:ext cx="7955280" cy="80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Obvious approach (</a:t>
            </a:r>
            <a:r>
              <a:rPr lang="en-GB" b="1" dirty="0"/>
              <a:t>vector major</a:t>
            </a:r>
            <a:r>
              <a:rPr lang="en-GB" dirty="0"/>
              <a:t>): put the vectors one after each other.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9055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02494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95933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89372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82811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6250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9689" y="478786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1481835" y="3401370"/>
            <a:ext cx="144016" cy="8861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39949" y="3334987"/>
            <a:ext cx="144016" cy="8861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214555" y="3334987"/>
            <a:ext cx="144016" cy="88610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9161" y="3334987"/>
            <a:ext cx="144016" cy="88610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major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2194560"/>
                <a:ext cx="7955280" cy="1378456"/>
              </a:xfrm>
            </p:spPr>
            <p:txBody>
              <a:bodyPr/>
              <a:lstStyle/>
              <a:p>
                <a:r>
                  <a:rPr lang="en-GB" dirty="0"/>
                  <a:t>Assume we have four vectors, each of which is two-dimensional (M=4, N=2).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3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2194560"/>
                <a:ext cx="7955280" cy="1378456"/>
              </a:xfrm>
              <a:blipFill>
                <a:blip r:embed="rId2"/>
                <a:stretch>
                  <a:fillRect l="-920" t="-5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78165" y="350100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3501008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963" y="350100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6206" y="3501008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8449" y="350100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0692" y="3501008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2935" y="350100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5178" y="3501008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41485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4924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8363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21802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15241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8680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2119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95558" y="3870340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594360" y="4487560"/>
                <a:ext cx="7955280" cy="13784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Each thread should add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to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/>
                  <a:t>, where </a:t>
                </a:r>
                <a:r>
                  <a:rPr lang="en-GB" dirty="0" err="1"/>
                  <a:t>i</a:t>
                </a:r>
                <a:r>
                  <a:rPr lang="en-GB" dirty="0"/>
                  <a:t> is the global index of the thread: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4487560"/>
                <a:ext cx="7955280" cy="1378456"/>
              </a:xfrm>
              <a:prstGeom prst="rect">
                <a:avLst/>
              </a:prstGeom>
              <a:blipFill>
                <a:blip r:embed="rId3"/>
                <a:stretch>
                  <a:fillRect l="-920" t="-6637" r="-1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304324" y="5284391"/>
            <a:ext cx="640871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*N + j]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34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Remember: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solidFill>
                  <a:schemeClr val="accent6"/>
                </a:solidFill>
              </a:rPr>
              <a:t>block</a:t>
            </a:r>
            <a:r>
              <a:rPr lang="en-GB" dirty="0"/>
              <a:t> consists of multiple </a:t>
            </a:r>
            <a:r>
              <a:rPr lang="en-GB" dirty="0">
                <a:solidFill>
                  <a:schemeClr val="accent2"/>
                </a:solidFill>
              </a:rPr>
              <a:t>threads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solidFill>
                  <a:schemeClr val="accent4"/>
                </a:solidFill>
              </a:rPr>
              <a:t>grid</a:t>
            </a:r>
            <a:r>
              <a:rPr lang="en-GB" dirty="0"/>
              <a:t> consists of multiple </a:t>
            </a:r>
            <a:r>
              <a:rPr lang="en-GB" dirty="0">
                <a:solidFill>
                  <a:schemeClr val="accent6"/>
                </a:solidFill>
              </a:rPr>
              <a:t>blocks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So far we’ve used one dimensional grids and blocks:</a:t>
            </a:r>
          </a:p>
          <a:p>
            <a:pPr lvl="1"/>
            <a:r>
              <a:rPr lang="en-GB" dirty="0"/>
              <a:t>E.g.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&lt;&lt;&lt;10, 1000 &gt;&gt;&gt;();</a:t>
            </a:r>
          </a:p>
          <a:p>
            <a:pPr lvl="1"/>
            <a:r>
              <a:rPr lang="en-GB" dirty="0"/>
              <a:t>Runs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addKernel</a:t>
            </a:r>
            <a:r>
              <a:rPr lang="en-GB" dirty="0"/>
              <a:t> on ten blocks of 1,000 threads each.</a:t>
            </a:r>
          </a:p>
          <a:p>
            <a:pPr lvl="1"/>
            <a:endParaRPr lang="en-GB" dirty="0"/>
          </a:p>
          <a:p>
            <a:r>
              <a:rPr lang="en-GB" dirty="0"/>
              <a:t>CUDA allows blocks and grids to be two or three-dimensional as well.</a:t>
            </a:r>
          </a:p>
        </p:txBody>
      </p:sp>
    </p:spTree>
    <p:extLst>
      <p:ext uri="{BB962C8B-B14F-4D97-AF65-F5344CB8AC3E}">
        <p14:creationId xmlns:p14="http://schemas.microsoft.com/office/powerpoint/2010/main" val="40101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major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23" y="4221088"/>
            <a:ext cx="7955280" cy="792088"/>
          </a:xfrm>
        </p:spPr>
        <p:txBody>
          <a:bodyPr/>
          <a:lstStyle/>
          <a:p>
            <a:r>
              <a:rPr lang="en-GB" dirty="0"/>
              <a:t>Assume four threads all running at the same time. What memory will they access for each value of j?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211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454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3697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5940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8183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0426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2669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897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241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5854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9293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2732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06171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9610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93049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874" y="2884259"/>
            <a:ext cx="55683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*N + j]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48972"/>
              </p:ext>
            </p:extLst>
          </p:nvPr>
        </p:nvGraphicFramePr>
        <p:xfrm>
          <a:off x="363185" y="4911446"/>
          <a:ext cx="821251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3">
                  <a:extLst>
                    <a:ext uri="{9D8B030D-6E8A-4147-A177-3AD203B41FA5}">
                      <a16:colId xmlns:a16="http://schemas.microsoft.com/office/drawing/2014/main" xmlns="" val="2261805994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462235116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3819171520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717951431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222531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</a:t>
                      </a:r>
                      <a:r>
                        <a:rPr lang="en-GB" baseline="0" dirty="0"/>
                        <a:t>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7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7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9312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496" y="1916832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9696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3251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301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2645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1916832"/>
            <a:ext cx="59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51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major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23" y="4221088"/>
            <a:ext cx="7955280" cy="792088"/>
          </a:xfrm>
        </p:spPr>
        <p:txBody>
          <a:bodyPr/>
          <a:lstStyle/>
          <a:p>
            <a:r>
              <a:rPr lang="en-GB" dirty="0"/>
              <a:t>Assume four threads all running at the same time. What memory will they access for each value of j?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211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454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3697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5940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8183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0426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2669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897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241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5854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9293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2732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06171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9610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93049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874" y="2884259"/>
            <a:ext cx="55683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*N + j]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26719"/>
              </p:ext>
            </p:extLst>
          </p:nvPr>
        </p:nvGraphicFramePr>
        <p:xfrm>
          <a:off x="363185" y="4911446"/>
          <a:ext cx="821251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3">
                  <a:extLst>
                    <a:ext uri="{9D8B030D-6E8A-4147-A177-3AD203B41FA5}">
                      <a16:colId xmlns:a16="http://schemas.microsoft.com/office/drawing/2014/main" xmlns="" val="2261805994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462235116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3819171520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717951431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222531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</a:t>
                      </a:r>
                      <a:r>
                        <a:rPr lang="en-GB" baseline="0" dirty="0"/>
                        <a:t>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7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[6]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7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9312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496" y="1916832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9696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3251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301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2645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1916832"/>
            <a:ext cx="59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5656" y="1916832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632708" y="1916832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797551" y="1911788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961680" y="1911788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7472233" y="1919491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7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major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23" y="4221088"/>
            <a:ext cx="7955280" cy="792088"/>
          </a:xfrm>
        </p:spPr>
        <p:txBody>
          <a:bodyPr/>
          <a:lstStyle/>
          <a:p>
            <a:r>
              <a:rPr lang="en-GB" dirty="0"/>
              <a:t>Assume four threads all running at the same time. What memory will they access for each value of j?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211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1454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3697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95940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8183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0426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2669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897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241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5854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9293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2732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06171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9610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93049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874" y="2884259"/>
            <a:ext cx="55683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*N + j]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35557"/>
              </p:ext>
            </p:extLst>
          </p:nvPr>
        </p:nvGraphicFramePr>
        <p:xfrm>
          <a:off x="363185" y="4911446"/>
          <a:ext cx="821251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3">
                  <a:extLst>
                    <a:ext uri="{9D8B030D-6E8A-4147-A177-3AD203B41FA5}">
                      <a16:colId xmlns:a16="http://schemas.microsoft.com/office/drawing/2014/main" xmlns="" val="2261805994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462235116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3819171520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717951431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222531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</a:t>
                      </a:r>
                      <a:r>
                        <a:rPr lang="en-GB" baseline="0" dirty="0"/>
                        <a:t>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7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[6]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7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[6]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9312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496" y="1916832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9696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3251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301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2645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1916832"/>
            <a:ext cx="59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8050" y="1913960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205102" y="1913960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369945" y="1908916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534074" y="1908916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044627" y="1916619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92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Coalesced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392"/>
          </a:xfrm>
        </p:spPr>
        <p:txBody>
          <a:bodyPr/>
          <a:lstStyle/>
          <a:p>
            <a:r>
              <a:rPr lang="en-GB" dirty="0"/>
              <a:t>For the </a:t>
            </a:r>
            <a:r>
              <a:rPr lang="en-GB" b="1" dirty="0"/>
              <a:t>vector major </a:t>
            </a:r>
            <a:r>
              <a:rPr lang="en-GB" dirty="0"/>
              <a:t>case there are gaps between the memory addresses that each thread accesses: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3014527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3347" y="3014527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55590" y="3014527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37833" y="3014527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20076" y="3014527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02319" y="3014527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84562" y="3014527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66805" y="3014527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63112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6551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49990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3429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36868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30307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3746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17185" y="3383859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59632" y="3014527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99792" y="301452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856844" y="301452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021687" y="3009483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185816" y="3009483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94360" y="3861048"/>
            <a:ext cx="7955280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is the gap between memory locations?</a:t>
            </a:r>
          </a:p>
          <a:p>
            <a:pPr lvl="1"/>
            <a:r>
              <a:rPr lang="en-GB" dirty="0"/>
              <a:t>In this case, 2.</a:t>
            </a:r>
          </a:p>
          <a:p>
            <a:pPr lvl="1"/>
            <a:r>
              <a:rPr lang="en-GB" dirty="0"/>
              <a:t>More generally, N (the size of the vectors).</a:t>
            </a:r>
          </a:p>
          <a:p>
            <a:pPr lvl="1"/>
            <a:endParaRPr lang="en-GB" dirty="0"/>
          </a:p>
          <a:p>
            <a:r>
              <a:rPr lang="en-GB" dirty="0"/>
              <a:t>If threads in a warp simultaneously access memory addresses that are close together (within 128 bytes) then the accesses are </a:t>
            </a:r>
            <a:r>
              <a:rPr lang="en-GB" dirty="0">
                <a:solidFill>
                  <a:schemeClr val="accent2"/>
                </a:solidFill>
              </a:rPr>
              <a:t>coalesced</a:t>
            </a:r>
            <a:r>
              <a:rPr lang="en-GB" dirty="0"/>
              <a:t> into one transaction (much faster).</a:t>
            </a:r>
          </a:p>
          <a:p>
            <a:endParaRPr lang="en-GB" dirty="0"/>
          </a:p>
          <a:p>
            <a:r>
              <a:rPr lang="en-GB" dirty="0"/>
              <a:t>In this example the memory range is 7*4=28 bytes, but bigger N or M would result in multiple memory accesses being required.</a:t>
            </a:r>
          </a:p>
        </p:txBody>
      </p:sp>
    </p:spTree>
    <p:extLst>
      <p:ext uri="{BB962C8B-B14F-4D97-AF65-F5344CB8AC3E}">
        <p14:creationId xmlns:p14="http://schemas.microsoft.com/office/powerpoint/2010/main" val="198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major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94360" y="2194560"/>
                <a:ext cx="7955280" cy="1364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Assume we have four vectors, each of which is two-dimensional (M=4, N=2).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3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solidFill>
                    <a:schemeClr val="accent3"/>
                  </a:solidFill>
                </a:endParaRPr>
              </a:p>
              <a:p>
                <a:pPr lvl="1"/>
                <a:endParaRPr lang="en-GB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194560"/>
                <a:ext cx="7955280" cy="1364469"/>
              </a:xfrm>
              <a:prstGeom prst="rect">
                <a:avLst/>
              </a:prstGeom>
              <a:blipFill>
                <a:blip r:embed="rId2"/>
                <a:stretch>
                  <a:fillRect l="-920" t="-5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19887" y="3799344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7813" y="3799344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951" y="3799344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3877" y="3799344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5685" y="3799344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9941" y="3799344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1749" y="3799344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6005" y="3799344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3207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76646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0085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3524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6963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0402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43841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7280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72081" y="2852936"/>
            <a:ext cx="3446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377241" y="2852936"/>
            <a:ext cx="3446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682401" y="2852936"/>
            <a:ext cx="3446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87561" y="2852936"/>
            <a:ext cx="34469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23545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505114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085522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649240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237755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26746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407154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987562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" y="4653136"/>
            <a:ext cx="576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Put all the first components first…</a:t>
            </a:r>
          </a:p>
        </p:txBody>
      </p:sp>
    </p:spTree>
    <p:extLst>
      <p:ext uri="{BB962C8B-B14F-4D97-AF65-F5344CB8AC3E}">
        <p14:creationId xmlns:p14="http://schemas.microsoft.com/office/powerpoint/2010/main" val="23721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major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94360" y="2194560"/>
                <a:ext cx="7955280" cy="1364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Assume we have four vectors, each of which is two-dimensional (M=4, N=2).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2.0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4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6.0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solidFill>
                              <a:schemeClr val="accent3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chemeClr val="accent3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8.0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solidFill>
                    <a:schemeClr val="accent3"/>
                  </a:solidFill>
                </a:endParaRPr>
              </a:p>
              <a:p>
                <a:pPr lvl="1"/>
                <a:endParaRPr lang="en-GB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194560"/>
                <a:ext cx="7955280" cy="1364469"/>
              </a:xfrm>
              <a:prstGeom prst="rect">
                <a:avLst/>
              </a:prstGeom>
              <a:blipFill>
                <a:blip r:embed="rId2"/>
                <a:stretch>
                  <a:fillRect l="-920" t="-5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19887" y="3799344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7813" y="3799344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951" y="3799344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3877" y="3799344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5685" y="3799344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9941" y="3799344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1749" y="3799344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6005" y="3799344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3207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76646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0085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3524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6963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0402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43841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7280" y="416867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081" y="2852936"/>
            <a:ext cx="4260176" cy="288032"/>
            <a:chOff x="2072081" y="2852936"/>
            <a:chExt cx="4260176" cy="288032"/>
          </a:xfrm>
        </p:grpSpPr>
        <p:sp>
          <p:nvSpPr>
            <p:cNvPr id="22" name="Rectangle 21"/>
            <p:cNvSpPr/>
            <p:nvPr/>
          </p:nvSpPr>
          <p:spPr>
            <a:xfrm>
              <a:off x="207208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7724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8240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8756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37755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826746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407154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987562" y="3799344"/>
            <a:ext cx="57606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" y="465313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Put all the first components first…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… then all the second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New kernel: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5484" y="3140968"/>
            <a:ext cx="4260176" cy="288032"/>
            <a:chOff x="2072081" y="2852936"/>
            <a:chExt cx="4260176" cy="288032"/>
          </a:xfrm>
        </p:grpSpPr>
        <p:sp>
          <p:nvSpPr>
            <p:cNvPr id="39" name="Rectangle 38"/>
            <p:cNvSpPr/>
            <p:nvPr/>
          </p:nvSpPr>
          <p:spPr>
            <a:xfrm>
              <a:off x="207208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7724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8240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87561" y="2852936"/>
              <a:ext cx="344696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95750" y="5445224"/>
            <a:ext cx="569618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[j*M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53304" y="3323829"/>
            <a:ext cx="2706588" cy="2721559"/>
            <a:chOff x="6353304" y="3323829"/>
            <a:chExt cx="2706588" cy="272155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6353304" y="4797152"/>
              <a:ext cx="955000" cy="1248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16469" y="3323829"/>
              <a:ext cx="21434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4"/>
                  </a:solidFill>
                </a:rPr>
                <a:t>Not multiplying global index by anything to get element number – good sign!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4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major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23" y="4221088"/>
            <a:ext cx="7955280" cy="792088"/>
          </a:xfrm>
        </p:spPr>
        <p:txBody>
          <a:bodyPr/>
          <a:lstStyle/>
          <a:p>
            <a:r>
              <a:rPr lang="en-GB" dirty="0"/>
              <a:t>Assume four threads all running at the same time. What memory will they access for each value of j?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874" y="2884259"/>
            <a:ext cx="55683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[j*M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48972"/>
              </p:ext>
            </p:extLst>
          </p:nvPr>
        </p:nvGraphicFramePr>
        <p:xfrm>
          <a:off x="363185" y="4911446"/>
          <a:ext cx="821251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3">
                  <a:extLst>
                    <a:ext uri="{9D8B030D-6E8A-4147-A177-3AD203B41FA5}">
                      <a16:colId xmlns:a16="http://schemas.microsoft.com/office/drawing/2014/main" xmlns="" val="2261805994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462235116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3819171520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717951431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222531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</a:t>
                      </a:r>
                      <a:r>
                        <a:rPr lang="en-GB" baseline="0" dirty="0"/>
                        <a:t>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7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7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9312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496" y="1916832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9696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3251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301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2645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1916832"/>
            <a:ext cx="59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3148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1074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9212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57138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8946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3202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5010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09266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6468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9907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334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1678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10224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03663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97102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90541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65902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major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23" y="4221088"/>
            <a:ext cx="7955280" cy="792088"/>
          </a:xfrm>
        </p:spPr>
        <p:txBody>
          <a:bodyPr/>
          <a:lstStyle/>
          <a:p>
            <a:r>
              <a:rPr lang="en-GB" dirty="0"/>
              <a:t>Assume four threads all running at the same time. What memory will they access for each value of j?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874" y="2884259"/>
            <a:ext cx="55683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[j*M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26507"/>
              </p:ext>
            </p:extLst>
          </p:nvPr>
        </p:nvGraphicFramePr>
        <p:xfrm>
          <a:off x="363185" y="4911446"/>
          <a:ext cx="821251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3">
                  <a:extLst>
                    <a:ext uri="{9D8B030D-6E8A-4147-A177-3AD203B41FA5}">
                      <a16:colId xmlns:a16="http://schemas.microsoft.com/office/drawing/2014/main" xmlns="" val="2261805994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462235116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3819171520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717951431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222531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</a:t>
                      </a:r>
                      <a:r>
                        <a:rPr lang="en-GB" baseline="0" dirty="0"/>
                        <a:t>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7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7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9312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496" y="1916832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9696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3251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301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2645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1916832"/>
            <a:ext cx="59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3148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1074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9212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57138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8946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3202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5010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09266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6468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9907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334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1678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10224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03663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97102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90541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83181" y="1916832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2061542" y="191679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639903" y="1916762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3218264" y="191672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476836" y="191672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03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major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23" y="4221088"/>
            <a:ext cx="7955280" cy="792088"/>
          </a:xfrm>
        </p:spPr>
        <p:txBody>
          <a:bodyPr/>
          <a:lstStyle/>
          <a:p>
            <a:r>
              <a:rPr lang="en-GB" dirty="0"/>
              <a:t>Assume four threads all running at the same time. What memory will they access for each value of j?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874" y="2884259"/>
            <a:ext cx="556831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[j*M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08976"/>
              </p:ext>
            </p:extLst>
          </p:nvPr>
        </p:nvGraphicFramePr>
        <p:xfrm>
          <a:off x="363185" y="4911446"/>
          <a:ext cx="821251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83">
                  <a:extLst>
                    <a:ext uri="{9D8B030D-6E8A-4147-A177-3AD203B41FA5}">
                      <a16:colId xmlns:a16="http://schemas.microsoft.com/office/drawing/2014/main" xmlns="" val="2261805994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462235116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3819171520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1717951431"/>
                    </a:ext>
                  </a:extLst>
                </a:gridCol>
                <a:gridCol w="1973034">
                  <a:extLst>
                    <a:ext uri="{9D8B030D-6E8A-4147-A177-3AD203B41FA5}">
                      <a16:colId xmlns:a16="http://schemas.microsoft.com/office/drawing/2014/main" xmlns="" val="222531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</a:t>
                      </a:r>
                      <a:r>
                        <a:rPr lang="en-GB" baseline="0" dirty="0"/>
                        <a:t> 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Thread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772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 </a:t>
                      </a:r>
                      <a:r>
                        <a:rPr lang="en-GB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97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[6]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d_vectors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[7] </a:t>
                      </a:r>
                      <a:r>
                        <a:rPr lang="en-GB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d_x</a:t>
                      </a:r>
                      <a:r>
                        <a:rPr lang="en-GB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09312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496" y="1916832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9696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43251" y="1916832"/>
            <a:ext cx="5760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3301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2645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1916832"/>
            <a:ext cx="59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3148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1074" y="191683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9212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57138" y="191683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8946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33202" y="191683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05010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09266" y="191683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6468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29907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3346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16785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10224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03663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97102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90541" y="228616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72928" y="1904308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4351289" y="1904273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4929650" y="1904238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5508011" y="1904203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8044505" y="191672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43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Coalesced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802182"/>
          </a:xfrm>
        </p:spPr>
        <p:txBody>
          <a:bodyPr/>
          <a:lstStyle/>
          <a:p>
            <a:r>
              <a:rPr lang="en-GB" dirty="0"/>
              <a:t>In the </a:t>
            </a:r>
            <a:r>
              <a:rPr lang="en-GB" b="1" dirty="0"/>
              <a:t>component major </a:t>
            </a:r>
            <a:r>
              <a:rPr lang="en-GB" dirty="0"/>
              <a:t>case, adjacent threads access adjacent memory addresses in parallel: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8131" y="2996742"/>
            <a:ext cx="144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d_vectors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783" y="299674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3709" y="2996742"/>
            <a:ext cx="57606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1847" y="299674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9773" y="2996742"/>
            <a:ext cx="576064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1581" y="299674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5837" y="2996742"/>
            <a:ext cx="57606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7645" y="299674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1901" y="2996742"/>
            <a:ext cx="576064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69103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2542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5981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9420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42859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6298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9737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3176" y="3366074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15816" y="2996742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494177" y="299670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072538" y="2996672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650899" y="2996637"/>
            <a:ext cx="57355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94360" y="3933056"/>
            <a:ext cx="795528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 matter what the values of M and N, all 32 threads in a warp will access memory addresses within 128 bytes of each other (since 32*4=128 bytes).</a:t>
            </a:r>
          </a:p>
          <a:p>
            <a:endParaRPr lang="en-GB" dirty="0"/>
          </a:p>
          <a:p>
            <a:r>
              <a:rPr lang="en-GB" dirty="0"/>
              <a:t>This can dramatically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79645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blocks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378456"/>
          </a:xfrm>
        </p:spPr>
        <p:txBody>
          <a:bodyPr>
            <a:normAutofit/>
          </a:bodyPr>
          <a:lstStyle/>
          <a:p>
            <a:r>
              <a:rPr lang="en-GB" dirty="0"/>
              <a:t>A 2D arrangement of threads is commonly used when doing image processing.</a:t>
            </a:r>
          </a:p>
          <a:p>
            <a:r>
              <a:rPr lang="en-GB" dirty="0"/>
              <a:t>Simple example: invert colours.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429000"/>
            <a:ext cx="1728192" cy="231154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4080603" y="4296742"/>
            <a:ext cx="504056" cy="57606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71" y="3429001"/>
            <a:ext cx="1728192" cy="231154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94360" y="5915416"/>
            <a:ext cx="7955280" cy="548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~12 million pixels – allocate one thread per pixel.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8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Coalesced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402792"/>
          </a:xfrm>
        </p:spPr>
        <p:txBody>
          <a:bodyPr/>
          <a:lstStyle/>
          <a:p>
            <a:r>
              <a:rPr lang="en-GB" dirty="0"/>
              <a:t>When you have </a:t>
            </a:r>
            <a:r>
              <a:rPr lang="en-GB" dirty="0">
                <a:solidFill>
                  <a:schemeClr val="accent2"/>
                </a:solidFill>
              </a:rPr>
              <a:t>structured data </a:t>
            </a:r>
            <a:r>
              <a:rPr lang="en-GB" dirty="0"/>
              <a:t>(e.g. vectors, objects with different attributes), you’ll </a:t>
            </a:r>
            <a:r>
              <a:rPr lang="en-GB" dirty="0">
                <a:solidFill>
                  <a:schemeClr val="accent6"/>
                </a:solidFill>
              </a:rPr>
              <a:t>usually</a:t>
            </a:r>
            <a:r>
              <a:rPr lang="en-GB" dirty="0"/>
              <a:t> want to group by element number / attribute in memory.</a:t>
            </a:r>
          </a:p>
          <a:p>
            <a:endParaRPr lang="en-GB" dirty="0"/>
          </a:p>
          <a:p>
            <a:r>
              <a:rPr lang="en-GB" b="1" dirty="0"/>
              <a:t>Another example: </a:t>
            </a:r>
            <a:r>
              <a:rPr lang="en-GB" dirty="0"/>
              <a:t>neural simulation. Each neuron has a voltage (v) and gating variable (g) associated with it.</a:t>
            </a:r>
          </a:p>
          <a:p>
            <a:pPr lvl="1"/>
            <a:r>
              <a:rPr lang="en-GB" dirty="0"/>
              <a:t>Simulate one neuron in each thread.</a:t>
            </a:r>
          </a:p>
          <a:p>
            <a:r>
              <a:rPr lang="en-GB" dirty="0"/>
              <a:t>Traditional layout:</a:t>
            </a:r>
          </a:p>
          <a:p>
            <a:endParaRPr lang="en-GB" dirty="0"/>
          </a:p>
          <a:p>
            <a:r>
              <a:rPr lang="en-GB" dirty="0"/>
              <a:t>Coalesce-optimized layout:</a:t>
            </a:r>
          </a:p>
          <a:p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115616" y="5157192"/>
            <a:ext cx="5760640" cy="369332"/>
            <a:chOff x="1115616" y="5157192"/>
            <a:chExt cx="576064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115616" y="5157192"/>
              <a:ext cx="576064" cy="369332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91680" y="5157192"/>
              <a:ext cx="576064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7744" y="5157192"/>
              <a:ext cx="576064" cy="369332"/>
            </a:xfrm>
            <a:prstGeom prst="rect">
              <a:avLst/>
            </a:prstGeom>
            <a:pattFill prst="ltDn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43808" y="5157192"/>
              <a:ext cx="57606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5157192"/>
              <a:ext cx="576064" cy="369332"/>
            </a:xfrm>
            <a:prstGeom prst="rect">
              <a:avLst/>
            </a:prstGeom>
            <a:pattFill prst="ltDnDiag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5157192"/>
              <a:ext cx="576064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5157192"/>
              <a:ext cx="576064" cy="369332"/>
            </a:xfrm>
            <a:prstGeom prst="rect">
              <a:avLst/>
            </a:prstGeom>
            <a:pattFill prst="lt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8064" y="5157192"/>
              <a:ext cx="576064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4128" y="5157192"/>
              <a:ext cx="576064" cy="369332"/>
            </a:xfrm>
            <a:prstGeom prst="rect">
              <a:avLst/>
            </a:prstGeom>
            <a:pattFill prst="ltDnDiag">
              <a:fgClr>
                <a:schemeClr val="accent5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00192" y="5157192"/>
              <a:ext cx="57606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15616" y="6093296"/>
            <a:ext cx="5761797" cy="369332"/>
            <a:chOff x="1115616" y="6093296"/>
            <a:chExt cx="576179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115616" y="6093296"/>
              <a:ext cx="576064" cy="369332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91680" y="6093296"/>
              <a:ext cx="576064" cy="369332"/>
            </a:xfrm>
            <a:prstGeom prst="rect">
              <a:avLst/>
            </a:prstGeom>
            <a:pattFill prst="ltDn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7744" y="6093296"/>
              <a:ext cx="576064" cy="369332"/>
            </a:xfrm>
            <a:prstGeom prst="rect">
              <a:avLst/>
            </a:prstGeom>
            <a:pattFill prst="ltDnDiag">
              <a:fgClr>
                <a:schemeClr val="accent4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3808" y="6093296"/>
              <a:ext cx="576064" cy="369332"/>
            </a:xfrm>
            <a:prstGeom prst="rect">
              <a:avLst/>
            </a:prstGeom>
            <a:pattFill prst="ltDnDiag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973" y="6093296"/>
              <a:ext cx="576064" cy="369332"/>
            </a:xfrm>
            <a:prstGeom prst="rect">
              <a:avLst/>
            </a:prstGeom>
            <a:pattFill prst="ltDnDiag">
              <a:fgClr>
                <a:schemeClr val="accent5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v</a:t>
              </a:r>
              <a:r>
                <a:rPr lang="en-GB" b="1" baseline="-25000" dirty="0"/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06138" y="6093296"/>
              <a:ext cx="576064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82202" y="6093296"/>
              <a:ext cx="57606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7899" y="6093296"/>
              <a:ext cx="576064" cy="36933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3963" y="6093296"/>
              <a:ext cx="576064" cy="3693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1349" y="6093296"/>
              <a:ext cx="576064" cy="3693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</a:t>
              </a:r>
              <a:r>
                <a:rPr lang="en-GB" b="1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32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already met two types of statically allocated device memory:</a:t>
            </a:r>
          </a:p>
          <a:p>
            <a:pPr lvl="1"/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__device__ </a:t>
            </a:r>
            <a:r>
              <a:rPr lang="en-GB" dirty="0"/>
              <a:t>variables are stored in global memory, which is </a:t>
            </a:r>
            <a:r>
              <a:rPr lang="en-GB" dirty="0">
                <a:solidFill>
                  <a:schemeClr val="accent2"/>
                </a:solidFill>
              </a:rPr>
              <a:t>huge but slow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__constant__ </a:t>
            </a:r>
            <a:r>
              <a:rPr lang="en-GB" dirty="0"/>
              <a:t>variables are cached in the SM; can be read by all threads </a:t>
            </a:r>
            <a:r>
              <a:rPr lang="en-GB" dirty="0">
                <a:solidFill>
                  <a:schemeClr val="accent2"/>
                </a:solidFill>
              </a:rPr>
              <a:t>in a single cycle</a:t>
            </a:r>
            <a:r>
              <a:rPr lang="en-GB" dirty="0"/>
              <a:t>, but are </a:t>
            </a:r>
            <a:r>
              <a:rPr lang="en-GB" dirty="0">
                <a:solidFill>
                  <a:schemeClr val="accent2"/>
                </a:solidFill>
              </a:rPr>
              <a:t>read-only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Now we’ll look at the last (and most interesting / difficult) modifier that we’ll consider: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6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5129768" cy="40690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variable with the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dirty="0"/>
              <a:t>modifier has its memory allocated in the streaming multiprocessors’ shared memory area.</a:t>
            </a:r>
          </a:p>
          <a:p>
            <a:endParaRPr lang="en-GB" dirty="0"/>
          </a:p>
          <a:p>
            <a:r>
              <a:rPr lang="en-GB" dirty="0"/>
              <a:t>This is </a:t>
            </a:r>
            <a:r>
              <a:rPr lang="en-GB" dirty="0">
                <a:solidFill>
                  <a:schemeClr val="accent2"/>
                </a:solidFill>
              </a:rPr>
              <a:t>fast</a:t>
            </a:r>
            <a:r>
              <a:rPr lang="en-GB" dirty="0"/>
              <a:t> but local to the SM.</a:t>
            </a:r>
          </a:p>
          <a:p>
            <a:endParaRPr lang="en-GB" dirty="0"/>
          </a:p>
          <a:p>
            <a:r>
              <a:rPr lang="en-GB" dirty="0"/>
              <a:t>Each block has a separate copy of any </a:t>
            </a:r>
            <a:r>
              <a:rPr lang="en-GB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__shared__ </a:t>
            </a:r>
            <a:r>
              <a:rPr lang="en-GB" dirty="0"/>
              <a:t>variables.</a:t>
            </a:r>
          </a:p>
          <a:p>
            <a:endParaRPr lang="en-GB" dirty="0"/>
          </a:p>
          <a:p>
            <a:r>
              <a:rPr lang="en-GB" dirty="0"/>
              <a:t>All threads in a block can access their block’s copy of the shared variables, but not other blocks’ copies.</a:t>
            </a:r>
          </a:p>
        </p:txBody>
      </p:sp>
      <p:pic>
        <p:nvPicPr>
          <p:cNvPr id="4" name="Picture 2" descr="https://upload.wikimedia.org/wikipedia/commons/thumb/1/1d/Fermi.svg/800px-Fermi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77" y="2252867"/>
            <a:ext cx="2520280" cy="41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>
            <a:off x="3923928" y="3284984"/>
            <a:ext cx="2808312" cy="2736304"/>
          </a:xfrm>
          <a:prstGeom prst="bentConnector3">
            <a:avLst>
              <a:gd name="adj1" fmla="val 7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53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785952" cy="4069080"/>
          </a:xfrm>
        </p:spPr>
        <p:txBody>
          <a:bodyPr>
            <a:normAutofit/>
          </a:bodyPr>
          <a:lstStyle/>
          <a:p>
            <a:r>
              <a:rPr lang="en-GB" dirty="0"/>
              <a:t>Shared memory can be used to allow threads </a:t>
            </a:r>
            <a:r>
              <a:rPr lang="en-GB" dirty="0">
                <a:solidFill>
                  <a:schemeClr val="accent6"/>
                </a:solidFill>
              </a:rPr>
              <a:t>within a block</a:t>
            </a:r>
            <a:r>
              <a:rPr lang="en-GB" dirty="0"/>
              <a:t> to communicate with each other very quickly.</a:t>
            </a:r>
          </a:p>
          <a:p>
            <a:endParaRPr lang="en-GB" dirty="0"/>
          </a:p>
          <a:p>
            <a:r>
              <a:rPr lang="en-GB" dirty="0"/>
              <a:t>Common pattern is when all threads in a block need the same chunk of global memory:</a:t>
            </a:r>
          </a:p>
          <a:p>
            <a:pPr lvl="1"/>
            <a:r>
              <a:rPr lang="en-GB" dirty="0"/>
              <a:t>Each thread loads a bit of the global data into shared memory (happens in parallel).</a:t>
            </a:r>
          </a:p>
          <a:p>
            <a:pPr lvl="1"/>
            <a:r>
              <a:rPr lang="en-GB" dirty="0"/>
              <a:t>Library metaphor: study group makes a list of books they need, everyone fetches a book from global memory (the shelves) and puts it on a shared desk.</a:t>
            </a:r>
          </a:p>
        </p:txBody>
      </p:sp>
      <p:pic>
        <p:nvPicPr>
          <p:cNvPr id="4" name="Picture 3" descr="self-formed study group likely has a more flexible structure than a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47439"/>
            <a:ext cx="1835696" cy="12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example: </a:t>
            </a:r>
            <a:r>
              <a:rPr lang="en-GB" dirty="0" err="1"/>
              <a:t>Vicsek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from particle physics:</a:t>
            </a:r>
          </a:p>
          <a:p>
            <a:pPr lvl="1"/>
            <a:r>
              <a:rPr lang="en-GB" dirty="0">
                <a:hlinkClick r:id="rId2"/>
              </a:rPr>
              <a:t>https://en.wikipedia.org/wiki/Vicsek_model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Simulates a bunch of particles that move around with </a:t>
            </a:r>
            <a:r>
              <a:rPr lang="en-GB" dirty="0">
                <a:solidFill>
                  <a:schemeClr val="accent6"/>
                </a:solidFill>
              </a:rPr>
              <a:t>constant speed </a:t>
            </a:r>
            <a:r>
              <a:rPr lang="en-GB" dirty="0"/>
              <a:t>but in a </a:t>
            </a:r>
            <a:r>
              <a:rPr lang="en-GB" dirty="0">
                <a:solidFill>
                  <a:schemeClr val="accent6"/>
                </a:solidFill>
              </a:rPr>
              <a:t>variable direction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Each particle’s direction of movement is affected by the directions of other nearby particles.</a:t>
            </a:r>
          </a:p>
        </p:txBody>
      </p:sp>
    </p:spTree>
    <p:extLst>
      <p:ext uri="{BB962C8B-B14F-4D97-AF65-F5344CB8AC3E}">
        <p14:creationId xmlns:p14="http://schemas.microsoft.com/office/powerpoint/2010/main" val="699302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3505632" y="2859621"/>
            <a:ext cx="2936344" cy="2936344"/>
          </a:xfrm>
          <a:prstGeom prst="ellipse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example: </a:t>
            </a:r>
            <a:r>
              <a:rPr lang="en-GB" dirty="0" err="1"/>
              <a:t>Vicsek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331640" y="3140968"/>
            <a:ext cx="360040" cy="360040"/>
            <a:chOff x="1331640" y="3140968"/>
            <a:chExt cx="360040" cy="360040"/>
          </a:xfrm>
        </p:grpSpPr>
        <p:sp>
          <p:nvSpPr>
            <p:cNvPr id="4" name="Oval 3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2356908">
            <a:off x="3059832" y="3079505"/>
            <a:ext cx="360040" cy="360040"/>
            <a:chOff x="1331640" y="3140968"/>
            <a:chExt cx="360040" cy="360040"/>
          </a:xfrm>
        </p:grpSpPr>
        <p:sp>
          <p:nvSpPr>
            <p:cNvPr id="9" name="Oval 8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14986337">
            <a:off x="1991680" y="4221088"/>
            <a:ext cx="360040" cy="360040"/>
            <a:chOff x="1331640" y="3140968"/>
            <a:chExt cx="360040" cy="360040"/>
          </a:xfrm>
        </p:grpSpPr>
        <p:sp>
          <p:nvSpPr>
            <p:cNvPr id="12" name="Oval 11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818349" y="4869160"/>
            <a:ext cx="360040" cy="360040"/>
            <a:chOff x="1331640" y="3140968"/>
            <a:chExt cx="360040" cy="360040"/>
          </a:xfrm>
        </p:grpSpPr>
        <p:sp>
          <p:nvSpPr>
            <p:cNvPr id="15" name="Oval 14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5924814">
            <a:off x="5360670" y="3717032"/>
            <a:ext cx="360040" cy="360040"/>
            <a:chOff x="1331640" y="3140968"/>
            <a:chExt cx="360040" cy="360040"/>
          </a:xfrm>
        </p:grpSpPr>
        <p:sp>
          <p:nvSpPr>
            <p:cNvPr id="18" name="Oval 17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7426244">
            <a:off x="4355976" y="4329100"/>
            <a:ext cx="360040" cy="360040"/>
            <a:chOff x="1331640" y="3140968"/>
            <a:chExt cx="360040" cy="360040"/>
          </a:xfrm>
        </p:grpSpPr>
        <p:sp>
          <p:nvSpPr>
            <p:cNvPr id="21" name="Oval 20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10182080">
            <a:off x="4535996" y="2599184"/>
            <a:ext cx="360040" cy="360040"/>
            <a:chOff x="1331640" y="3140968"/>
            <a:chExt cx="360040" cy="360040"/>
          </a:xfrm>
        </p:grpSpPr>
        <p:sp>
          <p:nvSpPr>
            <p:cNvPr id="24" name="Oval 23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444208" y="3287877"/>
            <a:ext cx="360040" cy="360040"/>
            <a:chOff x="1331640" y="3140968"/>
            <a:chExt cx="360040" cy="360040"/>
          </a:xfrm>
        </p:grpSpPr>
        <p:sp>
          <p:nvSpPr>
            <p:cNvPr id="27" name="Oval 26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611331">
            <a:off x="8352420" y="3976570"/>
            <a:ext cx="360040" cy="360040"/>
            <a:chOff x="1331640" y="3140968"/>
            <a:chExt cx="360040" cy="360040"/>
          </a:xfrm>
        </p:grpSpPr>
        <p:sp>
          <p:nvSpPr>
            <p:cNvPr id="30" name="Oval 29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16864857">
            <a:off x="6532288" y="5023142"/>
            <a:ext cx="360040" cy="360040"/>
            <a:chOff x="1331640" y="3140968"/>
            <a:chExt cx="360040" cy="360040"/>
          </a:xfrm>
        </p:grpSpPr>
        <p:sp>
          <p:nvSpPr>
            <p:cNvPr id="33" name="Oval 32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rot="13159659">
            <a:off x="4773111" y="4322287"/>
            <a:ext cx="360040" cy="360040"/>
            <a:chOff x="1331640" y="3140968"/>
            <a:chExt cx="360040" cy="360040"/>
          </a:xfrm>
        </p:grpSpPr>
        <p:sp>
          <p:nvSpPr>
            <p:cNvPr id="36" name="Oval 35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Arrow Connector 36"/>
            <p:cNvCxnSpPr>
              <a:stCxn id="36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3520466">
            <a:off x="4294513" y="2887216"/>
            <a:ext cx="360040" cy="360040"/>
            <a:chOff x="1331640" y="3140968"/>
            <a:chExt cx="360040" cy="360040"/>
          </a:xfrm>
        </p:grpSpPr>
        <p:sp>
          <p:nvSpPr>
            <p:cNvPr id="39" name="Oval 38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9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423816" y="5733256"/>
            <a:ext cx="360040" cy="360040"/>
            <a:chOff x="1331640" y="3140968"/>
            <a:chExt cx="360040" cy="360040"/>
          </a:xfrm>
        </p:grpSpPr>
        <p:sp>
          <p:nvSpPr>
            <p:cNvPr id="42" name="Oval 41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Arrow Connector 42"/>
            <p:cNvCxnSpPr>
              <a:stCxn id="42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7335333">
            <a:off x="1511660" y="5208358"/>
            <a:ext cx="360040" cy="360040"/>
            <a:chOff x="1331640" y="3140968"/>
            <a:chExt cx="360040" cy="360040"/>
          </a:xfrm>
        </p:grpSpPr>
        <p:sp>
          <p:nvSpPr>
            <p:cNvPr id="45" name="Oval 44"/>
            <p:cNvSpPr/>
            <p:nvPr/>
          </p:nvSpPr>
          <p:spPr>
            <a:xfrm>
              <a:off x="1547664" y="3356992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>
              <a:stCxn id="45" idx="1"/>
            </p:cNvCxnSpPr>
            <p:nvPr/>
          </p:nvCxnSpPr>
          <p:spPr>
            <a:xfrm flipH="1" flipV="1">
              <a:off x="1331640" y="3140968"/>
              <a:ext cx="237115" cy="23711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467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example: </a:t>
            </a:r>
            <a:r>
              <a:rPr lang="en-GB" dirty="0" err="1"/>
              <a:t>Vicsek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378456"/>
          </a:xfrm>
        </p:spPr>
        <p:txBody>
          <a:bodyPr/>
          <a:lstStyle/>
          <a:p>
            <a:r>
              <a:rPr lang="en-GB" dirty="0"/>
              <a:t>Run one thread for each particle.</a:t>
            </a:r>
          </a:p>
          <a:p>
            <a:endParaRPr lang="en-GB" dirty="0"/>
          </a:p>
          <a:p>
            <a:r>
              <a:rPr lang="en-GB" dirty="0"/>
              <a:t>Pseudo-code for kernel: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3668" y="3582847"/>
            <a:ext cx="666074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p1 = this particle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particle p2: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calculate distance between p1 and p2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less than threshold: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modify p1 angle using p2 angle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p1 position using its speed and angle</a:t>
            </a:r>
          </a:p>
        </p:txBody>
      </p:sp>
    </p:spTree>
    <p:extLst>
      <p:ext uri="{BB962C8B-B14F-4D97-AF65-F5344CB8AC3E}">
        <p14:creationId xmlns:p14="http://schemas.microsoft.com/office/powerpoint/2010/main" val="186286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Vicsek</a:t>
            </a:r>
            <a:r>
              <a:rPr lang="en-GB" dirty="0"/>
              <a:t>: without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77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Vicsek</a:t>
            </a:r>
            <a:r>
              <a:rPr lang="en-GB" dirty="0"/>
              <a:t>: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81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Vicsek</a:t>
            </a:r>
            <a:r>
              <a:rPr lang="en-GB" dirty="0"/>
              <a:t>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(Live demo hopefully)</a:t>
            </a:r>
          </a:p>
          <a:p>
            <a:endParaRPr lang="en-GB" dirty="0"/>
          </a:p>
          <a:p>
            <a:r>
              <a:rPr lang="en-GB" dirty="0"/>
              <a:t>If not:</a:t>
            </a:r>
          </a:p>
          <a:p>
            <a:pPr lvl="1"/>
            <a:r>
              <a:rPr lang="en-GB" dirty="0"/>
              <a:t>10,000 particles running on my laptop.</a:t>
            </a:r>
          </a:p>
          <a:p>
            <a:pPr lvl="1"/>
            <a:r>
              <a:rPr lang="en-GB" dirty="0"/>
              <a:t>Without shared memory: update takes ~38ms.</a:t>
            </a:r>
          </a:p>
          <a:p>
            <a:pPr lvl="1"/>
            <a:r>
              <a:rPr lang="en-GB" dirty="0"/>
              <a:t>With shared memory: update takes ~25ms.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 about 35% faster!</a:t>
            </a:r>
          </a:p>
        </p:txBody>
      </p:sp>
    </p:spTree>
    <p:extLst>
      <p:ext uri="{BB962C8B-B14F-4D97-AF65-F5344CB8AC3E}">
        <p14:creationId xmlns:p14="http://schemas.microsoft.com/office/powerpoint/2010/main" val="169590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blocks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1306448"/>
          </a:xfrm>
        </p:spPr>
        <p:txBody>
          <a:bodyPr/>
          <a:lstStyle/>
          <a:p>
            <a:r>
              <a:rPr lang="en-GB" dirty="0"/>
              <a:t>How many blocks should we use?</a:t>
            </a:r>
          </a:p>
          <a:p>
            <a:r>
              <a:rPr lang="en-GB" dirty="0"/>
              <a:t>Picture (from my phone) dimensions are 2992x4000. </a:t>
            </a:r>
          </a:p>
          <a:p>
            <a:r>
              <a:rPr lang="en-GB" dirty="0"/>
              <a:t>One block of 2992x4000 threads? Can’t – two reasons: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732218" y="3532375"/>
            <a:ext cx="7698396" cy="2191056"/>
            <a:chOff x="732218" y="3532375"/>
            <a:chExt cx="7698396" cy="2191056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532375"/>
              <a:ext cx="7554379" cy="219105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32219" y="4941168"/>
              <a:ext cx="76983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2218" y="5418430"/>
              <a:ext cx="76983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383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and occupancy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Since each block has its own copy of any shared variables, this can limit occupancy.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 in CC2.x, if your kernel uses 48KB of shared memory, each block needs 48KB so only one block can be resident at once.</a:t>
            </a:r>
          </a:p>
          <a:p>
            <a:endParaRPr lang="en-GB" dirty="0"/>
          </a:p>
          <a:p>
            <a:r>
              <a:rPr lang="en-GB" dirty="0"/>
              <a:t>Trade-off between shared memory usage and occupancy can often just be down to experimentation.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3140968"/>
            <a:ext cx="7544853" cy="48584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2" y="3626811"/>
            <a:ext cx="751627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Vicsek</a:t>
            </a:r>
            <a:r>
              <a:rPr lang="en-GB" dirty="0"/>
              <a:t> was a straightforward example – you can do much cleverer things with shared memory.</a:t>
            </a:r>
          </a:p>
          <a:p>
            <a:endParaRPr lang="en-GB" dirty="0"/>
          </a:p>
          <a:p>
            <a:r>
              <a:rPr lang="en-GB" dirty="0"/>
              <a:t>Now we’ve pretty much covered all the basics of CUDA we can look at some particular implementations of parallel algorithms – you’ll see some clever uses of shared memory.</a:t>
            </a:r>
          </a:p>
          <a:p>
            <a:endParaRPr lang="en-GB" dirty="0"/>
          </a:p>
          <a:p>
            <a:r>
              <a:rPr lang="en-GB" dirty="0"/>
              <a:t>But that’s all for today…</a:t>
            </a:r>
          </a:p>
        </p:txBody>
      </p:sp>
    </p:spTree>
    <p:extLst>
      <p:ext uri="{BB962C8B-B14F-4D97-AF65-F5344CB8AC3E}">
        <p14:creationId xmlns:p14="http://schemas.microsoft.com/office/powerpoint/2010/main" val="1044087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2"/>
                </a:solidFill>
              </a:rPr>
              <a:t>Threads</a:t>
            </a:r>
            <a:r>
              <a:rPr lang="en-GB" dirty="0"/>
              <a:t> are organised into </a:t>
            </a:r>
            <a:r>
              <a:rPr lang="en-GB" dirty="0">
                <a:solidFill>
                  <a:schemeClr val="accent6"/>
                </a:solidFill>
              </a:rPr>
              <a:t>blocks</a:t>
            </a:r>
            <a:r>
              <a:rPr lang="en-GB" dirty="0"/>
              <a:t>, which are organised into a </a:t>
            </a:r>
            <a:r>
              <a:rPr lang="en-GB" dirty="0">
                <a:solidFill>
                  <a:schemeClr val="accent4"/>
                </a:solidFill>
              </a:rPr>
              <a:t>grid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threads</a:t>
            </a:r>
            <a:r>
              <a:rPr lang="en-GB" dirty="0"/>
              <a:t> in a </a:t>
            </a:r>
            <a:r>
              <a:rPr lang="en-GB" dirty="0">
                <a:solidFill>
                  <a:schemeClr val="accent6"/>
                </a:solidFill>
              </a:rPr>
              <a:t>block</a:t>
            </a:r>
            <a:r>
              <a:rPr lang="en-GB" dirty="0"/>
              <a:t> and / or the </a:t>
            </a:r>
            <a:r>
              <a:rPr lang="en-GB" dirty="0">
                <a:solidFill>
                  <a:schemeClr val="accent6"/>
                </a:solidFill>
              </a:rPr>
              <a:t>blocks</a:t>
            </a:r>
            <a:r>
              <a:rPr lang="en-GB" dirty="0"/>
              <a:t> in a </a:t>
            </a:r>
            <a:r>
              <a:rPr lang="en-GB" dirty="0">
                <a:solidFill>
                  <a:schemeClr val="accent4"/>
                </a:solidFill>
              </a:rPr>
              <a:t>grid</a:t>
            </a:r>
            <a:r>
              <a:rPr lang="en-GB" dirty="0"/>
              <a:t> can be organised as 1D, 2D or 3D structures.</a:t>
            </a:r>
          </a:p>
          <a:p>
            <a:endParaRPr lang="en-GB" dirty="0"/>
          </a:p>
          <a:p>
            <a:r>
              <a:rPr lang="en-GB" dirty="0"/>
              <a:t>Whatever the dimensionality, </a:t>
            </a:r>
            <a:r>
              <a:rPr lang="en-GB" dirty="0">
                <a:solidFill>
                  <a:schemeClr val="accent6"/>
                </a:solidFill>
              </a:rPr>
              <a:t>blocks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threads</a:t>
            </a:r>
            <a:r>
              <a:rPr lang="en-GB" dirty="0"/>
              <a:t> are linearized into a big 1D array of threads.</a:t>
            </a:r>
          </a:p>
          <a:p>
            <a:endParaRPr lang="en-GB" dirty="0"/>
          </a:p>
          <a:p>
            <a:r>
              <a:rPr lang="en-GB" dirty="0"/>
              <a:t>Whole </a:t>
            </a:r>
            <a:r>
              <a:rPr lang="en-GB" dirty="0">
                <a:solidFill>
                  <a:schemeClr val="accent5"/>
                </a:solidFill>
              </a:rPr>
              <a:t>blocks</a:t>
            </a:r>
            <a:r>
              <a:rPr lang="en-GB" dirty="0"/>
              <a:t> are allocated to streaming multiprocessors as they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1705204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block is allocated to a multiprocessor it is divided into </a:t>
            </a:r>
            <a:r>
              <a:rPr lang="en-GB" dirty="0">
                <a:solidFill>
                  <a:schemeClr val="accent5"/>
                </a:solidFill>
              </a:rPr>
              <a:t>warps</a:t>
            </a:r>
            <a:r>
              <a:rPr lang="en-GB" dirty="0"/>
              <a:t> of 32 threads.</a:t>
            </a:r>
          </a:p>
          <a:p>
            <a:endParaRPr lang="en-GB" dirty="0"/>
          </a:p>
          <a:p>
            <a:r>
              <a:rPr lang="en-GB" dirty="0"/>
              <a:t>Want to avoid the situation where all </a:t>
            </a:r>
            <a:r>
              <a:rPr lang="en-GB" dirty="0">
                <a:solidFill>
                  <a:schemeClr val="accent5"/>
                </a:solidFill>
              </a:rPr>
              <a:t>warps</a:t>
            </a:r>
            <a:r>
              <a:rPr lang="en-GB" dirty="0"/>
              <a:t> in an SM are waiting and not runnable. Two strategies:</a:t>
            </a:r>
          </a:p>
          <a:p>
            <a:endParaRPr lang="en-GB" dirty="0"/>
          </a:p>
          <a:p>
            <a:pPr lvl="1"/>
            <a:r>
              <a:rPr lang="en-GB" dirty="0"/>
              <a:t>Maximize the number of warps in an SM (its </a:t>
            </a:r>
            <a:r>
              <a:rPr lang="en-GB" dirty="0">
                <a:solidFill>
                  <a:schemeClr val="accent2"/>
                </a:solidFill>
              </a:rPr>
              <a:t>occupancy</a:t>
            </a:r>
            <a:r>
              <a:rPr lang="en-GB" dirty="0"/>
              <a:t>) by optimizing block size.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Reduce the time spent waiting for memory access by using </a:t>
            </a:r>
            <a:r>
              <a:rPr lang="en-GB" dirty="0">
                <a:solidFill>
                  <a:schemeClr val="accent2"/>
                </a:solidFill>
              </a:rPr>
              <a:t>coalescing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shared memory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5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blocks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use 32x32 blocks </a:t>
            </a:r>
            <a:r>
              <a:rPr lang="en-GB" dirty="0">
                <a:sym typeface="Wingdings" panose="05000000000000000000" pitchFamily="2" charset="2"/>
              </a:rPr>
              <a:t> 1,024 threads per block.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Might get better performance with fewer – </a:t>
            </a:r>
            <a:r>
              <a:rPr lang="en-GB" dirty="0">
                <a:solidFill>
                  <a:schemeClr val="accent2"/>
                </a:solidFill>
                <a:sym typeface="Wingdings" panose="05000000000000000000" pitchFamily="2" charset="2"/>
              </a:rPr>
              <a:t>experiment</a:t>
            </a:r>
            <a:r>
              <a:rPr lang="en-GB" dirty="0">
                <a:sym typeface="Wingdings" panose="05000000000000000000" pitchFamily="2" charset="2"/>
              </a:rPr>
              <a:t>!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How many blocks do we need?</a:t>
            </a:r>
          </a:p>
          <a:p>
            <a:pPr lvl="1"/>
            <a:r>
              <a:rPr lang="en-GB" dirty="0"/>
              <a:t>x direction: 2,992 / 32 = 93.5</a:t>
            </a:r>
          </a:p>
          <a:p>
            <a:pPr lvl="1"/>
            <a:r>
              <a:rPr lang="en-GB" dirty="0"/>
              <a:t>y direction: 4,000 / 32 = 125</a:t>
            </a:r>
          </a:p>
          <a:p>
            <a:pPr lvl="1"/>
            <a:endParaRPr lang="en-GB" dirty="0"/>
          </a:p>
          <a:p>
            <a:r>
              <a:rPr lang="en-GB" dirty="0"/>
              <a:t>Can’t have half a block so </a:t>
            </a:r>
            <a:r>
              <a:rPr lang="en-GB" dirty="0">
                <a:solidFill>
                  <a:schemeClr val="accent6"/>
                </a:solidFill>
              </a:rPr>
              <a:t>round up</a:t>
            </a:r>
            <a:r>
              <a:rPr lang="en-GB" dirty="0"/>
              <a:t>: 94x125 blocks of 32x32 threads each.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6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88640"/>
            <a:ext cx="6377940" cy="1293028"/>
          </a:xfrm>
        </p:spPr>
        <p:txBody>
          <a:bodyPr/>
          <a:lstStyle/>
          <a:p>
            <a:r>
              <a:rPr lang="en-GB" dirty="0"/>
              <a:t>94 x 125 grid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9772" y="5170808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1,0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640" y="5170808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0,0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7904" y="5170808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2,0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4168" y="5170808"/>
            <a:ext cx="1632248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93,0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9772" y="3684008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1,1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640" y="3684008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0,1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07904" y="3684008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2,1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84168" y="3684008"/>
            <a:ext cx="1632248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93,1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19772" y="1412776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1,124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640" y="1412776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0,124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7904" y="1412776"/>
            <a:ext cx="1488132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2,124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84168" y="1412776"/>
            <a:ext cx="1632248" cy="14868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Block 93,124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860" y="288140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0032" y="440737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…</a:t>
            </a:r>
          </a:p>
        </p:txBody>
      </p:sp>
      <p:sp>
        <p:nvSpPr>
          <p:cNvPr id="24" name="TextBox 23"/>
          <p:cNvSpPr txBox="1"/>
          <p:nvPr/>
        </p:nvSpPr>
        <p:spPr>
          <a:xfrm rot="18900000">
            <a:off x="4731643" y="288798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…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3783" y="1412776"/>
            <a:ext cx="1867917" cy="1891953"/>
            <a:chOff x="303783" y="1412776"/>
            <a:chExt cx="1867917" cy="1891953"/>
          </a:xfrm>
        </p:grpSpPr>
        <p:sp>
          <p:nvSpPr>
            <p:cNvPr id="3" name="TextBox 2"/>
            <p:cNvSpPr txBox="1"/>
            <p:nvPr/>
          </p:nvSpPr>
          <p:spPr>
            <a:xfrm rot="16200000">
              <a:off x="-226404" y="1946825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32 threads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11560" y="1412776"/>
              <a:ext cx="0" cy="148680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1640" y="2996952"/>
              <a:ext cx="144006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1630" y="299695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32 threads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71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Blocks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80169"/>
            <a:ext cx="7955280" cy="730384"/>
          </a:xfrm>
        </p:spPr>
        <p:txBody>
          <a:bodyPr/>
          <a:lstStyle/>
          <a:p>
            <a:r>
              <a:rPr lang="en-GB" dirty="0"/>
              <a:t>To launch a kernel with grid / block dimensions that aren’t one dimensional use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dim3</a:t>
            </a:r>
            <a:r>
              <a:rPr lang="en-GB" dirty="0"/>
              <a:t> objects.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682561"/>
            <a:ext cx="669674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dim3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(94, 125, 1);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dim3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(32, 32, 1);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invertKernel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18000" y="2335212"/>
            <a:ext cx="4451837" cy="923330"/>
            <a:chOff x="4318000" y="2335212"/>
            <a:chExt cx="4451837" cy="923330"/>
          </a:xfrm>
        </p:grpSpPr>
        <p:sp>
          <p:nvSpPr>
            <p:cNvPr id="5" name="Rectangle 4"/>
            <p:cNvSpPr/>
            <p:nvPr/>
          </p:nvSpPr>
          <p:spPr>
            <a:xfrm>
              <a:off x="4318000" y="2733609"/>
              <a:ext cx="169333" cy="524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09597" y="2335212"/>
              <a:ext cx="2160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Need to give z dimensions as well – just set to 1.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572000" y="2796877"/>
              <a:ext cx="2037597" cy="199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594360" y="3850744"/>
            <a:ext cx="7955280" cy="73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Kernel can now determine its </a:t>
            </a:r>
            <a:r>
              <a:rPr lang="en-GB" dirty="0">
                <a:solidFill>
                  <a:schemeClr val="accent2"/>
                </a:solidFill>
              </a:rPr>
              <a:t>global position </a:t>
            </a:r>
            <a:r>
              <a:rPr lang="en-GB" dirty="0"/>
              <a:t>in the image using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GB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717" y="4607396"/>
            <a:ext cx="829812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invertKernel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globalIdX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2992 &amp;&amp;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globalIdY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4000)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something...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01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Blocks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730384"/>
          </a:xfrm>
        </p:spPr>
        <p:txBody>
          <a:bodyPr>
            <a:normAutofit/>
          </a:bodyPr>
          <a:lstStyle/>
          <a:p>
            <a:r>
              <a:rPr lang="en-GB" dirty="0"/>
              <a:t>Since we rounded up the number of blocks in the x direction, some threads are off the edge of the image: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2630591" cy="350100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923034"/>
            <a:ext cx="2419688" cy="22482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6631" y="3062103"/>
            <a:ext cx="547337" cy="150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091052" y="5534530"/>
            <a:ext cx="4752528" cy="73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the if statement to cause these threads to do nothing.</a:t>
            </a:r>
          </a:p>
        </p:txBody>
      </p:sp>
    </p:spTree>
    <p:extLst>
      <p:ext uri="{BB962C8B-B14F-4D97-AF65-F5344CB8AC3E}">
        <p14:creationId xmlns:p14="http://schemas.microsoft.com/office/powerpoint/2010/main" val="27527906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3679</TotalTime>
  <Words>3248</Words>
  <Application>Microsoft Macintosh PowerPoint</Application>
  <PresentationFormat>On-screen Show (4:3)</PresentationFormat>
  <Paragraphs>753</Paragraphs>
  <Slides>53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Cambria Math</vt:lpstr>
      <vt:lpstr>Century Gothic</vt:lpstr>
      <vt:lpstr>Courier New</vt:lpstr>
      <vt:lpstr>Wingdings</vt:lpstr>
      <vt:lpstr>Arial</vt:lpstr>
      <vt:lpstr>Vapor Trail</vt:lpstr>
      <vt:lpstr>SOFT354: Parallel Computation and distributed systems</vt:lpstr>
      <vt:lpstr>Today’s lecture</vt:lpstr>
      <vt:lpstr>Thread organisation</vt:lpstr>
      <vt:lpstr>2D blocks and grids</vt:lpstr>
      <vt:lpstr>2D blocks and grids</vt:lpstr>
      <vt:lpstr>2D blocks and grids</vt:lpstr>
      <vt:lpstr>94 x 125 grid</vt:lpstr>
      <vt:lpstr>2d Blocks and Grids</vt:lpstr>
      <vt:lpstr>2d Blocks and Grids</vt:lpstr>
      <vt:lpstr>3d blocks and grids</vt:lpstr>
      <vt:lpstr>Linearization of blocks and grids</vt:lpstr>
      <vt:lpstr>Block assignment</vt:lpstr>
      <vt:lpstr>Block assignment</vt:lpstr>
      <vt:lpstr>warps</vt:lpstr>
      <vt:lpstr>Warp scheduling</vt:lpstr>
      <vt:lpstr>Warp scheduling</vt:lpstr>
      <vt:lpstr>Warp scheduling</vt:lpstr>
      <vt:lpstr>Warp scheduling</vt:lpstr>
      <vt:lpstr>Reducing stalls</vt:lpstr>
      <vt:lpstr>occupancy</vt:lpstr>
      <vt:lpstr>occupancy</vt:lpstr>
      <vt:lpstr>occupancy</vt:lpstr>
      <vt:lpstr>occupancy</vt:lpstr>
      <vt:lpstr>Coalesced memory access</vt:lpstr>
      <vt:lpstr>Parallel vector add</vt:lpstr>
      <vt:lpstr>Parallel vector add</vt:lpstr>
      <vt:lpstr>Parallel vector add</vt:lpstr>
      <vt:lpstr>Parallel vector add</vt:lpstr>
      <vt:lpstr>Vector major order</vt:lpstr>
      <vt:lpstr>Vector major order</vt:lpstr>
      <vt:lpstr>Vector major order</vt:lpstr>
      <vt:lpstr>Vector major order</vt:lpstr>
      <vt:lpstr>Coalesced Memory Access</vt:lpstr>
      <vt:lpstr>Component major order</vt:lpstr>
      <vt:lpstr>Component major order</vt:lpstr>
      <vt:lpstr>Component major order</vt:lpstr>
      <vt:lpstr>Component major order</vt:lpstr>
      <vt:lpstr>Component major order</vt:lpstr>
      <vt:lpstr>Coalesced memory access</vt:lpstr>
      <vt:lpstr>Coalesced memory access</vt:lpstr>
      <vt:lpstr>Shared memory</vt:lpstr>
      <vt:lpstr>Shared memory</vt:lpstr>
      <vt:lpstr>Shared memory</vt:lpstr>
      <vt:lpstr>Shared memory example: Vicsek</vt:lpstr>
      <vt:lpstr>Shared memory example: Vicsek</vt:lpstr>
      <vt:lpstr>Shared memory example: Vicsek</vt:lpstr>
      <vt:lpstr>Vicsek: without shared memory</vt:lpstr>
      <vt:lpstr>Vicsek: With shared memory</vt:lpstr>
      <vt:lpstr>Vicsek comparison</vt:lpstr>
      <vt:lpstr>Shared memory and occupancy</vt:lpstr>
      <vt:lpstr>Shared memory</vt:lpstr>
      <vt:lpstr>conclusions</vt:lpstr>
      <vt:lpstr>conclusions</vt:lpstr>
    </vt:vector>
  </TitlesOfParts>
  <Company>University of Plymouth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ELEC350: Advanced Embedded Programming</dc:title>
  <dc:creator>Bob Merrison</dc:creator>
  <cp:lastModifiedBy>Matthew Plummer</cp:lastModifiedBy>
  <cp:revision>292</cp:revision>
  <dcterms:created xsi:type="dcterms:W3CDTF">2015-10-12T15:49:52Z</dcterms:created>
  <dcterms:modified xsi:type="dcterms:W3CDTF">2016-10-13T12:35:34Z</dcterms:modified>
</cp:coreProperties>
</file>