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01" r:id="rId2"/>
    <p:sldId id="303" r:id="rId3"/>
    <p:sldId id="322" r:id="rId4"/>
    <p:sldId id="321" r:id="rId5"/>
    <p:sldId id="317" r:id="rId6"/>
    <p:sldId id="318" r:id="rId7"/>
    <p:sldId id="319" r:id="rId8"/>
    <p:sldId id="320" r:id="rId9"/>
    <p:sldId id="3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5" autoAdjust="0"/>
    <p:restoredTop sz="94660"/>
  </p:normalViewPr>
  <p:slideViewPr>
    <p:cSldViewPr snapToGrid="0">
      <p:cViewPr varScale="1">
        <p:scale>
          <a:sx n="74" d="100"/>
          <a:sy n="74" d="100"/>
        </p:scale>
        <p:origin x="2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90261-CC84-4AF5-8212-DF7534B3E6CB}"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9AC1E-B22A-4A08-93A7-ABF9E55BC165}" type="slidenum">
              <a:rPr lang="en-US" smtClean="0"/>
              <a:t>‹#›</a:t>
            </a:fld>
            <a:endParaRPr lang="en-US"/>
          </a:p>
        </p:txBody>
      </p:sp>
    </p:spTree>
    <p:extLst>
      <p:ext uri="{BB962C8B-B14F-4D97-AF65-F5344CB8AC3E}">
        <p14:creationId xmlns:p14="http://schemas.microsoft.com/office/powerpoint/2010/main" val="211501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884B0-4EF4-4856-9898-D18B08922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mailto:info@ucu.ac.ug" TargetMode="External"/><Relationship Id="rId3" Type="http://schemas.microsoft.com/office/2007/relationships/hdphoto" Target="../media/hdphoto1.wdp"/><Relationship Id="rId7" Type="http://schemas.openxmlformats.org/officeDocument/2006/relationships/hyperlink" Target="https://ucu.ac.ug/" TargetMode="External"/><Relationship Id="rId12"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40562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83699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9345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09962" y="6356350"/>
            <a:ext cx="543838" cy="365125"/>
          </a:xfrm>
          <a:prstGeom prst="rect">
            <a:avLst/>
          </a:prstGeom>
        </p:spPr>
        <p:txBody>
          <a:bodyPr/>
          <a:lstStyle/>
          <a:p>
            <a:fld id="{783EAA9A-AD91-1245-A5C3-6A0CBEF58DBD}" type="slidenum">
              <a:rPr lang="en-GB" smtClean="0"/>
              <a:t>‹#›</a:t>
            </a:fld>
            <a:endParaRPr lang="en-GB" dirty="0"/>
          </a:p>
        </p:txBody>
      </p:sp>
      <p:sp>
        <p:nvSpPr>
          <p:cNvPr id="4" name="Date Placeholder 3"/>
          <p:cNvSpPr>
            <a:spLocks noGrp="1"/>
          </p:cNvSpPr>
          <p:nvPr>
            <p:ph type="dt" sz="half" idx="11"/>
          </p:nvPr>
        </p:nvSpPr>
        <p:spPr/>
        <p:txBody>
          <a:bodyPr/>
          <a:lstStyle/>
          <a:p>
            <a:fld id="{145D528E-B0C4-574C-AE6E-B35A83CFEB13}" type="datetimeFigureOut">
              <a:rPr lang="en-GB" smtClean="0"/>
              <a:t>05/02/2025</a:t>
            </a:fld>
            <a:endParaRPr lang="en-GB" dirty="0"/>
          </a:p>
        </p:txBody>
      </p:sp>
      <p:sp>
        <p:nvSpPr>
          <p:cNvPr id="5" name="Footer Placeholder 4"/>
          <p:cNvSpPr>
            <a:spLocks noGrp="1"/>
          </p:cNvSpPr>
          <p:nvPr>
            <p:ph type="ftr" sz="quarter" idx="12"/>
          </p:nvPr>
        </p:nvSpPr>
        <p:spPr/>
        <p:txBody>
          <a:bodyPr/>
          <a:lstStyle/>
          <a:p>
            <a:endParaRPr lang="en-GB" dirty="0"/>
          </a:p>
        </p:txBody>
      </p:sp>
      <p:grpSp>
        <p:nvGrpSpPr>
          <p:cNvPr id="20" name="Group 19"/>
          <p:cNvGrpSpPr/>
          <p:nvPr userDrawn="1"/>
        </p:nvGrpSpPr>
        <p:grpSpPr>
          <a:xfrm>
            <a:off x="888267" y="4604423"/>
            <a:ext cx="5551131" cy="1360803"/>
            <a:chOff x="3063490" y="4400284"/>
            <a:chExt cx="5551131" cy="1360803"/>
          </a:xfrm>
        </p:grpSpPr>
        <p:grpSp>
          <p:nvGrpSpPr>
            <p:cNvPr id="6" name="Group 5"/>
            <p:cNvGrpSpPr/>
            <p:nvPr userDrawn="1"/>
          </p:nvGrpSpPr>
          <p:grpSpPr>
            <a:xfrm>
              <a:off x="4215162" y="4400284"/>
              <a:ext cx="4399459" cy="1360286"/>
              <a:chOff x="3595675" y="3836538"/>
              <a:chExt cx="5247402" cy="1632365"/>
            </a:xfrm>
          </p:grpSpPr>
          <p:pic>
            <p:nvPicPr>
              <p:cNvPr id="7" name="Picture 4" descr="facebook instagram whatsapp PNG image with transparent background | TOP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a:fillRect/>
              </a:stretch>
            </p:blipFill>
            <p:spPr bwMode="auto">
              <a:xfrm>
                <a:off x="3693167" y="4915321"/>
                <a:ext cx="249211" cy="259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acebook instagram whatsapp PNG image with transparent background | TOPpng"/>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l="67402" b="69905"/>
              <a:stretch>
                <a:fillRect/>
              </a:stretch>
            </p:blipFill>
            <p:spPr bwMode="auto">
              <a:xfrm>
                <a:off x="3685804" y="5173122"/>
                <a:ext cx="263933" cy="259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und black telephone logo, Telephone Icon, Phone File, electronics, logo,  black And White png | PNGWi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3693167" y="4579064"/>
                <a:ext cx="249209" cy="2591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943860" y="4840719"/>
                <a:ext cx="2964236" cy="332403"/>
              </a:xfrm>
              <a:prstGeom prst="rect">
                <a:avLst/>
              </a:prstGeom>
              <a:noFill/>
            </p:spPr>
            <p:txBody>
              <a:bodyPr wrap="square">
                <a:spAutoFit/>
              </a:bodyPr>
              <a:lstStyle/>
              <a:p>
                <a:pPr defTabSz="685800"/>
                <a:r>
                  <a:rPr lang="en-US" sz="1200" dirty="0">
                    <a:solidFill>
                      <a:prstClr val="black"/>
                    </a:solidFill>
                    <a:latin typeface="+mn-lt"/>
                  </a:rPr>
                  <a:t>@</a:t>
                </a:r>
                <a:r>
                  <a:rPr lang="en-US" sz="1200" dirty="0" err="1">
                    <a:solidFill>
                      <a:prstClr val="black"/>
                    </a:solidFill>
                    <a:latin typeface="+mn-lt"/>
                  </a:rPr>
                  <a:t>ugandachristianuniversity</a:t>
                </a:r>
                <a:endParaRPr lang="en-US" sz="1200" dirty="0">
                  <a:solidFill>
                    <a:prstClr val="black"/>
                  </a:solidFill>
                  <a:latin typeface="+mn-lt"/>
                </a:endParaRPr>
              </a:p>
            </p:txBody>
          </p:sp>
          <p:sp>
            <p:nvSpPr>
              <p:cNvPr id="12" name="TextBox 11"/>
              <p:cNvSpPr txBox="1"/>
              <p:nvPr/>
            </p:nvSpPr>
            <p:spPr>
              <a:xfrm>
                <a:off x="6724749" y="4848559"/>
                <a:ext cx="1781016" cy="369337"/>
              </a:xfrm>
              <a:prstGeom prst="rect">
                <a:avLst/>
              </a:prstGeom>
              <a:noFill/>
            </p:spPr>
            <p:txBody>
              <a:bodyPr wrap="square">
                <a:spAutoFit/>
              </a:bodyPr>
              <a:lstStyle/>
              <a:p>
                <a:pPr defTabSz="685800"/>
                <a:r>
                  <a:rPr lang="en-GB" sz="1350" dirty="0">
                    <a:solidFill>
                      <a:prstClr val="black">
                        <a:lumMod val="95000"/>
                        <a:lumOff val="5000"/>
                      </a:prstClr>
                    </a:solidFill>
                    <a:latin typeface="+mn-lt"/>
                  </a:rPr>
                  <a:t>@</a:t>
                </a:r>
                <a:r>
                  <a:rPr lang="en-GB" sz="1200" dirty="0" err="1">
                    <a:solidFill>
                      <a:prstClr val="black">
                        <a:lumMod val="95000"/>
                        <a:lumOff val="5000"/>
                      </a:prstClr>
                    </a:solidFill>
                    <a:latin typeface="+mn-lt"/>
                  </a:rPr>
                  <a:t>UCUniversity</a:t>
                </a:r>
                <a:endParaRPr lang="en-US" sz="1350" dirty="0">
                  <a:solidFill>
                    <a:prstClr val="black">
                      <a:lumMod val="95000"/>
                      <a:lumOff val="5000"/>
                    </a:prstClr>
                  </a:solidFill>
                  <a:latin typeface="+mn-lt"/>
                </a:endParaRPr>
              </a:p>
            </p:txBody>
          </p:sp>
          <p:sp>
            <p:nvSpPr>
              <p:cNvPr id="13" name="TextBox 12"/>
              <p:cNvSpPr txBox="1"/>
              <p:nvPr/>
            </p:nvSpPr>
            <p:spPr>
              <a:xfrm>
                <a:off x="3961223" y="5136500"/>
                <a:ext cx="3240066" cy="332403"/>
              </a:xfrm>
              <a:prstGeom prst="rect">
                <a:avLst/>
              </a:prstGeom>
              <a:noFill/>
            </p:spPr>
            <p:txBody>
              <a:bodyPr wrap="square">
                <a:spAutoFit/>
              </a:bodyPr>
              <a:lstStyle/>
              <a:p>
                <a:pPr defTabSz="685800"/>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UgandaChristianUniversity</a:t>
                </a:r>
                <a:endParaRPr lang="en-US" sz="1200" dirty="0">
                  <a:solidFill>
                    <a:prstClr val="black">
                      <a:lumMod val="95000"/>
                      <a:lumOff val="5000"/>
                    </a:prstClr>
                  </a:solidFill>
                  <a:latin typeface="+mn-lt"/>
                </a:endParaRPr>
              </a:p>
            </p:txBody>
          </p:sp>
          <p:sp>
            <p:nvSpPr>
              <p:cNvPr id="14" name="TextBox 13"/>
              <p:cNvSpPr txBox="1"/>
              <p:nvPr/>
            </p:nvSpPr>
            <p:spPr>
              <a:xfrm>
                <a:off x="3619181" y="4118017"/>
                <a:ext cx="5223896" cy="720206"/>
              </a:xfrm>
              <a:prstGeom prst="rect">
                <a:avLst/>
              </a:prstGeom>
              <a:noFill/>
            </p:spPr>
            <p:txBody>
              <a:bodyPr wrap="square">
                <a:spAutoFit/>
              </a:bodyPr>
              <a:lstStyle/>
              <a:p>
                <a:pPr defTabSz="685800"/>
                <a:r>
                  <a:rPr lang="sv-SE" sz="1100" dirty="0">
                    <a:solidFill>
                      <a:srgbClr val="5B9BD5">
                        <a:lumMod val="50000"/>
                      </a:srgbClr>
                    </a:solidFill>
                    <a:latin typeface="+mn-lt"/>
                  </a:rPr>
                  <a:t>P.O. Box 4 Mukono, Uganda</a:t>
                </a:r>
              </a:p>
              <a:p>
                <a:pPr defTabSz="685800"/>
                <a:r>
                  <a:rPr lang="en-GB" sz="1100" dirty="0">
                    <a:solidFill>
                      <a:srgbClr val="5B9BD5">
                        <a:lumMod val="50000"/>
                      </a:srgbClr>
                    </a:solidFill>
                    <a:latin typeface="+mn-lt"/>
                  </a:rPr>
                  <a:t>Tel: 256-312-350800</a:t>
                </a:r>
              </a:p>
              <a:p>
                <a:pPr marL="0" marR="0" lvl="0" indent="0" algn="l" defTabSz="685800" rtl="0" eaLnBrk="1" fontAlgn="auto" latinLnBrk="0" hangingPunct="1">
                  <a:lnSpc>
                    <a:spcPct val="100000"/>
                  </a:lnSpc>
                  <a:spcBef>
                    <a:spcPts val="0"/>
                  </a:spcBef>
                  <a:spcAft>
                    <a:spcPts val="0"/>
                  </a:spcAft>
                  <a:buClrTx/>
                  <a:buSzTx/>
                  <a:buFontTx/>
                  <a:buNone/>
                  <a:defRPr/>
                </a:pPr>
                <a:r>
                  <a:rPr lang="en-GB" sz="1100" dirty="0">
                    <a:solidFill>
                      <a:srgbClr val="0000FF"/>
                    </a:solidFill>
                    <a:latin typeface="+mn-lt"/>
                    <a:hlinkClick r:id="rId7"/>
                  </a:rPr>
                  <a:t>      https://ucu.ac.ug/</a:t>
                </a:r>
                <a:r>
                  <a:rPr lang="en-GB" sz="1100" dirty="0">
                    <a:solidFill>
                      <a:srgbClr val="0000FF"/>
                    </a:solidFill>
                    <a:latin typeface="+mn-lt"/>
                  </a:rPr>
                  <a:t> </a:t>
                </a:r>
                <a:r>
                  <a:rPr lang="fr-FR" sz="1100" dirty="0">
                    <a:solidFill>
                      <a:srgbClr val="5B9BD5">
                        <a:lumMod val="50000"/>
                      </a:srgbClr>
                    </a:solidFill>
                    <a:latin typeface="+mn-lt"/>
                  </a:rPr>
                  <a:t>   Email: </a:t>
                </a:r>
                <a:r>
                  <a:rPr lang="fr-FR" sz="1100" dirty="0">
                    <a:solidFill>
                      <a:srgbClr val="0000FF"/>
                    </a:solidFill>
                    <a:latin typeface="+mn-lt"/>
                    <a:hlinkClick r:id="rId8"/>
                  </a:rPr>
                  <a:t>info@ucu.ac.ug</a:t>
                </a:r>
                <a:r>
                  <a:rPr lang="fr-FR" sz="1100" dirty="0">
                    <a:solidFill>
                      <a:srgbClr val="0000FF"/>
                    </a:solidFill>
                    <a:latin typeface="+mn-lt"/>
                  </a:rPr>
                  <a:t>.   </a:t>
                </a:r>
              </a:p>
            </p:txBody>
          </p:sp>
          <p:sp>
            <p:nvSpPr>
              <p:cNvPr id="15" name="TextBox 14"/>
              <p:cNvSpPr txBox="1"/>
              <p:nvPr/>
            </p:nvSpPr>
            <p:spPr>
              <a:xfrm>
                <a:off x="3595675" y="3836538"/>
                <a:ext cx="4174870" cy="406270"/>
              </a:xfrm>
              <a:prstGeom prst="rect">
                <a:avLst/>
              </a:prstGeom>
              <a:noFill/>
            </p:spPr>
            <p:txBody>
              <a:bodyPr wrap="square">
                <a:spAutoFit/>
              </a:bodyPr>
              <a:lstStyle/>
              <a:p>
                <a:pPr defTabSz="685800"/>
                <a:r>
                  <a:rPr lang="en-GB" sz="1600" b="1" dirty="0">
                    <a:solidFill>
                      <a:srgbClr val="5B9BD5">
                        <a:lumMod val="50000"/>
                      </a:srgbClr>
                    </a:solidFill>
                    <a:latin typeface="+mj-lt"/>
                  </a:rPr>
                  <a:t>Uganda Christian University</a:t>
                </a:r>
                <a:endParaRPr lang="en-US" sz="1600" dirty="0">
                  <a:solidFill>
                    <a:srgbClr val="5B9BD5">
                      <a:lumMod val="50000"/>
                    </a:srgbClr>
                  </a:solidFill>
                  <a:latin typeface="+mj-lt"/>
                </a:endParaRPr>
              </a:p>
            </p:txBody>
          </p:sp>
          <p:pic>
            <p:nvPicPr>
              <p:cNvPr id="16" name="Picture 6" descr="facebook instagram whatsapp PNG image with transparent background | TOPpng"/>
              <p:cNvPicPr>
                <a:picLocks noChangeAspect="1" noChangeArrowheads="1"/>
              </p:cNvPicPr>
              <p:nvPr userDrawn="1"/>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a:fillRect/>
              </a:stretch>
            </p:blipFill>
            <p:spPr bwMode="auto">
              <a:xfrm>
                <a:off x="6492923" y="4908033"/>
                <a:ext cx="260459" cy="25990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p:cNvPicPr>
              <a:picLocks noChangeAspect="1"/>
            </p:cNvPicPr>
            <p:nvPr userDrawn="1"/>
          </p:nvPicPr>
          <p:blipFill rotWithShape="1">
            <a:blip r:embed="rId9"/>
            <a:srcRect l="4177" t="16271" r="77310" b="16737"/>
            <a:stretch>
              <a:fillRect/>
            </a:stretch>
          </p:blipFill>
          <p:spPr>
            <a:xfrm>
              <a:off x="3063490" y="4440462"/>
              <a:ext cx="1197778" cy="1320625"/>
            </a:xfrm>
            <a:prstGeom prst="rect">
              <a:avLst/>
            </a:prstGeom>
          </p:spPr>
        </p:pic>
      </p:grpSp>
      <p:pic>
        <p:nvPicPr>
          <p:cNvPr id="21" name="Picture 2" descr="Red button thank you icon Royalty Free Vector Image"/>
          <p:cNvPicPr>
            <a:picLocks noChangeAspect="1" noChangeArrowheads="1"/>
          </p:cNvPicPr>
          <p:nvPr userDrawn="1"/>
        </p:nvPicPr>
        <p:blipFill rotWithShape="1">
          <a:blip r:embed="rId10">
            <a:extLst>
              <a:ext uri="{BEBA8EAE-BF5A-486C-A8C5-ECC9F3942E4B}">
                <a14:imgProps xmlns:a14="http://schemas.microsoft.com/office/drawing/2010/main">
                  <a14:imgLayer r:embed="rId11">
                    <a14:imgEffect>
                      <a14:backgroundRemoval t="8611" b="86019" l="10000" r="90000">
                        <a14:foregroundMark x1="41000" y1="28981" x2="39100" y2="58519"/>
                        <a14:foregroundMark x1="27700" y1="36296" x2="34800" y2="63981"/>
                        <a14:foregroundMark x1="26600" y1="32500" x2="78400" y2="47685"/>
                        <a14:foregroundMark x1="52100" y1="23981" x2="53500" y2="41389"/>
                        <a14:foregroundMark x1="38900" y1="20463" x2="49000" y2="35556"/>
                        <a14:foregroundMark x1="44200" y1="21481" x2="69600" y2="35370"/>
                        <a14:foregroundMark x1="65200" y1="24722" x2="65200" y2="44444"/>
                        <a14:foregroundMark x1="71900" y1="31852" x2="70200" y2="51389"/>
                        <a14:foregroundMark x1="69200" y1="60463" x2="59800" y2="47500"/>
                        <a14:foregroundMark x1="75300" y1="54259" x2="61100" y2="48333"/>
                        <a14:foregroundMark x1="59800" y1="30370" x2="56700" y2="41389"/>
                        <a14:foregroundMark x1="57500" y1="68426" x2="54000" y2="46759"/>
                        <a14:foregroundMark x1="38300" y1="61667" x2="67900" y2="65926"/>
                        <a14:foregroundMark x1="47100" y1="46019" x2="58300" y2="52593"/>
                        <a14:foregroundMark x1="46500" y1="58148" x2="52700" y2="57963"/>
                        <a14:foregroundMark x1="45400" y1="46204" x2="50600" y2="57407"/>
                        <a14:foregroundMark x1="36200" y1="40370" x2="46700" y2="51389"/>
                        <a14:foregroundMark x1="43100" y1="64167" x2="50600" y2="68796"/>
                      </a14:backgroundRemoval>
                    </a14:imgEffect>
                  </a14:imgLayer>
                </a14:imgProps>
              </a:ext>
              <a:ext uri="{28A0092B-C50C-407E-A947-70E740481C1C}">
                <a14:useLocalDpi xmlns:a14="http://schemas.microsoft.com/office/drawing/2010/main" val="0"/>
              </a:ext>
            </a:extLst>
          </a:blip>
          <a:srcRect b="13043"/>
          <a:stretch>
            <a:fillRect/>
          </a:stretch>
        </p:blipFill>
        <p:spPr bwMode="auto">
          <a:xfrm>
            <a:off x="5409985" y="1899157"/>
            <a:ext cx="1825644" cy="170412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userDrawn="1"/>
        </p:nvGrpSpPr>
        <p:grpSpPr>
          <a:xfrm>
            <a:off x="8223082" y="4505034"/>
            <a:ext cx="4710416" cy="1774757"/>
            <a:chOff x="4261082" y="3159912"/>
            <a:chExt cx="5618294" cy="2129734"/>
          </a:xfrm>
        </p:grpSpPr>
        <p:pic>
          <p:nvPicPr>
            <p:cNvPr id="22" name="Picture 4" descr="facebook instagram whatsapp PNG image with transparent background | TOP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a:fillRect/>
            </a:stretch>
          </p:blipFill>
          <p:spPr bwMode="auto">
            <a:xfrm>
              <a:off x="4333142" y="4196730"/>
              <a:ext cx="277638" cy="2887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Round black telephone logo, Telephone Icon, Phone File, electronics, logo,  black And White png | PNGWi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4362423" y="4497666"/>
              <a:ext cx="245303" cy="2550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4629313" y="4929543"/>
              <a:ext cx="2964236" cy="360103"/>
            </a:xfrm>
            <a:prstGeom prst="rect">
              <a:avLst/>
            </a:prstGeom>
            <a:noFill/>
          </p:spPr>
          <p:txBody>
            <a:bodyPr wrap="square">
              <a:spAutoFit/>
            </a:bodyPr>
            <a:lstStyle/>
            <a:p>
              <a:pPr defTabSz="685800"/>
              <a:endParaRPr lang="en-US" sz="1350" dirty="0">
                <a:solidFill>
                  <a:prstClr val="black"/>
                </a:solidFill>
                <a:latin typeface="+mn-lt"/>
              </a:endParaRPr>
            </a:p>
          </p:txBody>
        </p:sp>
        <p:sp>
          <p:nvSpPr>
            <p:cNvPr id="26" name="TextBox 25"/>
            <p:cNvSpPr txBox="1"/>
            <p:nvPr/>
          </p:nvSpPr>
          <p:spPr>
            <a:xfrm>
              <a:off x="4547946" y="4468247"/>
              <a:ext cx="1959178" cy="313936"/>
            </a:xfrm>
            <a:prstGeom prst="rect">
              <a:avLst/>
            </a:prstGeom>
            <a:noFill/>
          </p:spPr>
          <p:txBody>
            <a:bodyPr wrap="square">
              <a:spAutoFit/>
            </a:bodyPr>
            <a:lstStyle/>
            <a:p>
              <a:pPr defTabSz="685800"/>
              <a:r>
                <a:rPr lang="en-GB" sz="1100" dirty="0">
                  <a:solidFill>
                    <a:srgbClr val="0000FF"/>
                  </a:solidFill>
                  <a:latin typeface="+mn-lt"/>
                </a:rPr>
                <a:t>https://</a:t>
              </a:r>
              <a:r>
                <a:rPr lang="en-GB" sz="1100" dirty="0" err="1">
                  <a:solidFill>
                    <a:srgbClr val="0000FF"/>
                  </a:solidFill>
                  <a:latin typeface="+mn-lt"/>
                </a:rPr>
                <a:t>cse.ucu.ac.ug</a:t>
              </a:r>
              <a:r>
                <a:rPr lang="en-GB" sz="1100" dirty="0">
                  <a:solidFill>
                    <a:srgbClr val="0000FF"/>
                  </a:solidFill>
                  <a:latin typeface="+mn-lt"/>
                </a:rPr>
                <a:t>/</a:t>
              </a:r>
              <a:endParaRPr lang="en-US" sz="1100" dirty="0">
                <a:solidFill>
                  <a:srgbClr val="0000FF"/>
                </a:solidFill>
                <a:latin typeface="+mn-lt"/>
              </a:endParaRPr>
            </a:p>
          </p:txBody>
        </p:sp>
        <p:sp>
          <p:nvSpPr>
            <p:cNvPr id="27" name="TextBox 26"/>
            <p:cNvSpPr txBox="1"/>
            <p:nvPr/>
          </p:nvSpPr>
          <p:spPr>
            <a:xfrm>
              <a:off x="6285518" y="4170852"/>
              <a:ext cx="1750610" cy="332403"/>
            </a:xfrm>
            <a:prstGeom prst="rect">
              <a:avLst/>
            </a:prstGeom>
            <a:noFill/>
          </p:spPr>
          <p:txBody>
            <a:bodyPr wrap="square">
              <a:spAutoFit/>
            </a:bodyPr>
            <a:lstStyle/>
            <a:p>
              <a:pPr defTabSz="685800"/>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ucu_ComputEng</a:t>
              </a:r>
              <a:endParaRPr lang="en-US" sz="1200" dirty="0">
                <a:solidFill>
                  <a:prstClr val="black">
                    <a:lumMod val="95000"/>
                    <a:lumOff val="5000"/>
                  </a:prstClr>
                </a:solidFill>
                <a:latin typeface="+mn-lt"/>
              </a:endParaRPr>
            </a:p>
          </p:txBody>
        </p:sp>
        <p:sp>
          <p:nvSpPr>
            <p:cNvPr id="28" name="TextBox 27"/>
            <p:cNvSpPr txBox="1"/>
            <p:nvPr/>
          </p:nvSpPr>
          <p:spPr>
            <a:xfrm>
              <a:off x="4547946" y="4152767"/>
              <a:ext cx="1581881" cy="313936"/>
            </a:xfrm>
            <a:prstGeom prst="rect">
              <a:avLst/>
            </a:prstGeom>
            <a:noFill/>
          </p:spPr>
          <p:txBody>
            <a:bodyPr wrap="square">
              <a:spAutoFit/>
            </a:bodyPr>
            <a:lstStyle/>
            <a:p>
              <a:pPr defTabSz="685800"/>
              <a:r>
                <a:rPr lang="en-GB" sz="1100" dirty="0">
                  <a:solidFill>
                    <a:prstClr val="black">
                      <a:lumMod val="95000"/>
                      <a:lumOff val="5000"/>
                    </a:prstClr>
                  </a:solidFill>
                  <a:latin typeface="+mn-lt"/>
                </a:rPr>
                <a:t>@</a:t>
              </a:r>
              <a:r>
                <a:rPr lang="en-GB" sz="1100" dirty="0" err="1">
                  <a:solidFill>
                    <a:prstClr val="black">
                      <a:lumMod val="95000"/>
                      <a:lumOff val="5000"/>
                    </a:prstClr>
                  </a:solidFill>
                  <a:latin typeface="+mn-lt"/>
                </a:rPr>
                <a:t>ucucomputeng</a:t>
              </a:r>
              <a:endParaRPr lang="en-US" sz="1100" dirty="0">
                <a:solidFill>
                  <a:prstClr val="black">
                    <a:lumMod val="95000"/>
                    <a:lumOff val="5000"/>
                  </a:prstClr>
                </a:solidFill>
                <a:latin typeface="+mn-lt"/>
              </a:endParaRPr>
            </a:p>
          </p:txBody>
        </p:sp>
        <p:sp>
          <p:nvSpPr>
            <p:cNvPr id="29" name="TextBox 28"/>
            <p:cNvSpPr txBox="1"/>
            <p:nvPr/>
          </p:nvSpPr>
          <p:spPr>
            <a:xfrm>
              <a:off x="4281392" y="3800378"/>
              <a:ext cx="5597984" cy="313936"/>
            </a:xfrm>
            <a:prstGeom prst="rect">
              <a:avLst/>
            </a:prstGeom>
            <a:noFill/>
          </p:spPr>
          <p:txBody>
            <a:bodyPr wrap="square">
              <a:spAutoFit/>
            </a:bodyPr>
            <a:lstStyle/>
            <a:p>
              <a:pPr defTabSz="685800"/>
              <a:r>
                <a:rPr lang="en-GB" sz="1100" dirty="0">
                  <a:solidFill>
                    <a:srgbClr val="5B9BD5">
                      <a:lumMod val="50000"/>
                    </a:srgbClr>
                  </a:solidFill>
                  <a:latin typeface="+mn-lt"/>
                </a:rPr>
                <a:t>Tel: +256 (0) 312 350 863 | WhatsApp: +256 (0) 708 114 300</a:t>
              </a:r>
            </a:p>
          </p:txBody>
        </p:sp>
        <p:sp>
          <p:nvSpPr>
            <p:cNvPr id="30" name="TextBox 29"/>
            <p:cNvSpPr txBox="1"/>
            <p:nvPr/>
          </p:nvSpPr>
          <p:spPr>
            <a:xfrm>
              <a:off x="4261082" y="3159912"/>
              <a:ext cx="5597985" cy="627872"/>
            </a:xfrm>
            <a:prstGeom prst="rect">
              <a:avLst/>
            </a:prstGeom>
            <a:noFill/>
          </p:spPr>
          <p:txBody>
            <a:bodyPr wrap="square">
              <a:spAutoFit/>
            </a:bodyPr>
            <a:lstStyle/>
            <a:p>
              <a:pPr defTabSz="685800"/>
              <a:r>
                <a:rPr lang="en-GB" sz="1600" b="1" dirty="0">
                  <a:solidFill>
                    <a:srgbClr val="5B9BD5">
                      <a:lumMod val="50000"/>
                    </a:srgbClr>
                  </a:solidFill>
                  <a:latin typeface="+mj-lt"/>
                </a:rPr>
                <a:t>Department of Computing &amp; Technology</a:t>
              </a:r>
            </a:p>
            <a:p>
              <a:pPr defTabSz="685800"/>
              <a:r>
                <a:rPr lang="en-GB" sz="1200" b="1" dirty="0">
                  <a:solidFill>
                    <a:srgbClr val="C00000"/>
                  </a:solidFill>
                  <a:latin typeface="+mj-lt"/>
                </a:rPr>
                <a:t>FACULTY OF ENGINEERING, DESIGN AND TECHNOLOGY</a:t>
              </a:r>
              <a:endParaRPr lang="en-US" sz="1200" dirty="0">
                <a:solidFill>
                  <a:srgbClr val="C00000"/>
                </a:solidFill>
                <a:latin typeface="+mj-lt"/>
              </a:endParaRPr>
            </a:p>
          </p:txBody>
        </p:sp>
        <p:pic>
          <p:nvPicPr>
            <p:cNvPr id="31" name="Picture 6" descr="facebook instagram whatsapp PNG image with transparent background | TOPpng"/>
            <p:cNvPicPr>
              <a:picLocks noChangeAspect="1" noChangeArrowheads="1"/>
            </p:cNvPicPr>
            <p:nvPr userDrawn="1"/>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a:fillRect/>
            </a:stretch>
          </p:blipFill>
          <p:spPr bwMode="auto">
            <a:xfrm>
              <a:off x="6070315" y="4226614"/>
              <a:ext cx="301120" cy="300476"/>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p:cNvSpPr txBox="1"/>
          <p:nvPr userDrawn="1"/>
        </p:nvSpPr>
        <p:spPr>
          <a:xfrm>
            <a:off x="10081508" y="5598486"/>
            <a:ext cx="2000745" cy="261610"/>
          </a:xfrm>
          <a:prstGeom prst="rect">
            <a:avLst/>
          </a:prstGeom>
          <a:noFill/>
        </p:spPr>
        <p:txBody>
          <a:bodyPr wrap="square">
            <a:spAutoFit/>
          </a:bodyPr>
          <a:lstStyle/>
          <a:p>
            <a:pPr defTabSz="685800"/>
            <a:r>
              <a:rPr lang="fr-FR" sz="1100" dirty="0">
                <a:solidFill>
                  <a:srgbClr val="5B9BD5">
                    <a:lumMod val="50000"/>
                  </a:srgbClr>
                </a:solidFill>
                <a:latin typeface="+mn-lt"/>
              </a:rPr>
              <a:t>Email: </a:t>
            </a:r>
            <a:r>
              <a:rPr lang="fr-FR" sz="1100" dirty="0" err="1">
                <a:solidFill>
                  <a:srgbClr val="5B9BD5">
                    <a:lumMod val="50000"/>
                  </a:srgbClr>
                </a:solidFill>
                <a:latin typeface="+mn-lt"/>
              </a:rPr>
              <a:t>dct-</a:t>
            </a:r>
            <a:r>
              <a:rPr lang="fr-FR" sz="1100" dirty="0" err="1">
                <a:solidFill>
                  <a:srgbClr val="0000FF"/>
                </a:solidFill>
                <a:latin typeface="+mn-lt"/>
                <a:hlinkClick r:id="rId8"/>
              </a:rPr>
              <a:t>info@ucu.ac.ug</a:t>
            </a:r>
            <a:endParaRPr lang="fr-FR" sz="1100" dirty="0">
              <a:solidFill>
                <a:srgbClr val="0000FF"/>
              </a:solidFill>
              <a:latin typeface="+mn-lt"/>
            </a:endParaRPr>
          </a:p>
        </p:txBody>
      </p:sp>
      <p:pic>
        <p:nvPicPr>
          <p:cNvPr id="34" name="Picture 4"/>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flipH="1">
            <a:off x="7631107" y="4473507"/>
            <a:ext cx="634564" cy="140747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p:cNvCxnSpPr/>
          <p:nvPr userDrawn="1"/>
        </p:nvCxnSpPr>
        <p:spPr>
          <a:xfrm flipH="1">
            <a:off x="345989" y="4505034"/>
            <a:ext cx="11846011" cy="1050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44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
        <p:nvSpPr>
          <p:cNvPr id="8" name="Text Box 7"/>
          <p:cNvSpPr txBox="1"/>
          <p:nvPr userDrawn="1"/>
        </p:nvSpPr>
        <p:spPr>
          <a:xfrm>
            <a:off x="55880" y="6559550"/>
            <a:ext cx="309880" cy="368300"/>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5170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94082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45D528E-B0C4-574C-AE6E-B35A83CFEB13}" type="datetimeFigureOut">
              <a:rPr lang="en-GB" smtClean="0"/>
              <a:t>05/02/2025</a:t>
            </a:fld>
            <a:endParaRPr lang="en-GB"/>
          </a:p>
        </p:txBody>
      </p:sp>
      <p:sp>
        <p:nvSpPr>
          <p:cNvPr id="6" name="Footer Placeholder 5"/>
          <p:cNvSpPr>
            <a:spLocks noGrp="1"/>
          </p:cNvSpPr>
          <p:nvPr>
            <p:ph type="ftr" sz="quarter" idx="11"/>
          </p:nvPr>
        </p:nvSpPr>
        <p:spPr>
          <a:xfrm>
            <a:off x="2116899" y="6356350"/>
            <a:ext cx="8129391"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93361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solidFill>
            <a:srgbClr val="D7014D"/>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a:solidFill>
            <a:srgbClr val="FFD932"/>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45D528E-B0C4-574C-AE6E-B35A83CFEB13}" type="datetimeFigureOut">
              <a:rPr lang="en-GB" smtClean="0"/>
              <a:t>05/02/2025</a:t>
            </a:fld>
            <a:endParaRPr lang="en-GB"/>
          </a:p>
        </p:txBody>
      </p:sp>
      <p:sp>
        <p:nvSpPr>
          <p:cNvPr id="8" name="Footer Placeholder 7"/>
          <p:cNvSpPr>
            <a:spLocks noGrp="1"/>
          </p:cNvSpPr>
          <p:nvPr>
            <p:ph type="ftr" sz="quarter" idx="11"/>
          </p:nvPr>
        </p:nvSpPr>
        <p:spPr>
          <a:xfrm>
            <a:off x="2116899" y="6356350"/>
            <a:ext cx="8129391"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405109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45D528E-B0C4-574C-AE6E-B35A83CFEB13}" type="datetimeFigureOut">
              <a:rPr lang="en-GB" smtClean="0"/>
              <a:t>05/02/2025</a:t>
            </a:fld>
            <a:endParaRPr lang="en-GB"/>
          </a:p>
        </p:txBody>
      </p:sp>
      <p:sp>
        <p:nvSpPr>
          <p:cNvPr id="4" name="Footer Placeholder 3"/>
          <p:cNvSpPr>
            <a:spLocks noGrp="1"/>
          </p:cNvSpPr>
          <p:nvPr>
            <p:ph type="ftr" sz="quarter" idx="11"/>
          </p:nvPr>
        </p:nvSpPr>
        <p:spPr>
          <a:xfrm>
            <a:off x="2116899" y="6356350"/>
            <a:ext cx="8129391"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83415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D528E-B0C4-574C-AE6E-B35A83CFEB13}" type="datetimeFigureOut">
              <a:rPr lang="en-GB" smtClean="0"/>
              <a:t>05/02/2025</a:t>
            </a:fld>
            <a:endParaRPr lang="en-GB"/>
          </a:p>
        </p:txBody>
      </p:sp>
      <p:sp>
        <p:nvSpPr>
          <p:cNvPr id="3" name="Footer Placeholder 2"/>
          <p:cNvSpPr>
            <a:spLocks noGrp="1"/>
          </p:cNvSpPr>
          <p:nvPr>
            <p:ph type="ftr" sz="quarter" idx="11"/>
          </p:nvPr>
        </p:nvSpPr>
        <p:spPr>
          <a:xfrm>
            <a:off x="2116899" y="6356350"/>
            <a:ext cx="8129391"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39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5D528E-B0C4-574C-AE6E-B35A83CFEB13}" type="datetimeFigureOut">
              <a:rPr lang="en-GB" smtClean="0"/>
              <a:t>05/02/2025</a:t>
            </a:fld>
            <a:endParaRPr lang="en-GB"/>
          </a:p>
        </p:txBody>
      </p:sp>
      <p:sp>
        <p:nvSpPr>
          <p:cNvPr id="6" name="Footer Placeholder 5"/>
          <p:cNvSpPr>
            <a:spLocks noGrp="1"/>
          </p:cNvSpPr>
          <p:nvPr>
            <p:ph type="ftr" sz="quarter" idx="11"/>
          </p:nvPr>
        </p:nvSpPr>
        <p:spPr>
          <a:xfrm>
            <a:off x="2116899" y="6356350"/>
            <a:ext cx="8129391"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42768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5D528E-B0C4-574C-AE6E-B35A83CFEB13}" type="datetimeFigureOut">
              <a:rPr lang="en-GB" smtClean="0"/>
              <a:t>05/02/2025</a:t>
            </a:fld>
            <a:endParaRPr lang="en-GB"/>
          </a:p>
        </p:txBody>
      </p:sp>
      <p:sp>
        <p:nvSpPr>
          <p:cNvPr id="6" name="Footer Placeholder 5"/>
          <p:cNvSpPr>
            <a:spLocks noGrp="1"/>
          </p:cNvSpPr>
          <p:nvPr>
            <p:ph type="ftr" sz="quarter" idx="11"/>
          </p:nvPr>
        </p:nvSpPr>
        <p:spPr>
          <a:xfrm>
            <a:off x="2116899" y="6356350"/>
            <a:ext cx="8129391"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93307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ucu.ac.u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info@ucu.ac.u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776791" y="0"/>
            <a:ext cx="2415209" cy="735885"/>
          </a:xfrm>
          <a:prstGeom prst="rect">
            <a:avLst/>
          </a:prstGeom>
        </p:spPr>
      </p:pic>
      <p:sp>
        <p:nvSpPr>
          <p:cNvPr id="2" name="Title Placeholder 1"/>
          <p:cNvSpPr>
            <a:spLocks noGrp="1"/>
          </p:cNvSpPr>
          <p:nvPr>
            <p:ph type="title"/>
          </p:nvPr>
        </p:nvSpPr>
        <p:spPr>
          <a:xfrm>
            <a:off x="838200" y="365126"/>
            <a:ext cx="10515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687514"/>
            <a:ext cx="10515600" cy="44894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p:cNvSpPr/>
          <p:nvPr userDrawn="1"/>
        </p:nvSpPr>
        <p:spPr>
          <a:xfrm>
            <a:off x="838200" y="1508126"/>
            <a:ext cx="11353800" cy="179387"/>
          </a:xfrm>
          <a:prstGeom prst="rect">
            <a:avLst/>
          </a:prstGeom>
          <a:solidFill>
            <a:srgbClr val="0B3D9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userDrawn="1"/>
        </p:nvSpPr>
        <p:spPr>
          <a:xfrm>
            <a:off x="0" y="1508126"/>
            <a:ext cx="838200" cy="179387"/>
          </a:xfrm>
          <a:prstGeom prst="rect">
            <a:avLst/>
          </a:prstGeom>
          <a:solidFill>
            <a:srgbClr val="D7014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a:off x="838200" y="1508125"/>
            <a:ext cx="838200" cy="179387"/>
          </a:xfrm>
          <a:prstGeom prst="rect">
            <a:avLst/>
          </a:prstGeom>
          <a:solidFill>
            <a:srgbClr val="FFD93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Date Placeholder 3"/>
          <p:cNvSpPr>
            <a:spLocks noGrp="1"/>
          </p:cNvSpPr>
          <p:nvPr>
            <p:ph type="dt" sz="half" idx="2"/>
          </p:nvPr>
        </p:nvSpPr>
        <p:spPr>
          <a:xfrm>
            <a:off x="838200" y="6356350"/>
            <a:ext cx="102817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D528E-B0C4-574C-AE6E-B35A83CFEB13}" type="datetimeFigureOut">
              <a:rPr lang="en-GB" smtClean="0"/>
              <a:t>05/02/2025</a:t>
            </a:fld>
            <a:endParaRPr lang="en-GB" dirty="0"/>
          </a:p>
        </p:txBody>
      </p:sp>
      <p:sp>
        <p:nvSpPr>
          <p:cNvPr id="5" name="Footer Placeholder 4"/>
          <p:cNvSpPr>
            <a:spLocks noGrp="1"/>
          </p:cNvSpPr>
          <p:nvPr>
            <p:ph type="ftr" sz="quarter" idx="3"/>
          </p:nvPr>
        </p:nvSpPr>
        <p:spPr>
          <a:xfrm>
            <a:off x="2116899" y="6251714"/>
            <a:ext cx="8129391" cy="4697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5" name="TextBox 14"/>
          <p:cNvSpPr txBox="1"/>
          <p:nvPr userDrawn="1"/>
        </p:nvSpPr>
        <p:spPr>
          <a:xfrm>
            <a:off x="2116899" y="6356350"/>
            <a:ext cx="7517429" cy="430887"/>
          </a:xfrm>
          <a:prstGeom prst="rect">
            <a:avLst/>
          </a:prstGeom>
          <a:noFill/>
        </p:spPr>
        <p:txBody>
          <a:bodyPr wrap="square" rtlCol="0">
            <a:spAutoFit/>
          </a:bodyPr>
          <a:lstStyle/>
          <a:p>
            <a:pPr algn="ctr"/>
            <a:r>
              <a:rPr lang="en-GB" sz="850" b="1" dirty="0">
                <a:solidFill>
                  <a:srgbClr val="0B3D91"/>
                </a:solidFill>
              </a:rPr>
              <a:t>A Complete Education for A Complete Person</a:t>
            </a:r>
            <a:br>
              <a:rPr lang="en-GB" sz="700" dirty="0"/>
            </a:br>
            <a:r>
              <a:rPr lang="en-GB" sz="700" dirty="0"/>
              <a:t>P.O. Box 4, Mukono, Uganda, Plot 67-173, Bishop Tucker Road, Mukono Hill</a:t>
            </a:r>
            <a:r>
              <a:rPr lang="en-US" sz="700" dirty="0"/>
              <a:t> | </a:t>
            </a:r>
            <a:r>
              <a:rPr lang="en-GB" sz="700" dirty="0"/>
              <a:t>Tel: +256 (0) 312 350 800 Email: </a:t>
            </a:r>
            <a:r>
              <a:rPr lang="en-GB" sz="700" u="sng" dirty="0">
                <a:solidFill>
                  <a:srgbClr val="0000FF"/>
                </a:solidFill>
                <a:hlinkClick r:id="rId15"/>
              </a:rPr>
              <a:t>info@ucu.ac.ug</a:t>
            </a:r>
            <a:r>
              <a:rPr lang="en-GB" sz="700" dirty="0">
                <a:solidFill>
                  <a:srgbClr val="0000FF"/>
                </a:solidFill>
              </a:rPr>
              <a:t> </a:t>
            </a:r>
            <a:r>
              <a:rPr lang="en-GB" sz="700" dirty="0"/>
              <a:t>Web: </a:t>
            </a:r>
            <a:r>
              <a:rPr lang="en-GB" sz="700" u="sng" dirty="0">
                <a:solidFill>
                  <a:srgbClr val="0000FF"/>
                </a:solidFill>
              </a:rPr>
              <a:t>https://</a:t>
            </a:r>
            <a:r>
              <a:rPr lang="en-GB" sz="700" u="sng" dirty="0">
                <a:solidFill>
                  <a:srgbClr val="0000FF"/>
                </a:solidFill>
                <a:hlinkClick r:id="rId16"/>
              </a:rPr>
              <a:t>ucu.ac.ug</a:t>
            </a:r>
            <a:endParaRPr lang="en-US" sz="700" u="sng" dirty="0">
              <a:solidFill>
                <a:srgbClr val="0000FF"/>
              </a:solidFill>
            </a:endParaRPr>
          </a:p>
          <a:p>
            <a:pPr algn="ctr"/>
            <a:r>
              <a:rPr lang="en-GB" sz="650" dirty="0"/>
              <a:t>Founded by the Province of the Church of Uganda. Chartered by the Government of Uganda</a:t>
            </a:r>
            <a:endParaRPr lang="en-US" sz="650" dirty="0"/>
          </a:p>
        </p:txBody>
      </p:sp>
      <p:cxnSp>
        <p:nvCxnSpPr>
          <p:cNvPr id="17" name="Straight Connector 16"/>
          <p:cNvCxnSpPr/>
          <p:nvPr userDrawn="1"/>
        </p:nvCxnSpPr>
        <p:spPr>
          <a:xfrm>
            <a:off x="0" y="6395027"/>
            <a:ext cx="12192000" cy="0"/>
          </a:xfrm>
          <a:prstGeom prst="line">
            <a:avLst/>
          </a:prstGeom>
          <a:ln w="12700">
            <a:solidFill>
              <a:srgbClr val="D70167"/>
            </a:solidFill>
          </a:ln>
        </p:spPr>
        <p:style>
          <a:lnRef idx="1">
            <a:schemeClr val="accent1"/>
          </a:lnRef>
          <a:fillRef idx="0">
            <a:schemeClr val="accent1"/>
          </a:fillRef>
          <a:effectRef idx="0">
            <a:schemeClr val="accent1"/>
          </a:effectRef>
          <a:fontRef idx="minor">
            <a:schemeClr val="tx1"/>
          </a:fontRef>
        </p:style>
      </p:cxnSp>
      <p:pic>
        <p:nvPicPr>
          <p:cNvPr id="9" name="Picture 6"/>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b="42643"/>
          <a:stretch>
            <a:fillRect/>
          </a:stretch>
        </p:blipFill>
        <p:spPr bwMode="auto">
          <a:xfrm>
            <a:off x="0" y="5412967"/>
            <a:ext cx="1162289" cy="144503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DDBE-A55F-774C-A2FD-AFEA97DEB0D4}" type="slidenum">
              <a:rPr lang="en-US" smtClean="0"/>
              <a:t>‹#›</a:t>
            </a:fld>
            <a:endParaRPr lang="en-US"/>
          </a:p>
        </p:txBody>
      </p:sp>
    </p:spTree>
    <p:extLst>
      <p:ext uri="{BB962C8B-B14F-4D97-AF65-F5344CB8AC3E}">
        <p14:creationId xmlns:p14="http://schemas.microsoft.com/office/powerpoint/2010/main" val="154966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D7014D"/>
        </a:buClr>
        <a:buFont typeface="Wingdings" panose="05000000000000000000"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B3D91"/>
        </a:buClr>
        <a:buSzPct val="95000"/>
        <a:buFont typeface="Wingdings" panose="05000000000000000000"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D70167"/>
        </a:buClr>
        <a:buSzPct val="90000"/>
        <a:buFont typeface="Wingdings" panose="05000000000000000000"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D70167"/>
        </a:buClr>
        <a:buSzPct val="88000"/>
        <a:buFont typeface="Wingdings" panose="05000000000000000000"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931"/>
        </a:buClr>
        <a:buSzPct val="86000"/>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151" y="3648270"/>
            <a:ext cx="10652919" cy="2151716"/>
          </a:xfrm>
        </p:spPr>
        <p:txBody>
          <a:bodyPr>
            <a:noAutofit/>
          </a:bodyPr>
          <a:lstStyle/>
          <a:p>
            <a:pPr marL="0" indent="0" algn="l">
              <a:buNone/>
            </a:pPr>
            <a:r>
              <a:rPr lang="en-GB" sz="2400" b="1" kern="100" dirty="0">
                <a:latin typeface="Times New Roman" panose="02020603050405020304" pitchFamily="18" charset="0"/>
                <a:ea typeface="Calibri" panose="020F0502020204030204" pitchFamily="34" charset="0"/>
                <a:cs typeface="Times New Roman" panose="02020603050405020304" pitchFamily="18" charset="0"/>
              </a:rPr>
              <a:t>Econia Racheal </a:t>
            </a:r>
          </a:p>
          <a:p>
            <a:pPr marL="0" indent="0">
              <a:buNone/>
            </a:pPr>
            <a:r>
              <a:rPr lang="en-GB" sz="2400" b="1" dirty="0">
                <a:solidFill>
                  <a:srgbClr val="000000"/>
                </a:solidFill>
                <a:latin typeface="Times New Roman" panose="02020603050405020304" pitchFamily="18" charset="0"/>
              </a:rPr>
              <a:t>Reg No: </a:t>
            </a:r>
            <a:r>
              <a:rPr lang="en-GB" sz="2400" b="1" i="0" u="none" strike="noStrike" baseline="0" dirty="0">
                <a:solidFill>
                  <a:srgbClr val="000000"/>
                </a:solidFill>
                <a:latin typeface="Times New Roman" panose="02020603050405020304" pitchFamily="18" charset="0"/>
              </a:rPr>
              <a:t>J24M19/016</a:t>
            </a:r>
          </a:p>
          <a:p>
            <a:pPr marL="0" indent="0">
              <a:buNone/>
            </a:pPr>
            <a:r>
              <a:rPr lang="en-GB" sz="24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Access No: B26253</a:t>
            </a:r>
            <a:endParaRPr lang="en-GB" sz="1800" b="0" i="0" u="none" strike="noStrike" baseline="0" dirty="0">
              <a:solidFill>
                <a:srgbClr val="000000"/>
              </a:solidFill>
              <a:latin typeface="Times New Roman" panose="02020603050405020304" pitchFamily="18" charset="0"/>
            </a:endParaRPr>
          </a:p>
          <a:p>
            <a:pPr marL="0" indent="0">
              <a:buNone/>
            </a:pPr>
            <a:endParaRPr lang="en-GB" sz="2400" b="1" kern="100" dirty="0">
              <a:latin typeface="TrebuchetMS"/>
              <a:ea typeface="Calibri" panose="020F0502020204030204" pitchFamily="34" charset="0"/>
              <a:cs typeface="Times New Roman" panose="02020603050405020304" pitchFamily="18" charset="0"/>
            </a:endParaRPr>
          </a:p>
        </p:txBody>
      </p:sp>
      <p:sp>
        <p:nvSpPr>
          <p:cNvPr id="4" name="Google Shape;129;p17"/>
          <p:cNvSpPr txBox="1"/>
          <p:nvPr/>
        </p:nvSpPr>
        <p:spPr>
          <a:xfrm>
            <a:off x="1715585" y="1792656"/>
            <a:ext cx="9359075" cy="1107965"/>
          </a:xfrm>
          <a:prstGeom prst="rect">
            <a:avLst/>
          </a:prstGeom>
          <a:solidFill>
            <a:srgbClr val="351C75"/>
          </a:solidFill>
          <a:ln>
            <a:noFill/>
          </a:ln>
        </p:spPr>
        <p:txBody>
          <a:bodyPr spcFirstLastPara="1" wrap="square" lIns="91425" tIns="91425" rIns="91425" bIns="91425" anchor="t" anchorCtr="0">
            <a:spAutoFit/>
          </a:bodyPr>
          <a:lstStyle/>
          <a:p>
            <a:pPr algn="ctr">
              <a:defRPr/>
            </a:pPr>
            <a:r>
              <a:rPr lang="en-GB" sz="6000" b="1" i="0" u="none" strike="noStrike" dirty="0">
                <a:solidFill>
                  <a:schemeClr val="bg1"/>
                </a:solidFill>
                <a:effectLst/>
                <a:latin typeface="Times New Roman" panose="02020603050405020304" pitchFamily="18" charset="0"/>
                <a:cs typeface="Times New Roman" panose="02020603050405020304" pitchFamily="18" charset="0"/>
              </a:rPr>
              <a:t>Research Topic</a:t>
            </a:r>
            <a:endParaRPr kumimoji="0" lang="en-GB" sz="6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BC2B-4B8E-4DE2-98EF-DC14A09C91FF}"/>
              </a:ext>
            </a:extLst>
          </p:cNvPr>
          <p:cNvSpPr>
            <a:spLocks noGrp="1"/>
          </p:cNvSpPr>
          <p:nvPr>
            <p:ph type="ctrTitle"/>
          </p:nvPr>
        </p:nvSpPr>
        <p:spPr>
          <a:xfrm>
            <a:off x="730898" y="71746"/>
            <a:ext cx="9144000" cy="1210290"/>
          </a:xfrm>
        </p:spPr>
        <p:txBody>
          <a:bodyPr>
            <a:normAutofit/>
          </a:bodyPr>
          <a:lstStyle/>
          <a:p>
            <a:pPr algn="l"/>
            <a:r>
              <a:rPr lang="en-US" sz="2400" b="1" i="0" u="none" strike="noStrike" baseline="0" dirty="0">
                <a:solidFill>
                  <a:srgbClr val="000000"/>
                </a:solidFill>
                <a:latin typeface="Times New Roman" panose="02020603050405020304" pitchFamily="18" charset="0"/>
                <a:cs typeface="Times New Roman" panose="02020603050405020304" pitchFamily="18" charset="0"/>
              </a:rPr>
              <a:t>The Effect of Exchange Rate Fluctuations on Food Prices in Uganda Using Regression and Causal Analysis</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6F1E10-864E-06BC-DAEB-2899B2E45AD8}"/>
              </a:ext>
            </a:extLst>
          </p:cNvPr>
          <p:cNvSpPr>
            <a:spLocks noGrp="1"/>
          </p:cNvSpPr>
          <p:nvPr>
            <p:ph type="subTitle" idx="1"/>
          </p:nvPr>
        </p:nvSpPr>
        <p:spPr>
          <a:xfrm>
            <a:off x="120770" y="1752508"/>
            <a:ext cx="11682453" cy="4526994"/>
          </a:xfrm>
        </p:spPr>
        <p:txBody>
          <a:bodyPr>
            <a:normAutofit/>
          </a:bodyPr>
          <a:lstStyle/>
          <a:p>
            <a:endParaRPr lang="en-US" dirty="0"/>
          </a:p>
          <a:p>
            <a:pPr algn="l"/>
            <a:r>
              <a:rPr lang="en-US" sz="2800" b="1" i="0" u="none" strike="noStrike" baseline="0" dirty="0">
                <a:solidFill>
                  <a:srgbClr val="000000"/>
                </a:solidFill>
                <a:latin typeface="Times New Roman" panose="02020603050405020304" pitchFamily="18" charset="0"/>
                <a:cs typeface="Times New Roman" panose="02020603050405020304" pitchFamily="18" charset="0"/>
              </a:rPr>
              <a:t>Problem Statement:</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Ugandan food prices are reported in both local currency (UGX) and USD, and fluctuations in exchange rates may impact food affordability. However, the extent to which currency fluctuations affect local food prices remains unclear. This study aims to quantify the relationship between exchange rates and food price trends using regression and causal inference techniques.</a:t>
            </a:r>
            <a:endParaRPr lang="en-US" sz="2000" dirty="0">
              <a:latin typeface="Times New Roman" panose="02020603050405020304" pitchFamily="18" charset="0"/>
              <a:cs typeface="Times New Roman" panose="02020603050405020304" pitchFamily="18" charset="0"/>
            </a:endParaRPr>
          </a:p>
          <a:p>
            <a:pPr algn="l"/>
            <a:endParaRPr lang="en-US" dirty="0"/>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580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B478-4235-8178-257A-DECA40837DEA}"/>
              </a:ext>
            </a:extLst>
          </p:cNvPr>
          <p:cNvSpPr>
            <a:spLocks noGrp="1"/>
          </p:cNvSpPr>
          <p:nvPr>
            <p:ph type="title"/>
          </p:nvPr>
        </p:nvSpPr>
        <p:spPr/>
        <p:txBody>
          <a:bodyPr>
            <a:norm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Research Objectives: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620F7C-9635-197F-D099-81AEB01923FD}"/>
              </a:ext>
            </a:extLst>
          </p:cNvPr>
          <p:cNvSpPr>
            <a:spLocks noGrp="1"/>
          </p:cNvSpPr>
          <p:nvPr>
            <p:ph idx="1"/>
          </p:nvPr>
        </p:nvSpPr>
        <p:spPr/>
        <p:txBody>
          <a:bodyPr>
            <a:normAutofit/>
          </a:bodyPr>
          <a:lstStyle/>
          <a:p>
            <a:pPr marL="457200" indent="-457200" algn="l">
              <a:buFont typeface="+mj-lt"/>
              <a:buAutoNum type="arabicPeriod"/>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To analyze trends in the UGX-USD exchange rate over time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its correlation with food prices. </a:t>
            </a:r>
          </a:p>
          <a:p>
            <a:pPr marL="457200" indent="-457200">
              <a:buFont typeface="+mj-lt"/>
              <a:buAutoNum type="arabicPeriod"/>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To identify food commodities that are most sensitive to exchange rate fluctuations.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To build predictive models that estimate the impact of exchange rate changes on food prices.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To explore potential causality between exchange rate fluctuations and price changes.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53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2B87-AF81-97D3-46D9-0908999538C0}"/>
              </a:ext>
            </a:extLst>
          </p:cNvPr>
          <p:cNvSpPr>
            <a:spLocks noGrp="1"/>
          </p:cNvSpPr>
          <p:nvPr>
            <p:ph type="title"/>
          </p:nvPr>
        </p:nvSpPr>
        <p:spPr/>
        <p:txBody>
          <a:bodyPr>
            <a:norm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Methodology:</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7CA373-8A3E-1AB6-C27C-ECA51FE95D00}"/>
              </a:ext>
            </a:extLst>
          </p:cNvPr>
          <p:cNvSpPr>
            <a:spLocks noGrp="1"/>
          </p:cNvSpPr>
          <p:nvPr>
            <p:ph idx="1"/>
          </p:nvPr>
        </p:nvSpPr>
        <p:spPr/>
        <p:txBody>
          <a:bodyPr>
            <a:noAutofit/>
          </a:bodyPr>
          <a:lstStyle/>
          <a:p>
            <a:r>
              <a:rPr lang="en-US" sz="1600" b="1" i="0" u="none" strike="noStrike" baseline="0" dirty="0">
                <a:solidFill>
                  <a:srgbClr val="000000"/>
                </a:solidFill>
                <a:latin typeface="Times New Roman" panose="02020603050405020304" pitchFamily="18" charset="0"/>
                <a:cs typeface="Times New Roman" panose="02020603050405020304" pitchFamily="18" charset="0"/>
              </a:rPr>
              <a:t>Data Preprocessing: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Convert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usd</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price and price columns to numeric format. </a:t>
            </a: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Merge with external exchange rate data (if needed). </a:t>
            </a:r>
          </a:p>
          <a:p>
            <a:r>
              <a:rPr lang="en-US" sz="1600" b="1" i="0" u="none" strike="noStrike" baseline="0" dirty="0">
                <a:solidFill>
                  <a:srgbClr val="000000"/>
                </a:solidFill>
                <a:latin typeface="Times New Roman" panose="02020603050405020304" pitchFamily="18" charset="0"/>
                <a:cs typeface="Times New Roman" panose="02020603050405020304" pitchFamily="18" charset="0"/>
              </a:rPr>
              <a:t>Exploratory Data Analysis: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Plot trends of food prices against exchange rate fluctuations. </a:t>
            </a: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Compute correlation coefficients between exchange rates and food prices. </a:t>
            </a:r>
          </a:p>
          <a:p>
            <a:r>
              <a:rPr lang="en-US" sz="1600" b="1" i="0" u="none" strike="noStrike" baseline="0" dirty="0">
                <a:solidFill>
                  <a:srgbClr val="000000"/>
                </a:solidFill>
                <a:latin typeface="Times New Roman" panose="02020603050405020304" pitchFamily="18" charset="0"/>
                <a:cs typeface="Times New Roman" panose="02020603050405020304" pitchFamily="18" charset="0"/>
              </a:rPr>
              <a:t>Regression Analysis: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Use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Multiple Linear Regression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to model the relationship between exchange rates and food prices. </a:t>
            </a: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Compare results for different food categories. </a:t>
            </a:r>
          </a:p>
          <a:p>
            <a:r>
              <a:rPr lang="en-US" sz="1600" b="1" i="0" u="none" strike="noStrike" baseline="0" dirty="0">
                <a:solidFill>
                  <a:srgbClr val="000000"/>
                </a:solidFill>
                <a:latin typeface="Times New Roman" panose="02020603050405020304" pitchFamily="18" charset="0"/>
                <a:cs typeface="Times New Roman" panose="02020603050405020304" pitchFamily="18" charset="0"/>
              </a:rPr>
              <a:t>Causal Inference: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Use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Granger Causality Test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to check whether exchange rate fluctuations cause changes in food prices. </a:t>
            </a: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Implement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Difference-in-Differences (DID)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analysis if policy interventions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exist.</a:t>
            </a:r>
            <a:r>
              <a:rPr lang="en-US" sz="1600" b="1" i="0" u="none" strike="noStrike" baseline="0" dirty="0" err="1">
                <a:solidFill>
                  <a:srgbClr val="000000"/>
                </a:solidFill>
                <a:latin typeface="Times New Roman" panose="02020603050405020304" pitchFamily="18" charset="0"/>
                <a:cs typeface="Times New Roman" panose="02020603050405020304" pitchFamily="18" charset="0"/>
              </a:rPr>
              <a:t>Predictive</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 Modeling: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Apply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Random Forest Regression or </a:t>
            </a:r>
            <a:r>
              <a:rPr lang="en-US" sz="1600" b="1"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to predict future food prices based on exchange rates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1200" b="0" i="0" u="none" strike="noStrike" baseline="0" dirty="0">
              <a:solidFill>
                <a:srgbClr val="000000"/>
              </a:solidFill>
              <a:latin typeface="Liberation Serif"/>
            </a:endParaRPr>
          </a:p>
          <a:p>
            <a:r>
              <a:rPr lang="en-US" sz="1600" b="1" i="0" u="none" strike="noStrike" baseline="0" dirty="0">
                <a:solidFill>
                  <a:srgbClr val="000000"/>
                </a:solidFill>
                <a:latin typeface="Times New Roman" panose="02020603050405020304" pitchFamily="18" charset="0"/>
                <a:cs typeface="Times New Roman" panose="02020603050405020304" pitchFamily="18" charset="0"/>
              </a:rPr>
              <a:t>Predictive Modeling: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lvl="1"/>
            <a:r>
              <a:rPr lang="en-US" sz="1600" b="0" i="0" u="none" strike="noStrike" baseline="0" dirty="0">
                <a:solidFill>
                  <a:srgbClr val="000000"/>
                </a:solidFill>
                <a:latin typeface="Times New Roman" panose="02020603050405020304" pitchFamily="18" charset="0"/>
                <a:cs typeface="Times New Roman" panose="02020603050405020304" pitchFamily="18" charset="0"/>
              </a:rPr>
              <a:t>Apply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Random Forest Regression or </a:t>
            </a:r>
            <a:r>
              <a:rPr lang="en-US" sz="1600" b="1"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to predict future food prices based on exchange rates. </a:t>
            </a:r>
          </a:p>
          <a:p>
            <a:pPr lvl="1"/>
            <a:endParaRPr lang="en-US" sz="1100" b="0" i="0" u="none" strike="noStrike" baseline="0" dirty="0">
              <a:solidFill>
                <a:srgbClr val="000000"/>
              </a:solidFill>
              <a:latin typeface="Liberation Serif"/>
            </a:endParaRPr>
          </a:p>
          <a:p>
            <a:pPr marL="457200" lvl="1" indent="0">
              <a:buNone/>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34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BC2B-4B8E-4DE2-98EF-DC14A09C91FF}"/>
              </a:ext>
            </a:extLst>
          </p:cNvPr>
          <p:cNvSpPr>
            <a:spLocks noGrp="1"/>
          </p:cNvSpPr>
          <p:nvPr>
            <p:ph type="ctrTitle"/>
          </p:nvPr>
        </p:nvSpPr>
        <p:spPr>
          <a:xfrm>
            <a:off x="730898" y="71746"/>
            <a:ext cx="9144000" cy="1210290"/>
          </a:xfrm>
        </p:spPr>
        <p:txBody>
          <a:bodyPr>
            <a:normAutofit/>
          </a:bodyPr>
          <a:lstStyle/>
          <a:p>
            <a:pPr algn="l"/>
            <a:r>
              <a:rPr lang="en-US" sz="2800" b="1" dirty="0">
                <a:solidFill>
                  <a:srgbClr val="000000"/>
                </a:solidFill>
                <a:latin typeface="Times New Roman" panose="02020603050405020304" pitchFamily="18" charset="0"/>
                <a:cs typeface="Times New Roman" panose="02020603050405020304" pitchFamily="18" charset="0"/>
              </a:rPr>
              <a:t>Sustainable Development Goal (SDG)</a:t>
            </a: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6F1E10-864E-06BC-DAEB-2899B2E45AD8}"/>
              </a:ext>
            </a:extLst>
          </p:cNvPr>
          <p:cNvSpPr>
            <a:spLocks noGrp="1"/>
          </p:cNvSpPr>
          <p:nvPr>
            <p:ph type="subTitle" idx="1"/>
          </p:nvPr>
        </p:nvSpPr>
        <p:spPr>
          <a:xfrm>
            <a:off x="120770" y="1752508"/>
            <a:ext cx="11682453" cy="4526994"/>
          </a:xfrm>
        </p:spPr>
        <p:txBody>
          <a:bodyPr>
            <a:normAutofit/>
          </a:bodyPr>
          <a:lstStyle/>
          <a:p>
            <a:endParaRPr lang="en-US" dirty="0"/>
          </a:p>
          <a:p>
            <a:pPr algn="l"/>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problem statement is connected to Sustainable Development Goal 2: Zero Hunger, particularly focusing on Target 2.1, which aims to guarantee that everyone has access to safe, nutritious, and sufficient food throughout the year. This study will explore how changes in exchange rates affect the affordability of food. By understanding these impacts, we can identify the factors that influence food prices and accessibility. This research is especially relevant for improving food security and affordability in developing countries like Uganda, where currency fluctuations can greatly affect the cost of essential items like food.</a:t>
            </a:r>
          </a:p>
          <a:p>
            <a:pPr algn="l"/>
            <a:endParaRPr lang="en-US" sz="2800" b="1" dirty="0">
              <a:solidFill>
                <a:srgbClr val="000000"/>
              </a:solidFill>
              <a:latin typeface="Times New Roman" panose="02020603050405020304" pitchFamily="18" charset="0"/>
              <a:cs typeface="Times New Roman" panose="02020603050405020304" pitchFamily="18" charset="0"/>
            </a:endParaRPr>
          </a:p>
          <a:p>
            <a:pPr algn="l"/>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SDG 2: Zero Hunger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seeks to eliminate hunger, ensure food security, enhance nutrition, and promote sustainable agriculture by 2030. The goal is to guarantee that everyone, everywhere, has access to sufficient nutritious food while fostering food systems that are resilient, inclusive, and sustainable. It has various target areas such as end hunger and ensure access to food, improve nutrition, promote sustainable agriculture etc.</a:t>
            </a:r>
          </a:p>
          <a:p>
            <a:pPr algn="l"/>
            <a:endParaRPr lang="en-US" dirty="0"/>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0785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FF8A-4AFF-F781-5D6D-994D08B7B703}"/>
              </a:ext>
            </a:extLst>
          </p:cNvPr>
          <p:cNvSpPr>
            <a:spLocks noGrp="1"/>
          </p:cNvSpPr>
          <p:nvPr>
            <p:ph type="title"/>
          </p:nvPr>
        </p:nvSpPr>
        <p:spPr/>
        <p:txBody>
          <a:bodyPr/>
          <a:lstStyle/>
          <a:p>
            <a:r>
              <a:rPr lang="en-US" b="1" dirty="0">
                <a:solidFill>
                  <a:srgbClr val="000000"/>
                </a:solidFill>
                <a:latin typeface="Times New Roman" panose="02020603050405020304" pitchFamily="18" charset="0"/>
                <a:cs typeface="Times New Roman" panose="02020603050405020304" pitchFamily="18" charset="0"/>
              </a:rPr>
              <a:t>Current trends, progress and challenges</a:t>
            </a:r>
            <a:endParaRPr lang="en-US" dirty="0"/>
          </a:p>
        </p:txBody>
      </p:sp>
      <p:sp>
        <p:nvSpPr>
          <p:cNvPr id="3" name="Content Placeholder 2">
            <a:extLst>
              <a:ext uri="{FF2B5EF4-FFF2-40B4-BE49-F238E27FC236}">
                <a16:creationId xmlns:a16="http://schemas.microsoft.com/office/drawing/2014/main" id="{2567F268-B7E6-8044-AB15-41DF8BD42BAB}"/>
              </a:ext>
            </a:extLst>
          </p:cNvPr>
          <p:cNvSpPr>
            <a:spLocks noGrp="1"/>
          </p:cNvSpPr>
          <p:nvPr>
            <p:ph idx="1"/>
          </p:nvPr>
        </p:nvSpPr>
        <p:spPr/>
        <p:txBody>
          <a:bodyPr/>
          <a:lstStyle/>
          <a:p>
            <a:pPr marL="0" indent="0">
              <a:buNone/>
            </a:pPr>
            <a:r>
              <a:rPr lang="en-US" sz="1800" b="1" dirty="0" err="1">
                <a:latin typeface="Times New Roman" panose="02020603050405020304" pitchFamily="18" charset="0"/>
                <a:cs typeface="Times New Roman" panose="02020603050405020304" pitchFamily="18" charset="0"/>
              </a:rPr>
              <a:t>Tegbaru</a:t>
            </a:r>
            <a:r>
              <a:rPr lang="en-US" sz="1800" b="1" dirty="0">
                <a:latin typeface="Times New Roman" panose="02020603050405020304" pitchFamily="18" charset="0"/>
                <a:cs typeface="Times New Roman" panose="02020603050405020304" pitchFamily="18" charset="0"/>
              </a:rPr>
              <a:t>, A., &amp; </a:t>
            </a:r>
            <a:r>
              <a:rPr lang="en-US" sz="1800" b="1" dirty="0" err="1">
                <a:latin typeface="Times New Roman" panose="02020603050405020304" pitchFamily="18" charset="0"/>
                <a:cs typeface="Times New Roman" panose="02020603050405020304" pitchFamily="18" charset="0"/>
              </a:rPr>
              <a:t>Woldemariam</a:t>
            </a:r>
            <a:r>
              <a:rPr lang="en-US" sz="1800" b="1" dirty="0">
                <a:latin typeface="Times New Roman" panose="02020603050405020304" pitchFamily="18" charset="0"/>
                <a:cs typeface="Times New Roman" panose="02020603050405020304" pitchFamily="18" charset="0"/>
              </a:rPr>
              <a:t>, B. (2014). "The Impact of Exchange Rate Movements on Food Prices in Uganda: A Cointegration Approach."</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study explores the relationship between exchange rate fluctuations and food prices in Uganda using </a:t>
            </a:r>
            <a:r>
              <a:rPr lang="en-US" sz="1800" b="1" dirty="0">
                <a:latin typeface="Times New Roman" panose="02020603050405020304" pitchFamily="18" charset="0"/>
                <a:cs typeface="Times New Roman" panose="02020603050405020304" pitchFamily="18" charset="0"/>
              </a:rPr>
              <a:t>cointegration analysis</a:t>
            </a:r>
            <a:r>
              <a:rPr lang="en-US" sz="1800" dirty="0">
                <a:latin typeface="Times New Roman" panose="02020603050405020304" pitchFamily="18" charset="0"/>
                <a:cs typeface="Times New Roman" panose="02020603050405020304" pitchFamily="18" charset="0"/>
              </a:rPr>
              <a:t>, a form of time-series regression. It highlights how long-term relationships between exchange rates and food prices manifest in Uganda's economy.</a:t>
            </a:r>
          </a:p>
          <a:p>
            <a:pPr marL="0" indent="0">
              <a:buNone/>
            </a:pPr>
            <a:r>
              <a:rPr lang="en-US" sz="1800" b="1" dirty="0">
                <a:latin typeface="Times New Roman" panose="02020603050405020304" pitchFamily="18" charset="0"/>
                <a:cs typeface="Times New Roman" panose="02020603050405020304" pitchFamily="18" charset="0"/>
              </a:rPr>
              <a:t>Benson, T., &amp; </a:t>
            </a:r>
            <a:r>
              <a:rPr lang="en-US" sz="1800" b="1" dirty="0" err="1">
                <a:latin typeface="Times New Roman" panose="02020603050405020304" pitchFamily="18" charset="0"/>
                <a:cs typeface="Times New Roman" panose="02020603050405020304" pitchFamily="18" charset="0"/>
              </a:rPr>
              <a:t>Mugarura</a:t>
            </a:r>
            <a:r>
              <a:rPr lang="en-US" sz="1800" b="1" dirty="0">
                <a:latin typeface="Times New Roman" panose="02020603050405020304" pitchFamily="18" charset="0"/>
                <a:cs typeface="Times New Roman" panose="02020603050405020304" pitchFamily="18" charset="0"/>
              </a:rPr>
              <a:t>, S. (2013). "Exchange Rate and Food Price Volatility in Uganda: A Study of External Shocks.“</a:t>
            </a:r>
          </a:p>
          <a:p>
            <a:pPr marL="0" indent="0">
              <a:buNone/>
            </a:pPr>
            <a:r>
              <a:rPr lang="en-US" sz="1800" dirty="0">
                <a:latin typeface="Times New Roman" panose="02020603050405020304" pitchFamily="18" charset="0"/>
                <a:cs typeface="Times New Roman" panose="02020603050405020304" pitchFamily="18" charset="0"/>
              </a:rPr>
              <a:t>This paper examines how external economic shocks, such as exchange rate movements, affect food price volatility in Uganda. It uses econometric models to analyze the effect of exchange rate fluctuations on imported food prices and their impact on food security.</a:t>
            </a:r>
          </a:p>
          <a:p>
            <a:pPr marL="0" indent="0">
              <a:buNone/>
            </a:pPr>
            <a:endParaRPr lang="en-US" dirty="0"/>
          </a:p>
        </p:txBody>
      </p:sp>
    </p:spTree>
    <p:extLst>
      <p:ext uri="{BB962C8B-B14F-4D97-AF65-F5344CB8AC3E}">
        <p14:creationId xmlns:p14="http://schemas.microsoft.com/office/powerpoint/2010/main" val="5878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2D75-B906-6997-37F6-5DA480CF6064}"/>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Gaps</a:t>
            </a:r>
          </a:p>
        </p:txBody>
      </p:sp>
      <p:sp>
        <p:nvSpPr>
          <p:cNvPr id="3" name="Content Placeholder 2">
            <a:extLst>
              <a:ext uri="{FF2B5EF4-FFF2-40B4-BE49-F238E27FC236}">
                <a16:creationId xmlns:a16="http://schemas.microsoft.com/office/drawing/2014/main" id="{35290BD0-8195-8720-510B-D6F29005E4B5}"/>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While these studies provide valuable insights, there are several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gaps in the literature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that my study could address: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Causal Inference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Many of the studies use correlation or regression analysis but do not explicitly focus on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causal relationships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Using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causal inference techniques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(like Granger causality tests or structural models) could provide deeper insights into the directional impact of exchange rates on food prices.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Specific Focus on Uganda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While there are some studies on Uganda, much of the literature focuses on broader regions like Sub-Saharan Africa or other developing economies. A more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specific focus on Uganda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particularly using advanced econometric methods like regression and causal analysis, would contribute to the gap in country-specific research.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Data Granularity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Many studies rely on aggregated data, but my focus on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disaggregated food categories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(e.g., staple crops vs. processed foods) could provide more nuanced insights into how exchange rates affect different types of food prices.</a:t>
            </a:r>
          </a:p>
          <a:p>
            <a:pPr marL="0" indent="0">
              <a:buNone/>
            </a:pPr>
            <a:endParaRPr lang="en-US" dirty="0"/>
          </a:p>
        </p:txBody>
      </p:sp>
    </p:spTree>
    <p:extLst>
      <p:ext uri="{BB962C8B-B14F-4D97-AF65-F5344CB8AC3E}">
        <p14:creationId xmlns:p14="http://schemas.microsoft.com/office/powerpoint/2010/main" val="195763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A4DC-7E00-338B-4308-78815C2A082F}"/>
              </a:ext>
            </a:extLst>
          </p:cNvPr>
          <p:cNvSpPr>
            <a:spLocks noGrp="1"/>
          </p:cNvSpPr>
          <p:nvPr>
            <p:ph type="title"/>
          </p:nvPr>
        </p:nvSpPr>
        <p:spPr/>
        <p:txBody>
          <a:bodyPr/>
          <a:lstStyle/>
          <a:p>
            <a:r>
              <a:rPr lang="en-US" dirty="0"/>
              <a:t>The Impact of my research</a:t>
            </a:r>
          </a:p>
        </p:txBody>
      </p:sp>
      <p:sp>
        <p:nvSpPr>
          <p:cNvPr id="3" name="Content Placeholder 2">
            <a:extLst>
              <a:ext uri="{FF2B5EF4-FFF2-40B4-BE49-F238E27FC236}">
                <a16:creationId xmlns:a16="http://schemas.microsoft.com/office/drawing/2014/main" id="{221BE87A-45A2-F331-C23F-19F268A6ECA5}"/>
              </a:ext>
            </a:extLst>
          </p:cNvPr>
          <p:cNvSpPr>
            <a:spLocks noGrp="1"/>
          </p:cNvSpPr>
          <p:nvPr>
            <p:ph idx="1"/>
          </p:nvPr>
        </p:nvSpPr>
        <p:spPr/>
        <p:txBody>
          <a:bodyPr>
            <a:normAutofit/>
          </a:bodyPr>
          <a:lstStyle/>
          <a:p>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Achieving Zero Hunger: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Understanding the Drivers of Food Insecurity</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my research has the potential to provide new insights into the link between currency fluctuations and food security. This is critical for addressing the root causes of food insecurity, especially in Uganda where the poor are most vulnerable to price changes. The findings could contribute to global efforts to reduce hunger and improve access to nutritious food by providing evidence on how exchange rate volatility exacerbates food price instability, particularly for import-dependent food markets.</a:t>
            </a:r>
          </a:p>
          <a:p>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Global Trade and Food System Resilience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By analyzing how exchange rates affect both imported and locally produced food prices, the research could contribute to a better understanding of how global trade dynamics and currency markets influence national food systems. This is important for achieving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SDG 2</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which emphasizes sustainable food production and fair trade practices.</a:t>
            </a:r>
          </a:p>
          <a:p>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01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92A9-4F02-5279-052D-F76C9DD9C147}"/>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86389F4E-5787-6A96-CAD4-67933132FB7D}"/>
              </a:ext>
            </a:extLst>
          </p:cNvPr>
          <p:cNvSpPr>
            <a:spLocks noGrp="1"/>
          </p:cNvSpPr>
          <p:nvPr>
            <p:ph type="body" idx="1"/>
          </p:nvPr>
        </p:nvSpPr>
        <p:spPr/>
        <p:txBody>
          <a:bodyPr/>
          <a:lstStyle/>
          <a:p>
            <a:r>
              <a:rPr lang="en-US" b="1" dirty="0"/>
              <a:t>QUESTIONS</a:t>
            </a:r>
          </a:p>
          <a:p>
            <a:endParaRPr lang="en-US" dirty="0"/>
          </a:p>
        </p:txBody>
      </p:sp>
    </p:spTree>
    <p:extLst>
      <p:ext uri="{BB962C8B-B14F-4D97-AF65-F5344CB8AC3E}">
        <p14:creationId xmlns:p14="http://schemas.microsoft.com/office/powerpoint/2010/main" val="1615255405"/>
      </p:ext>
    </p:extLst>
  </p:cSld>
  <p:clrMapOvr>
    <a:masterClrMapping/>
  </p:clrMapOvr>
</p:sld>
</file>

<file path=ppt/theme/theme1.xml><?xml version="1.0" encoding="utf-8"?>
<a:theme xmlns:a="http://schemas.openxmlformats.org/drawingml/2006/main" name="1_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958</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Liberation Serif</vt:lpstr>
      <vt:lpstr>Symbol</vt:lpstr>
      <vt:lpstr>Times New Roman</vt:lpstr>
      <vt:lpstr>Trebuchet MS</vt:lpstr>
      <vt:lpstr>TrebuchetMS</vt:lpstr>
      <vt:lpstr>Wingdings</vt:lpstr>
      <vt:lpstr>1_Office Theme</vt:lpstr>
      <vt:lpstr>PowerPoint Presentation</vt:lpstr>
      <vt:lpstr>The Effect of Exchange Rate Fluctuations on Food Prices in Uganda Using Regression and Causal Analysis</vt:lpstr>
      <vt:lpstr>Research Objectives:</vt:lpstr>
      <vt:lpstr>Methodology:</vt:lpstr>
      <vt:lpstr>Sustainable Development Goal (SDG)</vt:lpstr>
      <vt:lpstr>Current trends, progress and challenges</vt:lpstr>
      <vt:lpstr>Gaps</vt:lpstr>
      <vt:lpstr>The Impact of my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Gideon Ntwasi</dc:creator>
  <cp:lastModifiedBy>Racheal ECONIA</cp:lastModifiedBy>
  <cp:revision>22</cp:revision>
  <dcterms:created xsi:type="dcterms:W3CDTF">2024-03-26T14:48:16Z</dcterms:created>
  <dcterms:modified xsi:type="dcterms:W3CDTF">2025-02-05T15:45:41Z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3a108f-898d-4589-9ebc-7ee3b46df9b8_Enabled">
    <vt:lpwstr>true</vt:lpwstr>
  </property>
  <property fmtid="{D5CDD505-2E9C-101B-9397-08002B2CF9AE}" pid="3" name="MSIP_Label_2a3a108f-898d-4589-9ebc-7ee3b46df9b8_SetDate">
    <vt:lpwstr>2025-02-05T05:42:01Z</vt:lpwstr>
  </property>
  <property fmtid="{D5CDD505-2E9C-101B-9397-08002B2CF9AE}" pid="4" name="MSIP_Label_2a3a108f-898d-4589-9ebc-7ee3b46df9b8_Method">
    <vt:lpwstr>Standard</vt:lpwstr>
  </property>
  <property fmtid="{D5CDD505-2E9C-101B-9397-08002B2CF9AE}" pid="5" name="MSIP_Label_2a3a108f-898d-4589-9ebc-7ee3b46df9b8_Name">
    <vt:lpwstr>Official use only</vt:lpwstr>
  </property>
  <property fmtid="{D5CDD505-2E9C-101B-9397-08002B2CF9AE}" pid="6" name="MSIP_Label_2a3a108f-898d-4589-9ebc-7ee3b46df9b8_SiteId">
    <vt:lpwstr>462ad9ae-d7d9-4206-b874-71b1e079776f</vt:lpwstr>
  </property>
  <property fmtid="{D5CDD505-2E9C-101B-9397-08002B2CF9AE}" pid="7" name="MSIP_Label_2a3a108f-898d-4589-9ebc-7ee3b46df9b8_ActionId">
    <vt:lpwstr>55e70132-e60f-4dba-8563-c4e33e2ea37c</vt:lpwstr>
  </property>
  <property fmtid="{D5CDD505-2E9C-101B-9397-08002B2CF9AE}" pid="8" name="MSIP_Label_2a3a108f-898d-4589-9ebc-7ee3b46df9b8_ContentBits">
    <vt:lpwstr>0</vt:lpwstr>
  </property>
</Properties>
</file>