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1" r:id="rId2"/>
    <p:sldId id="303" r:id="rId3"/>
    <p:sldId id="323" r:id="rId4"/>
    <p:sldId id="324" r:id="rId5"/>
    <p:sldId id="322" r:id="rId6"/>
    <p:sldId id="327" r:id="rId7"/>
    <p:sldId id="321" r:id="rId8"/>
    <p:sldId id="325" r:id="rId9"/>
    <p:sldId id="329" r:id="rId10"/>
    <p:sldId id="328" r:id="rId11"/>
    <p:sldId id="326"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5" autoAdjust="0"/>
    <p:restoredTop sz="94660"/>
  </p:normalViewPr>
  <p:slideViewPr>
    <p:cSldViewPr snapToGrid="0">
      <p:cViewPr varScale="1">
        <p:scale>
          <a:sx n="64" d="100"/>
          <a:sy n="64" d="100"/>
        </p:scale>
        <p:origin x="6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90261-CC84-4AF5-8212-DF7534B3E6CB}"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9AC1E-B22A-4A08-93A7-ABF9E55BC165}" type="slidenum">
              <a:rPr lang="en-US" smtClean="0"/>
              <a:t>‹#›</a:t>
            </a:fld>
            <a:endParaRPr lang="en-US"/>
          </a:p>
        </p:txBody>
      </p:sp>
    </p:spTree>
    <p:extLst>
      <p:ext uri="{BB962C8B-B14F-4D97-AF65-F5344CB8AC3E}">
        <p14:creationId xmlns:p14="http://schemas.microsoft.com/office/powerpoint/2010/main" val="211501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884B0-4EF4-4856-9898-D18B08922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mailto:info@ucu.ac.ug" TargetMode="External"/><Relationship Id="rId3" Type="http://schemas.microsoft.com/office/2007/relationships/hdphoto" Target="../media/hdphoto1.wdp"/><Relationship Id="rId7" Type="http://schemas.openxmlformats.org/officeDocument/2006/relationships/hyperlink" Target="https://ucu.ac.ug/" TargetMode="External"/><Relationship Id="rId12"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40562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83699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9345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809962" y="6356350"/>
            <a:ext cx="543838" cy="365125"/>
          </a:xfrm>
          <a:prstGeom prst="rect">
            <a:avLst/>
          </a:prstGeom>
        </p:spPr>
        <p:txBody>
          <a:bodyPr/>
          <a:lstStyle/>
          <a:p>
            <a:fld id="{783EAA9A-AD91-1245-A5C3-6A0CBEF58DBD}" type="slidenum">
              <a:rPr lang="en-GB" smtClean="0"/>
              <a:t>‹#›</a:t>
            </a:fld>
            <a:endParaRPr lang="en-GB" dirty="0"/>
          </a:p>
        </p:txBody>
      </p:sp>
      <p:sp>
        <p:nvSpPr>
          <p:cNvPr id="4" name="Date Placeholder 3"/>
          <p:cNvSpPr>
            <a:spLocks noGrp="1"/>
          </p:cNvSpPr>
          <p:nvPr>
            <p:ph type="dt" sz="half" idx="11"/>
          </p:nvPr>
        </p:nvSpPr>
        <p:spPr/>
        <p:txBody>
          <a:bodyPr/>
          <a:lstStyle/>
          <a:p>
            <a:fld id="{145D528E-B0C4-574C-AE6E-B35A83CFEB13}" type="datetimeFigureOut">
              <a:rPr lang="en-GB" smtClean="0"/>
              <a:t>05/02/2025</a:t>
            </a:fld>
            <a:endParaRPr lang="en-GB" dirty="0"/>
          </a:p>
        </p:txBody>
      </p:sp>
      <p:sp>
        <p:nvSpPr>
          <p:cNvPr id="5" name="Footer Placeholder 4"/>
          <p:cNvSpPr>
            <a:spLocks noGrp="1"/>
          </p:cNvSpPr>
          <p:nvPr>
            <p:ph type="ftr" sz="quarter" idx="12"/>
          </p:nvPr>
        </p:nvSpPr>
        <p:spPr/>
        <p:txBody>
          <a:bodyPr/>
          <a:lstStyle/>
          <a:p>
            <a:endParaRPr lang="en-GB" dirty="0"/>
          </a:p>
        </p:txBody>
      </p:sp>
      <p:grpSp>
        <p:nvGrpSpPr>
          <p:cNvPr id="20" name="Group 19"/>
          <p:cNvGrpSpPr/>
          <p:nvPr userDrawn="1"/>
        </p:nvGrpSpPr>
        <p:grpSpPr>
          <a:xfrm>
            <a:off x="888267" y="4604423"/>
            <a:ext cx="5551131" cy="1360803"/>
            <a:chOff x="3063490" y="4400284"/>
            <a:chExt cx="5551131" cy="1360803"/>
          </a:xfrm>
        </p:grpSpPr>
        <p:grpSp>
          <p:nvGrpSpPr>
            <p:cNvPr id="6" name="Group 5"/>
            <p:cNvGrpSpPr/>
            <p:nvPr userDrawn="1"/>
          </p:nvGrpSpPr>
          <p:grpSpPr>
            <a:xfrm>
              <a:off x="4215162" y="4400284"/>
              <a:ext cx="4399459" cy="1360286"/>
              <a:chOff x="3595675" y="3836538"/>
              <a:chExt cx="5247402" cy="1632365"/>
            </a:xfrm>
          </p:grpSpPr>
          <p:pic>
            <p:nvPicPr>
              <p:cNvPr id="7" name="Picture 4" descr="facebook instagram whatsapp PNG image with transparent background | TOP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a:fillRect/>
              </a:stretch>
            </p:blipFill>
            <p:spPr bwMode="auto">
              <a:xfrm>
                <a:off x="3693167" y="4915321"/>
                <a:ext cx="249211" cy="2591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acebook instagram whatsapp PNG image with transparent background | TOPpng"/>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l="67402" b="69905"/>
              <a:stretch>
                <a:fillRect/>
              </a:stretch>
            </p:blipFill>
            <p:spPr bwMode="auto">
              <a:xfrm>
                <a:off x="3685804" y="5173122"/>
                <a:ext cx="263933" cy="259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und black telephone logo, Telephone Icon, Phone File, electronics, logo,  black And White png | PNGWin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3693167" y="4579064"/>
                <a:ext cx="249209" cy="2591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943860" y="4840719"/>
                <a:ext cx="2964236" cy="332403"/>
              </a:xfrm>
              <a:prstGeom prst="rect">
                <a:avLst/>
              </a:prstGeom>
              <a:noFill/>
            </p:spPr>
            <p:txBody>
              <a:bodyPr wrap="square">
                <a:spAutoFit/>
              </a:bodyPr>
              <a:lstStyle/>
              <a:p>
                <a:pPr defTabSz="685800"/>
                <a:r>
                  <a:rPr lang="en-US" sz="1200" dirty="0">
                    <a:solidFill>
                      <a:prstClr val="black"/>
                    </a:solidFill>
                    <a:latin typeface="+mn-lt"/>
                  </a:rPr>
                  <a:t>@</a:t>
                </a:r>
                <a:r>
                  <a:rPr lang="en-US" sz="1200" dirty="0" err="1">
                    <a:solidFill>
                      <a:prstClr val="black"/>
                    </a:solidFill>
                    <a:latin typeface="+mn-lt"/>
                  </a:rPr>
                  <a:t>ugandachristianuniversity</a:t>
                </a:r>
                <a:endParaRPr lang="en-US" sz="1200" dirty="0">
                  <a:solidFill>
                    <a:prstClr val="black"/>
                  </a:solidFill>
                  <a:latin typeface="+mn-lt"/>
                </a:endParaRPr>
              </a:p>
            </p:txBody>
          </p:sp>
          <p:sp>
            <p:nvSpPr>
              <p:cNvPr id="12" name="TextBox 11"/>
              <p:cNvSpPr txBox="1"/>
              <p:nvPr/>
            </p:nvSpPr>
            <p:spPr>
              <a:xfrm>
                <a:off x="6724749" y="4848559"/>
                <a:ext cx="1781016" cy="369337"/>
              </a:xfrm>
              <a:prstGeom prst="rect">
                <a:avLst/>
              </a:prstGeom>
              <a:noFill/>
            </p:spPr>
            <p:txBody>
              <a:bodyPr wrap="square">
                <a:spAutoFit/>
              </a:bodyPr>
              <a:lstStyle/>
              <a:p>
                <a:pPr defTabSz="685800"/>
                <a:r>
                  <a:rPr lang="en-GB" sz="1350" dirty="0">
                    <a:solidFill>
                      <a:prstClr val="black">
                        <a:lumMod val="95000"/>
                        <a:lumOff val="5000"/>
                      </a:prstClr>
                    </a:solidFill>
                    <a:latin typeface="+mn-lt"/>
                  </a:rPr>
                  <a:t>@</a:t>
                </a:r>
                <a:r>
                  <a:rPr lang="en-GB" sz="1200" dirty="0" err="1">
                    <a:solidFill>
                      <a:prstClr val="black">
                        <a:lumMod val="95000"/>
                        <a:lumOff val="5000"/>
                      </a:prstClr>
                    </a:solidFill>
                    <a:latin typeface="+mn-lt"/>
                  </a:rPr>
                  <a:t>UCUniversity</a:t>
                </a:r>
                <a:endParaRPr lang="en-US" sz="1350" dirty="0">
                  <a:solidFill>
                    <a:prstClr val="black">
                      <a:lumMod val="95000"/>
                      <a:lumOff val="5000"/>
                    </a:prstClr>
                  </a:solidFill>
                  <a:latin typeface="+mn-lt"/>
                </a:endParaRPr>
              </a:p>
            </p:txBody>
          </p:sp>
          <p:sp>
            <p:nvSpPr>
              <p:cNvPr id="13" name="TextBox 12"/>
              <p:cNvSpPr txBox="1"/>
              <p:nvPr/>
            </p:nvSpPr>
            <p:spPr>
              <a:xfrm>
                <a:off x="3961223" y="5136500"/>
                <a:ext cx="3240066" cy="332403"/>
              </a:xfrm>
              <a:prstGeom prst="rect">
                <a:avLst/>
              </a:prstGeom>
              <a:noFill/>
            </p:spPr>
            <p:txBody>
              <a:bodyPr wrap="square">
                <a:spAutoFit/>
              </a:bodyPr>
              <a:lstStyle/>
              <a:p>
                <a:pPr defTabSz="685800"/>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UgandaChristianUniversity</a:t>
                </a:r>
                <a:endParaRPr lang="en-US" sz="1200" dirty="0">
                  <a:solidFill>
                    <a:prstClr val="black">
                      <a:lumMod val="95000"/>
                      <a:lumOff val="5000"/>
                    </a:prstClr>
                  </a:solidFill>
                  <a:latin typeface="+mn-lt"/>
                </a:endParaRPr>
              </a:p>
            </p:txBody>
          </p:sp>
          <p:sp>
            <p:nvSpPr>
              <p:cNvPr id="14" name="TextBox 13"/>
              <p:cNvSpPr txBox="1"/>
              <p:nvPr/>
            </p:nvSpPr>
            <p:spPr>
              <a:xfrm>
                <a:off x="3619181" y="4118017"/>
                <a:ext cx="5223896" cy="720206"/>
              </a:xfrm>
              <a:prstGeom prst="rect">
                <a:avLst/>
              </a:prstGeom>
              <a:noFill/>
            </p:spPr>
            <p:txBody>
              <a:bodyPr wrap="square">
                <a:spAutoFit/>
              </a:bodyPr>
              <a:lstStyle/>
              <a:p>
                <a:pPr defTabSz="685800"/>
                <a:r>
                  <a:rPr lang="sv-SE" sz="1100" dirty="0">
                    <a:solidFill>
                      <a:srgbClr val="5B9BD5">
                        <a:lumMod val="50000"/>
                      </a:srgbClr>
                    </a:solidFill>
                    <a:latin typeface="+mn-lt"/>
                  </a:rPr>
                  <a:t>P.O. Box 4 Mukono, Uganda</a:t>
                </a:r>
              </a:p>
              <a:p>
                <a:pPr defTabSz="685800"/>
                <a:r>
                  <a:rPr lang="en-GB" sz="1100" dirty="0">
                    <a:solidFill>
                      <a:srgbClr val="5B9BD5">
                        <a:lumMod val="50000"/>
                      </a:srgbClr>
                    </a:solidFill>
                    <a:latin typeface="+mn-lt"/>
                  </a:rPr>
                  <a:t>Tel: 256-312-350800</a:t>
                </a:r>
              </a:p>
              <a:p>
                <a:pPr marL="0" marR="0" lvl="0" indent="0" algn="l" defTabSz="685800" rtl="0" eaLnBrk="1" fontAlgn="auto" latinLnBrk="0" hangingPunct="1">
                  <a:lnSpc>
                    <a:spcPct val="100000"/>
                  </a:lnSpc>
                  <a:spcBef>
                    <a:spcPts val="0"/>
                  </a:spcBef>
                  <a:spcAft>
                    <a:spcPts val="0"/>
                  </a:spcAft>
                  <a:buClrTx/>
                  <a:buSzTx/>
                  <a:buFontTx/>
                  <a:buNone/>
                  <a:defRPr/>
                </a:pPr>
                <a:r>
                  <a:rPr lang="en-GB" sz="1100" dirty="0">
                    <a:solidFill>
                      <a:srgbClr val="0000FF"/>
                    </a:solidFill>
                    <a:latin typeface="+mn-lt"/>
                    <a:hlinkClick r:id="rId7"/>
                  </a:rPr>
                  <a:t>      https://ucu.ac.ug/</a:t>
                </a:r>
                <a:r>
                  <a:rPr lang="en-GB" sz="1100" dirty="0">
                    <a:solidFill>
                      <a:srgbClr val="0000FF"/>
                    </a:solidFill>
                    <a:latin typeface="+mn-lt"/>
                  </a:rPr>
                  <a:t> </a:t>
                </a:r>
                <a:r>
                  <a:rPr lang="fr-FR" sz="1100" dirty="0">
                    <a:solidFill>
                      <a:srgbClr val="5B9BD5">
                        <a:lumMod val="50000"/>
                      </a:srgbClr>
                    </a:solidFill>
                    <a:latin typeface="+mn-lt"/>
                  </a:rPr>
                  <a:t>   Email: </a:t>
                </a:r>
                <a:r>
                  <a:rPr lang="fr-FR" sz="1100" dirty="0">
                    <a:solidFill>
                      <a:srgbClr val="0000FF"/>
                    </a:solidFill>
                    <a:latin typeface="+mn-lt"/>
                    <a:hlinkClick r:id="rId8"/>
                  </a:rPr>
                  <a:t>info@ucu.ac.ug</a:t>
                </a:r>
                <a:r>
                  <a:rPr lang="fr-FR" sz="1100" dirty="0">
                    <a:solidFill>
                      <a:srgbClr val="0000FF"/>
                    </a:solidFill>
                    <a:latin typeface="+mn-lt"/>
                  </a:rPr>
                  <a:t>.   </a:t>
                </a:r>
              </a:p>
            </p:txBody>
          </p:sp>
          <p:sp>
            <p:nvSpPr>
              <p:cNvPr id="15" name="TextBox 14"/>
              <p:cNvSpPr txBox="1"/>
              <p:nvPr/>
            </p:nvSpPr>
            <p:spPr>
              <a:xfrm>
                <a:off x="3595675" y="3836538"/>
                <a:ext cx="4174870" cy="406270"/>
              </a:xfrm>
              <a:prstGeom prst="rect">
                <a:avLst/>
              </a:prstGeom>
              <a:noFill/>
            </p:spPr>
            <p:txBody>
              <a:bodyPr wrap="square">
                <a:spAutoFit/>
              </a:bodyPr>
              <a:lstStyle/>
              <a:p>
                <a:pPr defTabSz="685800"/>
                <a:r>
                  <a:rPr lang="en-GB" sz="1600" b="1" dirty="0">
                    <a:solidFill>
                      <a:srgbClr val="5B9BD5">
                        <a:lumMod val="50000"/>
                      </a:srgbClr>
                    </a:solidFill>
                    <a:latin typeface="+mj-lt"/>
                  </a:rPr>
                  <a:t>Uganda Christian University</a:t>
                </a:r>
                <a:endParaRPr lang="en-US" sz="1600" dirty="0">
                  <a:solidFill>
                    <a:srgbClr val="5B9BD5">
                      <a:lumMod val="50000"/>
                    </a:srgbClr>
                  </a:solidFill>
                  <a:latin typeface="+mj-lt"/>
                </a:endParaRPr>
              </a:p>
            </p:txBody>
          </p:sp>
          <p:pic>
            <p:nvPicPr>
              <p:cNvPr id="16" name="Picture 6" descr="facebook instagram whatsapp PNG image with transparent background | TOPpng"/>
              <p:cNvPicPr>
                <a:picLocks noChangeAspect="1" noChangeArrowheads="1"/>
              </p:cNvPicPr>
              <p:nvPr userDrawn="1"/>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a:fillRect/>
              </a:stretch>
            </p:blipFill>
            <p:spPr bwMode="auto">
              <a:xfrm>
                <a:off x="6492923" y="4908033"/>
                <a:ext cx="260459" cy="259903"/>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p:cNvPicPr>
              <a:picLocks noChangeAspect="1"/>
            </p:cNvPicPr>
            <p:nvPr userDrawn="1"/>
          </p:nvPicPr>
          <p:blipFill rotWithShape="1">
            <a:blip r:embed="rId9"/>
            <a:srcRect l="4177" t="16271" r="77310" b="16737"/>
            <a:stretch>
              <a:fillRect/>
            </a:stretch>
          </p:blipFill>
          <p:spPr>
            <a:xfrm>
              <a:off x="3063490" y="4440462"/>
              <a:ext cx="1197778" cy="1320625"/>
            </a:xfrm>
            <a:prstGeom prst="rect">
              <a:avLst/>
            </a:prstGeom>
          </p:spPr>
        </p:pic>
      </p:grpSp>
      <p:pic>
        <p:nvPicPr>
          <p:cNvPr id="21" name="Picture 2" descr="Red button thank you icon Royalty Free Vector Image"/>
          <p:cNvPicPr>
            <a:picLocks noChangeAspect="1" noChangeArrowheads="1"/>
          </p:cNvPicPr>
          <p:nvPr userDrawn="1"/>
        </p:nvPicPr>
        <p:blipFill rotWithShape="1">
          <a:blip r:embed="rId10">
            <a:extLst>
              <a:ext uri="{BEBA8EAE-BF5A-486C-A8C5-ECC9F3942E4B}">
                <a14:imgProps xmlns:a14="http://schemas.microsoft.com/office/drawing/2010/main">
                  <a14:imgLayer r:embed="rId11">
                    <a14:imgEffect>
                      <a14:backgroundRemoval t="8611" b="86019" l="10000" r="90000">
                        <a14:foregroundMark x1="41000" y1="28981" x2="39100" y2="58519"/>
                        <a14:foregroundMark x1="27700" y1="36296" x2="34800" y2="63981"/>
                        <a14:foregroundMark x1="26600" y1="32500" x2="78400" y2="47685"/>
                        <a14:foregroundMark x1="52100" y1="23981" x2="53500" y2="41389"/>
                        <a14:foregroundMark x1="38900" y1="20463" x2="49000" y2="35556"/>
                        <a14:foregroundMark x1="44200" y1="21481" x2="69600" y2="35370"/>
                        <a14:foregroundMark x1="65200" y1="24722" x2="65200" y2="44444"/>
                        <a14:foregroundMark x1="71900" y1="31852" x2="70200" y2="51389"/>
                        <a14:foregroundMark x1="69200" y1="60463" x2="59800" y2="47500"/>
                        <a14:foregroundMark x1="75300" y1="54259" x2="61100" y2="48333"/>
                        <a14:foregroundMark x1="59800" y1="30370" x2="56700" y2="41389"/>
                        <a14:foregroundMark x1="57500" y1="68426" x2="54000" y2="46759"/>
                        <a14:foregroundMark x1="38300" y1="61667" x2="67900" y2="65926"/>
                        <a14:foregroundMark x1="47100" y1="46019" x2="58300" y2="52593"/>
                        <a14:foregroundMark x1="46500" y1="58148" x2="52700" y2="57963"/>
                        <a14:foregroundMark x1="45400" y1="46204" x2="50600" y2="57407"/>
                        <a14:foregroundMark x1="36200" y1="40370" x2="46700" y2="51389"/>
                        <a14:foregroundMark x1="43100" y1="64167" x2="50600" y2="68796"/>
                      </a14:backgroundRemoval>
                    </a14:imgEffect>
                  </a14:imgLayer>
                </a14:imgProps>
              </a:ext>
              <a:ext uri="{28A0092B-C50C-407E-A947-70E740481C1C}">
                <a14:useLocalDpi xmlns:a14="http://schemas.microsoft.com/office/drawing/2010/main" val="0"/>
              </a:ext>
            </a:extLst>
          </a:blip>
          <a:srcRect b="13043"/>
          <a:stretch>
            <a:fillRect/>
          </a:stretch>
        </p:blipFill>
        <p:spPr bwMode="auto">
          <a:xfrm>
            <a:off x="5409985" y="1899157"/>
            <a:ext cx="1825644" cy="170412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userDrawn="1"/>
        </p:nvGrpSpPr>
        <p:grpSpPr>
          <a:xfrm>
            <a:off x="8223082" y="4505034"/>
            <a:ext cx="4710416" cy="1774757"/>
            <a:chOff x="4261082" y="3159912"/>
            <a:chExt cx="5618294" cy="2129734"/>
          </a:xfrm>
        </p:grpSpPr>
        <p:pic>
          <p:nvPicPr>
            <p:cNvPr id="22" name="Picture 4" descr="facebook instagram whatsapp PNG image with transparent background | TOP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a:fillRect/>
            </a:stretch>
          </p:blipFill>
          <p:spPr bwMode="auto">
            <a:xfrm>
              <a:off x="4333142" y="4196730"/>
              <a:ext cx="277638" cy="2887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Round black telephone logo, Telephone Icon, Phone File, electronics, logo,  black And White png | PNGWin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4362423" y="4497666"/>
              <a:ext cx="245303" cy="25509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4629313" y="4929543"/>
              <a:ext cx="2964236" cy="360103"/>
            </a:xfrm>
            <a:prstGeom prst="rect">
              <a:avLst/>
            </a:prstGeom>
            <a:noFill/>
          </p:spPr>
          <p:txBody>
            <a:bodyPr wrap="square">
              <a:spAutoFit/>
            </a:bodyPr>
            <a:lstStyle/>
            <a:p>
              <a:pPr defTabSz="685800"/>
              <a:endParaRPr lang="en-US" sz="1350" dirty="0">
                <a:solidFill>
                  <a:prstClr val="black"/>
                </a:solidFill>
                <a:latin typeface="+mn-lt"/>
              </a:endParaRPr>
            </a:p>
          </p:txBody>
        </p:sp>
        <p:sp>
          <p:nvSpPr>
            <p:cNvPr id="26" name="TextBox 25"/>
            <p:cNvSpPr txBox="1"/>
            <p:nvPr/>
          </p:nvSpPr>
          <p:spPr>
            <a:xfrm>
              <a:off x="4547946" y="4468247"/>
              <a:ext cx="1959178" cy="313936"/>
            </a:xfrm>
            <a:prstGeom prst="rect">
              <a:avLst/>
            </a:prstGeom>
            <a:noFill/>
          </p:spPr>
          <p:txBody>
            <a:bodyPr wrap="square">
              <a:spAutoFit/>
            </a:bodyPr>
            <a:lstStyle/>
            <a:p>
              <a:pPr defTabSz="685800"/>
              <a:r>
                <a:rPr lang="en-GB" sz="1100" dirty="0">
                  <a:solidFill>
                    <a:srgbClr val="0000FF"/>
                  </a:solidFill>
                  <a:latin typeface="+mn-lt"/>
                </a:rPr>
                <a:t>https://</a:t>
              </a:r>
              <a:r>
                <a:rPr lang="en-GB" sz="1100" dirty="0" err="1">
                  <a:solidFill>
                    <a:srgbClr val="0000FF"/>
                  </a:solidFill>
                  <a:latin typeface="+mn-lt"/>
                </a:rPr>
                <a:t>cse.ucu.ac.ug</a:t>
              </a:r>
              <a:r>
                <a:rPr lang="en-GB" sz="1100" dirty="0">
                  <a:solidFill>
                    <a:srgbClr val="0000FF"/>
                  </a:solidFill>
                  <a:latin typeface="+mn-lt"/>
                </a:rPr>
                <a:t>/</a:t>
              </a:r>
              <a:endParaRPr lang="en-US" sz="1100" dirty="0">
                <a:solidFill>
                  <a:srgbClr val="0000FF"/>
                </a:solidFill>
                <a:latin typeface="+mn-lt"/>
              </a:endParaRPr>
            </a:p>
          </p:txBody>
        </p:sp>
        <p:sp>
          <p:nvSpPr>
            <p:cNvPr id="27" name="TextBox 26"/>
            <p:cNvSpPr txBox="1"/>
            <p:nvPr/>
          </p:nvSpPr>
          <p:spPr>
            <a:xfrm>
              <a:off x="6285518" y="4170852"/>
              <a:ext cx="1750610" cy="332403"/>
            </a:xfrm>
            <a:prstGeom prst="rect">
              <a:avLst/>
            </a:prstGeom>
            <a:noFill/>
          </p:spPr>
          <p:txBody>
            <a:bodyPr wrap="square">
              <a:spAutoFit/>
            </a:bodyPr>
            <a:lstStyle/>
            <a:p>
              <a:pPr defTabSz="685800"/>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ucu_ComputEng</a:t>
              </a:r>
              <a:endParaRPr lang="en-US" sz="1200" dirty="0">
                <a:solidFill>
                  <a:prstClr val="black">
                    <a:lumMod val="95000"/>
                    <a:lumOff val="5000"/>
                  </a:prstClr>
                </a:solidFill>
                <a:latin typeface="+mn-lt"/>
              </a:endParaRPr>
            </a:p>
          </p:txBody>
        </p:sp>
        <p:sp>
          <p:nvSpPr>
            <p:cNvPr id="28" name="TextBox 27"/>
            <p:cNvSpPr txBox="1"/>
            <p:nvPr/>
          </p:nvSpPr>
          <p:spPr>
            <a:xfrm>
              <a:off x="4547946" y="4152767"/>
              <a:ext cx="1581881" cy="313936"/>
            </a:xfrm>
            <a:prstGeom prst="rect">
              <a:avLst/>
            </a:prstGeom>
            <a:noFill/>
          </p:spPr>
          <p:txBody>
            <a:bodyPr wrap="square">
              <a:spAutoFit/>
            </a:bodyPr>
            <a:lstStyle/>
            <a:p>
              <a:pPr defTabSz="685800"/>
              <a:r>
                <a:rPr lang="en-GB" sz="1100" dirty="0">
                  <a:solidFill>
                    <a:prstClr val="black">
                      <a:lumMod val="95000"/>
                      <a:lumOff val="5000"/>
                    </a:prstClr>
                  </a:solidFill>
                  <a:latin typeface="+mn-lt"/>
                </a:rPr>
                <a:t>@</a:t>
              </a:r>
              <a:r>
                <a:rPr lang="en-GB" sz="1100" dirty="0" err="1">
                  <a:solidFill>
                    <a:prstClr val="black">
                      <a:lumMod val="95000"/>
                      <a:lumOff val="5000"/>
                    </a:prstClr>
                  </a:solidFill>
                  <a:latin typeface="+mn-lt"/>
                </a:rPr>
                <a:t>ucucomputeng</a:t>
              </a:r>
              <a:endParaRPr lang="en-US" sz="1100" dirty="0">
                <a:solidFill>
                  <a:prstClr val="black">
                    <a:lumMod val="95000"/>
                    <a:lumOff val="5000"/>
                  </a:prstClr>
                </a:solidFill>
                <a:latin typeface="+mn-lt"/>
              </a:endParaRPr>
            </a:p>
          </p:txBody>
        </p:sp>
        <p:sp>
          <p:nvSpPr>
            <p:cNvPr id="29" name="TextBox 28"/>
            <p:cNvSpPr txBox="1"/>
            <p:nvPr/>
          </p:nvSpPr>
          <p:spPr>
            <a:xfrm>
              <a:off x="4281392" y="3800378"/>
              <a:ext cx="5597984" cy="313936"/>
            </a:xfrm>
            <a:prstGeom prst="rect">
              <a:avLst/>
            </a:prstGeom>
            <a:noFill/>
          </p:spPr>
          <p:txBody>
            <a:bodyPr wrap="square">
              <a:spAutoFit/>
            </a:bodyPr>
            <a:lstStyle/>
            <a:p>
              <a:pPr defTabSz="685800"/>
              <a:r>
                <a:rPr lang="en-GB" sz="1100" dirty="0">
                  <a:solidFill>
                    <a:srgbClr val="5B9BD5">
                      <a:lumMod val="50000"/>
                    </a:srgbClr>
                  </a:solidFill>
                  <a:latin typeface="+mn-lt"/>
                </a:rPr>
                <a:t>Tel: +256 (0) 312 350 863 | WhatsApp: +256 (0) 708 114 300</a:t>
              </a:r>
            </a:p>
          </p:txBody>
        </p:sp>
        <p:sp>
          <p:nvSpPr>
            <p:cNvPr id="30" name="TextBox 29"/>
            <p:cNvSpPr txBox="1"/>
            <p:nvPr/>
          </p:nvSpPr>
          <p:spPr>
            <a:xfrm>
              <a:off x="4261082" y="3159912"/>
              <a:ext cx="5597985" cy="627872"/>
            </a:xfrm>
            <a:prstGeom prst="rect">
              <a:avLst/>
            </a:prstGeom>
            <a:noFill/>
          </p:spPr>
          <p:txBody>
            <a:bodyPr wrap="square">
              <a:spAutoFit/>
            </a:bodyPr>
            <a:lstStyle/>
            <a:p>
              <a:pPr defTabSz="685800"/>
              <a:r>
                <a:rPr lang="en-GB" sz="1600" b="1" dirty="0">
                  <a:solidFill>
                    <a:srgbClr val="5B9BD5">
                      <a:lumMod val="50000"/>
                    </a:srgbClr>
                  </a:solidFill>
                  <a:latin typeface="+mj-lt"/>
                </a:rPr>
                <a:t>Department of Computing &amp; Technology</a:t>
              </a:r>
            </a:p>
            <a:p>
              <a:pPr defTabSz="685800"/>
              <a:r>
                <a:rPr lang="en-GB" sz="1200" b="1" dirty="0">
                  <a:solidFill>
                    <a:srgbClr val="C00000"/>
                  </a:solidFill>
                  <a:latin typeface="+mj-lt"/>
                </a:rPr>
                <a:t>FACULTY OF ENGINEERING, DESIGN AND TECHNOLOGY</a:t>
              </a:r>
              <a:endParaRPr lang="en-US" sz="1200" dirty="0">
                <a:solidFill>
                  <a:srgbClr val="C00000"/>
                </a:solidFill>
                <a:latin typeface="+mj-lt"/>
              </a:endParaRPr>
            </a:p>
          </p:txBody>
        </p:sp>
        <p:pic>
          <p:nvPicPr>
            <p:cNvPr id="31" name="Picture 6" descr="facebook instagram whatsapp PNG image with transparent background | TOPpng"/>
            <p:cNvPicPr>
              <a:picLocks noChangeAspect="1" noChangeArrowheads="1"/>
            </p:cNvPicPr>
            <p:nvPr userDrawn="1"/>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a:fillRect/>
            </a:stretch>
          </p:blipFill>
          <p:spPr bwMode="auto">
            <a:xfrm>
              <a:off x="6070315" y="4226614"/>
              <a:ext cx="301120" cy="300476"/>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p:cNvSpPr txBox="1"/>
          <p:nvPr userDrawn="1"/>
        </p:nvSpPr>
        <p:spPr>
          <a:xfrm>
            <a:off x="10081508" y="5598486"/>
            <a:ext cx="2000745" cy="261610"/>
          </a:xfrm>
          <a:prstGeom prst="rect">
            <a:avLst/>
          </a:prstGeom>
          <a:noFill/>
        </p:spPr>
        <p:txBody>
          <a:bodyPr wrap="square">
            <a:spAutoFit/>
          </a:bodyPr>
          <a:lstStyle/>
          <a:p>
            <a:pPr defTabSz="685800"/>
            <a:r>
              <a:rPr lang="fr-FR" sz="1100" dirty="0">
                <a:solidFill>
                  <a:srgbClr val="5B9BD5">
                    <a:lumMod val="50000"/>
                  </a:srgbClr>
                </a:solidFill>
                <a:latin typeface="+mn-lt"/>
              </a:rPr>
              <a:t>Email: </a:t>
            </a:r>
            <a:r>
              <a:rPr lang="fr-FR" sz="1100" dirty="0" err="1">
                <a:solidFill>
                  <a:srgbClr val="5B9BD5">
                    <a:lumMod val="50000"/>
                  </a:srgbClr>
                </a:solidFill>
                <a:latin typeface="+mn-lt"/>
              </a:rPr>
              <a:t>dct-</a:t>
            </a:r>
            <a:r>
              <a:rPr lang="fr-FR" sz="1100" dirty="0" err="1">
                <a:solidFill>
                  <a:srgbClr val="0000FF"/>
                </a:solidFill>
                <a:latin typeface="+mn-lt"/>
                <a:hlinkClick r:id="rId8"/>
              </a:rPr>
              <a:t>info@ucu.ac.ug</a:t>
            </a:r>
            <a:endParaRPr lang="fr-FR" sz="1100" dirty="0">
              <a:solidFill>
                <a:srgbClr val="0000FF"/>
              </a:solidFill>
              <a:latin typeface="+mn-lt"/>
            </a:endParaRPr>
          </a:p>
        </p:txBody>
      </p:sp>
      <p:pic>
        <p:nvPicPr>
          <p:cNvPr id="34" name="Picture 4"/>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flipH="1">
            <a:off x="7631107" y="4473507"/>
            <a:ext cx="634564" cy="140747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p:cNvCxnSpPr/>
          <p:nvPr userDrawn="1"/>
        </p:nvCxnSpPr>
        <p:spPr>
          <a:xfrm flipH="1">
            <a:off x="345989" y="4505034"/>
            <a:ext cx="11846011" cy="1050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44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
        <p:nvSpPr>
          <p:cNvPr id="8" name="Text Box 7"/>
          <p:cNvSpPr txBox="1"/>
          <p:nvPr userDrawn="1"/>
        </p:nvSpPr>
        <p:spPr>
          <a:xfrm>
            <a:off x="55880" y="6559550"/>
            <a:ext cx="309880" cy="368300"/>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5170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5D528E-B0C4-574C-AE6E-B35A83CFEB13}" type="datetimeFigureOut">
              <a:rPr lang="en-GB" smtClean="0"/>
              <a:t>05/02/2025</a:t>
            </a:fld>
            <a:endParaRPr lang="en-GB"/>
          </a:p>
        </p:txBody>
      </p:sp>
      <p:sp>
        <p:nvSpPr>
          <p:cNvPr id="5" name="Footer Placeholder 4"/>
          <p:cNvSpPr>
            <a:spLocks noGrp="1"/>
          </p:cNvSpPr>
          <p:nvPr>
            <p:ph type="ftr" sz="quarter" idx="11"/>
          </p:nvPr>
        </p:nvSpPr>
        <p:spPr>
          <a:xfrm>
            <a:off x="2116899" y="6356350"/>
            <a:ext cx="8129391"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94082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45D528E-B0C4-574C-AE6E-B35A83CFEB13}" type="datetimeFigureOut">
              <a:rPr lang="en-GB" smtClean="0"/>
              <a:t>05/02/2025</a:t>
            </a:fld>
            <a:endParaRPr lang="en-GB"/>
          </a:p>
        </p:txBody>
      </p:sp>
      <p:sp>
        <p:nvSpPr>
          <p:cNvPr id="6" name="Footer Placeholder 5"/>
          <p:cNvSpPr>
            <a:spLocks noGrp="1"/>
          </p:cNvSpPr>
          <p:nvPr>
            <p:ph type="ftr" sz="quarter" idx="11"/>
          </p:nvPr>
        </p:nvSpPr>
        <p:spPr>
          <a:xfrm>
            <a:off x="2116899" y="6356350"/>
            <a:ext cx="8129391"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93361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solidFill>
            <a:srgbClr val="D7014D"/>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a:solidFill>
            <a:srgbClr val="FFD932"/>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45D528E-B0C4-574C-AE6E-B35A83CFEB13}" type="datetimeFigureOut">
              <a:rPr lang="en-GB" smtClean="0"/>
              <a:t>05/02/2025</a:t>
            </a:fld>
            <a:endParaRPr lang="en-GB"/>
          </a:p>
        </p:txBody>
      </p:sp>
      <p:sp>
        <p:nvSpPr>
          <p:cNvPr id="8" name="Footer Placeholder 7"/>
          <p:cNvSpPr>
            <a:spLocks noGrp="1"/>
          </p:cNvSpPr>
          <p:nvPr>
            <p:ph type="ftr" sz="quarter" idx="11"/>
          </p:nvPr>
        </p:nvSpPr>
        <p:spPr>
          <a:xfrm>
            <a:off x="2116899" y="6356350"/>
            <a:ext cx="8129391"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405109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45D528E-B0C4-574C-AE6E-B35A83CFEB13}" type="datetimeFigureOut">
              <a:rPr lang="en-GB" smtClean="0"/>
              <a:t>05/02/2025</a:t>
            </a:fld>
            <a:endParaRPr lang="en-GB"/>
          </a:p>
        </p:txBody>
      </p:sp>
      <p:sp>
        <p:nvSpPr>
          <p:cNvPr id="4" name="Footer Placeholder 3"/>
          <p:cNvSpPr>
            <a:spLocks noGrp="1"/>
          </p:cNvSpPr>
          <p:nvPr>
            <p:ph type="ftr" sz="quarter" idx="11"/>
          </p:nvPr>
        </p:nvSpPr>
        <p:spPr>
          <a:xfrm>
            <a:off x="2116899" y="6356350"/>
            <a:ext cx="8129391"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83415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D528E-B0C4-574C-AE6E-B35A83CFEB13}" type="datetimeFigureOut">
              <a:rPr lang="en-GB" smtClean="0"/>
              <a:t>05/02/2025</a:t>
            </a:fld>
            <a:endParaRPr lang="en-GB"/>
          </a:p>
        </p:txBody>
      </p:sp>
      <p:sp>
        <p:nvSpPr>
          <p:cNvPr id="3" name="Footer Placeholder 2"/>
          <p:cNvSpPr>
            <a:spLocks noGrp="1"/>
          </p:cNvSpPr>
          <p:nvPr>
            <p:ph type="ftr" sz="quarter" idx="11"/>
          </p:nvPr>
        </p:nvSpPr>
        <p:spPr>
          <a:xfrm>
            <a:off x="2116899" y="6356350"/>
            <a:ext cx="8129391"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339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5D528E-B0C4-574C-AE6E-B35A83CFEB13}" type="datetimeFigureOut">
              <a:rPr lang="en-GB" smtClean="0"/>
              <a:t>05/02/2025</a:t>
            </a:fld>
            <a:endParaRPr lang="en-GB"/>
          </a:p>
        </p:txBody>
      </p:sp>
      <p:sp>
        <p:nvSpPr>
          <p:cNvPr id="6" name="Footer Placeholder 5"/>
          <p:cNvSpPr>
            <a:spLocks noGrp="1"/>
          </p:cNvSpPr>
          <p:nvPr>
            <p:ph type="ftr" sz="quarter" idx="11"/>
          </p:nvPr>
        </p:nvSpPr>
        <p:spPr>
          <a:xfrm>
            <a:off x="2116899" y="6356350"/>
            <a:ext cx="8129391"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342768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5D528E-B0C4-574C-AE6E-B35A83CFEB13}" type="datetimeFigureOut">
              <a:rPr lang="en-GB" smtClean="0"/>
              <a:t>05/02/2025</a:t>
            </a:fld>
            <a:endParaRPr lang="en-GB"/>
          </a:p>
        </p:txBody>
      </p:sp>
      <p:sp>
        <p:nvSpPr>
          <p:cNvPr id="6" name="Footer Placeholder 5"/>
          <p:cNvSpPr>
            <a:spLocks noGrp="1"/>
          </p:cNvSpPr>
          <p:nvPr>
            <p:ph type="ftr" sz="quarter" idx="11"/>
          </p:nvPr>
        </p:nvSpPr>
        <p:spPr>
          <a:xfrm>
            <a:off x="2116899" y="6356350"/>
            <a:ext cx="8129391"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0809962" y="6356350"/>
            <a:ext cx="543838"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93307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www.ucu.ac.u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info@ucu.ac.u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776791" y="0"/>
            <a:ext cx="2415209" cy="735885"/>
          </a:xfrm>
          <a:prstGeom prst="rect">
            <a:avLst/>
          </a:prstGeom>
        </p:spPr>
      </p:pic>
      <p:sp>
        <p:nvSpPr>
          <p:cNvPr id="2" name="Title Placeholder 1"/>
          <p:cNvSpPr>
            <a:spLocks noGrp="1"/>
          </p:cNvSpPr>
          <p:nvPr>
            <p:ph type="title"/>
          </p:nvPr>
        </p:nvSpPr>
        <p:spPr>
          <a:xfrm>
            <a:off x="838200" y="365126"/>
            <a:ext cx="10515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687514"/>
            <a:ext cx="10515600" cy="44894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p:cNvSpPr/>
          <p:nvPr userDrawn="1"/>
        </p:nvSpPr>
        <p:spPr>
          <a:xfrm>
            <a:off x="838200" y="1508126"/>
            <a:ext cx="11353800" cy="179387"/>
          </a:xfrm>
          <a:prstGeom prst="rect">
            <a:avLst/>
          </a:prstGeom>
          <a:solidFill>
            <a:srgbClr val="0B3D9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userDrawn="1"/>
        </p:nvSpPr>
        <p:spPr>
          <a:xfrm>
            <a:off x="0" y="1508126"/>
            <a:ext cx="838200" cy="179387"/>
          </a:xfrm>
          <a:prstGeom prst="rect">
            <a:avLst/>
          </a:prstGeom>
          <a:solidFill>
            <a:srgbClr val="D7014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a:off x="838200" y="1508125"/>
            <a:ext cx="838200" cy="179387"/>
          </a:xfrm>
          <a:prstGeom prst="rect">
            <a:avLst/>
          </a:prstGeom>
          <a:solidFill>
            <a:srgbClr val="FFD93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Date Placeholder 3"/>
          <p:cNvSpPr>
            <a:spLocks noGrp="1"/>
          </p:cNvSpPr>
          <p:nvPr>
            <p:ph type="dt" sz="half" idx="2"/>
          </p:nvPr>
        </p:nvSpPr>
        <p:spPr>
          <a:xfrm>
            <a:off x="838200" y="6356350"/>
            <a:ext cx="102817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D528E-B0C4-574C-AE6E-B35A83CFEB13}" type="datetimeFigureOut">
              <a:rPr lang="en-GB" smtClean="0"/>
              <a:t>05/02/2025</a:t>
            </a:fld>
            <a:endParaRPr lang="en-GB" dirty="0"/>
          </a:p>
        </p:txBody>
      </p:sp>
      <p:sp>
        <p:nvSpPr>
          <p:cNvPr id="5" name="Footer Placeholder 4"/>
          <p:cNvSpPr>
            <a:spLocks noGrp="1"/>
          </p:cNvSpPr>
          <p:nvPr>
            <p:ph type="ftr" sz="quarter" idx="3"/>
          </p:nvPr>
        </p:nvSpPr>
        <p:spPr>
          <a:xfrm>
            <a:off x="2116899" y="6251714"/>
            <a:ext cx="8129391" cy="4697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15" name="TextBox 14"/>
          <p:cNvSpPr txBox="1"/>
          <p:nvPr userDrawn="1"/>
        </p:nvSpPr>
        <p:spPr>
          <a:xfrm>
            <a:off x="2116899" y="6356350"/>
            <a:ext cx="7517429" cy="430887"/>
          </a:xfrm>
          <a:prstGeom prst="rect">
            <a:avLst/>
          </a:prstGeom>
          <a:noFill/>
        </p:spPr>
        <p:txBody>
          <a:bodyPr wrap="square" rtlCol="0">
            <a:spAutoFit/>
          </a:bodyPr>
          <a:lstStyle/>
          <a:p>
            <a:pPr algn="ctr"/>
            <a:r>
              <a:rPr lang="en-GB" sz="850" b="1" dirty="0">
                <a:solidFill>
                  <a:srgbClr val="0B3D91"/>
                </a:solidFill>
              </a:rPr>
              <a:t>A Complete Education for A Complete Person</a:t>
            </a:r>
            <a:br>
              <a:rPr lang="en-GB" sz="700" dirty="0"/>
            </a:br>
            <a:r>
              <a:rPr lang="en-GB" sz="700" dirty="0"/>
              <a:t>P.O. Box 4, Mukono, Uganda, Plot 67-173, Bishop Tucker Road, Mukono Hill</a:t>
            </a:r>
            <a:r>
              <a:rPr lang="en-US" sz="700" dirty="0"/>
              <a:t> | </a:t>
            </a:r>
            <a:r>
              <a:rPr lang="en-GB" sz="700" dirty="0"/>
              <a:t>Tel: +256 (0) 312 350 800 Email: </a:t>
            </a:r>
            <a:r>
              <a:rPr lang="en-GB" sz="700" u="sng" dirty="0">
                <a:solidFill>
                  <a:srgbClr val="0000FF"/>
                </a:solidFill>
                <a:hlinkClick r:id="rId15"/>
              </a:rPr>
              <a:t>info@ucu.ac.ug</a:t>
            </a:r>
            <a:r>
              <a:rPr lang="en-GB" sz="700" dirty="0">
                <a:solidFill>
                  <a:srgbClr val="0000FF"/>
                </a:solidFill>
              </a:rPr>
              <a:t> </a:t>
            </a:r>
            <a:r>
              <a:rPr lang="en-GB" sz="700" dirty="0"/>
              <a:t>Web: </a:t>
            </a:r>
            <a:r>
              <a:rPr lang="en-GB" sz="700" u="sng" dirty="0">
                <a:solidFill>
                  <a:srgbClr val="0000FF"/>
                </a:solidFill>
              </a:rPr>
              <a:t>https://</a:t>
            </a:r>
            <a:r>
              <a:rPr lang="en-GB" sz="700" u="sng" dirty="0">
                <a:solidFill>
                  <a:srgbClr val="0000FF"/>
                </a:solidFill>
                <a:hlinkClick r:id="rId16"/>
              </a:rPr>
              <a:t>ucu.ac.ug</a:t>
            </a:r>
            <a:endParaRPr lang="en-US" sz="700" u="sng" dirty="0">
              <a:solidFill>
                <a:srgbClr val="0000FF"/>
              </a:solidFill>
            </a:endParaRPr>
          </a:p>
          <a:p>
            <a:pPr algn="ctr"/>
            <a:r>
              <a:rPr lang="en-GB" sz="650" dirty="0"/>
              <a:t>Founded by the Province of the Church of Uganda. Chartered by the Government of Uganda</a:t>
            </a:r>
            <a:endParaRPr lang="en-US" sz="650" dirty="0"/>
          </a:p>
        </p:txBody>
      </p:sp>
      <p:cxnSp>
        <p:nvCxnSpPr>
          <p:cNvPr id="17" name="Straight Connector 16"/>
          <p:cNvCxnSpPr/>
          <p:nvPr userDrawn="1"/>
        </p:nvCxnSpPr>
        <p:spPr>
          <a:xfrm>
            <a:off x="0" y="6395027"/>
            <a:ext cx="12192000" cy="0"/>
          </a:xfrm>
          <a:prstGeom prst="line">
            <a:avLst/>
          </a:prstGeom>
          <a:ln w="12700">
            <a:solidFill>
              <a:srgbClr val="D70167"/>
            </a:solidFill>
          </a:ln>
        </p:spPr>
        <p:style>
          <a:lnRef idx="1">
            <a:schemeClr val="accent1"/>
          </a:lnRef>
          <a:fillRef idx="0">
            <a:schemeClr val="accent1"/>
          </a:fillRef>
          <a:effectRef idx="0">
            <a:schemeClr val="accent1"/>
          </a:effectRef>
          <a:fontRef idx="minor">
            <a:schemeClr val="tx1"/>
          </a:fontRef>
        </p:style>
      </p:cxnSp>
      <p:pic>
        <p:nvPicPr>
          <p:cNvPr id="9" name="Picture 6"/>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b="42643"/>
          <a:stretch>
            <a:fillRect/>
          </a:stretch>
        </p:blipFill>
        <p:spPr bwMode="auto">
          <a:xfrm>
            <a:off x="0" y="5412967"/>
            <a:ext cx="1162289" cy="144503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DDBE-A55F-774C-A2FD-AFEA97DEB0D4}" type="slidenum">
              <a:rPr lang="en-US" smtClean="0"/>
              <a:t>‹#›</a:t>
            </a:fld>
            <a:endParaRPr lang="en-US"/>
          </a:p>
        </p:txBody>
      </p:sp>
    </p:spTree>
    <p:extLst>
      <p:ext uri="{BB962C8B-B14F-4D97-AF65-F5344CB8AC3E}">
        <p14:creationId xmlns:p14="http://schemas.microsoft.com/office/powerpoint/2010/main" val="154966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1F497D"/>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D7014D"/>
        </a:buClr>
        <a:buFont typeface="Wingdings" panose="05000000000000000000"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B3D91"/>
        </a:buClr>
        <a:buSzPct val="95000"/>
        <a:buFont typeface="Wingdings" panose="05000000000000000000"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D70167"/>
        </a:buClr>
        <a:buSzPct val="90000"/>
        <a:buFont typeface="Wingdings" panose="05000000000000000000"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D70167"/>
        </a:buClr>
        <a:buSzPct val="88000"/>
        <a:buFont typeface="Wingdings" panose="05000000000000000000"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931"/>
        </a:buClr>
        <a:buSzPct val="86000"/>
        <a:buFont typeface="Wingdings" panose="05000000000000000000"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151" y="3648270"/>
            <a:ext cx="10652919" cy="2732652"/>
          </a:xfrm>
        </p:spPr>
        <p:txBody>
          <a:bodyPr>
            <a:noAutofit/>
          </a:bodyPr>
          <a:lstStyle/>
          <a:p>
            <a:pPr marL="0" indent="0" algn="l">
              <a:buNone/>
            </a:pPr>
            <a:endParaRPr lang="en-GB" sz="24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l">
              <a:buNone/>
            </a:pPr>
            <a:r>
              <a:rPr lang="en-UG" sz="2400" b="1" kern="100" dirty="0">
                <a:solidFill>
                  <a:srgbClr val="B35E06"/>
                </a:solidFill>
                <a:effectLst/>
                <a:latin typeface="Aptos Display" panose="020B0004020202020204" pitchFamily="34" charset="0"/>
                <a:ea typeface="Times New Roman" panose="02020603050405020304" pitchFamily="18" charset="0"/>
                <a:cs typeface="Times New Roman" panose="02020603050405020304" pitchFamily="18" charset="0"/>
              </a:rPr>
              <a:t>Predicting Fish Migration Patterns in Lake Victoria, Uganda: </a:t>
            </a:r>
            <a:br>
              <a:rPr lang="en-UG" sz="2800" b="1" kern="100" dirty="0">
                <a:solidFill>
                  <a:srgbClr val="B35E06"/>
                </a:solidFill>
                <a:effectLst/>
                <a:latin typeface="Aptos Display" panose="020B0004020202020204" pitchFamily="34" charset="0"/>
                <a:ea typeface="Times New Roman" panose="02020603050405020304" pitchFamily="18" charset="0"/>
                <a:cs typeface="Times New Roman" panose="02020603050405020304" pitchFamily="18" charset="0"/>
              </a:rPr>
            </a:br>
            <a:r>
              <a:rPr lang="en-UG" sz="2400" b="1" kern="100" dirty="0">
                <a:solidFill>
                  <a:srgbClr val="B35E06"/>
                </a:solidFill>
                <a:effectLst/>
                <a:latin typeface="Aptos Display" panose="020B0004020202020204" pitchFamily="34" charset="0"/>
                <a:ea typeface="Times New Roman" panose="02020603050405020304" pitchFamily="18" charset="0"/>
                <a:cs typeface="Times New Roman" panose="02020603050405020304" pitchFamily="18" charset="0"/>
              </a:rPr>
              <a:t>A Data-Driven Approach to Enhance Fishing yields and fish food security</a:t>
            </a:r>
            <a:endParaRPr lang="en-GB" sz="24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l">
              <a:buNone/>
            </a:pPr>
            <a:endParaRPr lang="en-GB"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buNone/>
            </a:pPr>
            <a:r>
              <a:rPr lang="en-GB" sz="1400" b="1" kern="100" dirty="0">
                <a:latin typeface="Aptos" panose="020B0004020202020204" pitchFamily="34" charset="0"/>
                <a:cs typeface="Times New Roman" panose="02020603050405020304" pitchFamily="18" charset="0"/>
              </a:rPr>
              <a:t>Remmy</a:t>
            </a:r>
            <a:r>
              <a:rPr lang="en-GB" sz="1100" b="1" kern="100" dirty="0">
                <a:latin typeface="Times New Roman" panose="02020603050405020304" pitchFamily="18" charset="0"/>
                <a:ea typeface="Calibri" panose="020F0502020204030204" pitchFamily="34" charset="0"/>
                <a:cs typeface="Times New Roman" panose="02020603050405020304" pitchFamily="18" charset="0"/>
              </a:rPr>
              <a:t> </a:t>
            </a:r>
            <a:r>
              <a:rPr lang="en-GB" sz="1400" b="1" kern="100" dirty="0">
                <a:latin typeface="Aptos" panose="020B0004020202020204" pitchFamily="34" charset="0"/>
                <a:cs typeface="Times New Roman" panose="02020603050405020304" pitchFamily="18" charset="0"/>
              </a:rPr>
              <a:t>Bisimbeko</a:t>
            </a:r>
          </a:p>
          <a:p>
            <a:pPr marL="0" indent="0" algn="l">
              <a:lnSpc>
                <a:spcPct val="100000"/>
              </a:lnSpc>
              <a:buNone/>
            </a:pPr>
            <a:r>
              <a:rPr lang="en-GB" sz="1400" b="1" kern="100" dirty="0">
                <a:latin typeface="Aptos" panose="020B0004020202020204" pitchFamily="34" charset="0"/>
                <a:cs typeface="Times New Roman" panose="02020603050405020304" pitchFamily="18" charset="0"/>
              </a:rPr>
              <a:t>MSc. Data Science and Analytics</a:t>
            </a:r>
          </a:p>
          <a:p>
            <a:pPr marL="0" indent="0" algn="l">
              <a:lnSpc>
                <a:spcPct val="100000"/>
              </a:lnSpc>
              <a:buNone/>
            </a:pPr>
            <a:r>
              <a:rPr lang="en-GB" sz="1400" b="1" kern="100" dirty="0">
                <a:latin typeface="Aptos" panose="020B0004020202020204" pitchFamily="34" charset="0"/>
                <a:cs typeface="Times New Roman" panose="02020603050405020304" pitchFamily="18" charset="0"/>
              </a:rPr>
              <a:t>Y2 Sem 1</a:t>
            </a:r>
          </a:p>
          <a:p>
            <a:pPr marL="0" indent="0">
              <a:buNone/>
            </a:pPr>
            <a:endParaRPr lang="en-GB" sz="2400" b="1" kern="100" dirty="0">
              <a:latin typeface="TrebuchetMS"/>
              <a:ea typeface="Calibri" panose="020F0502020204030204" pitchFamily="34" charset="0"/>
              <a:cs typeface="Times New Roman" panose="02020603050405020304" pitchFamily="18" charset="0"/>
            </a:endParaRPr>
          </a:p>
        </p:txBody>
      </p:sp>
      <p:sp>
        <p:nvSpPr>
          <p:cNvPr id="4" name="Google Shape;129;p17"/>
          <p:cNvSpPr txBox="1"/>
          <p:nvPr/>
        </p:nvSpPr>
        <p:spPr>
          <a:xfrm>
            <a:off x="1715585" y="1792656"/>
            <a:ext cx="9359075" cy="1107965"/>
          </a:xfrm>
          <a:prstGeom prst="rect">
            <a:avLst/>
          </a:prstGeom>
          <a:solidFill>
            <a:srgbClr val="351C75"/>
          </a:solidFill>
          <a:ln>
            <a:noFill/>
          </a:ln>
        </p:spPr>
        <p:txBody>
          <a:bodyPr spcFirstLastPara="1" wrap="square" lIns="91425" tIns="91425" rIns="91425" bIns="91425" anchor="t" anchorCtr="0">
            <a:spAutoFit/>
          </a:bodyPr>
          <a:lstStyle/>
          <a:p>
            <a:pPr algn="ctr">
              <a:defRPr/>
            </a:pPr>
            <a:r>
              <a:rPr lang="en-GB" sz="6000" b="1" i="0" u="none" strike="noStrike" dirty="0">
                <a:solidFill>
                  <a:schemeClr val="bg1"/>
                </a:solidFill>
                <a:effectLst/>
                <a:latin typeface="Times New Roman" panose="02020603050405020304" pitchFamily="18" charset="0"/>
                <a:cs typeface="Times New Roman" panose="02020603050405020304" pitchFamily="18" charset="0"/>
              </a:rPr>
              <a:t>Research Topic</a:t>
            </a:r>
            <a:endParaRPr kumimoji="0" lang="en-GB" sz="6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C00D-ED2E-109C-322C-45B5AE4960B5}"/>
              </a:ext>
            </a:extLst>
          </p:cNvPr>
          <p:cNvSpPr>
            <a:spLocks noGrp="1"/>
          </p:cNvSpPr>
          <p:nvPr>
            <p:ph type="title"/>
          </p:nvPr>
        </p:nvSpPr>
        <p:spPr/>
        <p:txBody>
          <a:bodyPr/>
          <a:lstStyle/>
          <a:p>
            <a:r>
              <a:rPr lang="en-UG" sz="4400" b="1" dirty="0">
                <a:effectLst/>
                <a:latin typeface="Aptos" panose="020B0004020202020204" pitchFamily="34" charset="0"/>
                <a:ea typeface="Aptos" panose="020B0004020202020204" pitchFamily="34" charset="0"/>
                <a:cs typeface="Times New Roman" panose="02020603050405020304" pitchFamily="18" charset="0"/>
              </a:rPr>
              <a:t>Conclusion</a:t>
            </a:r>
            <a:endParaRPr lang="en-UG" dirty="0"/>
          </a:p>
        </p:txBody>
      </p:sp>
      <p:sp>
        <p:nvSpPr>
          <p:cNvPr id="3" name="Content Placeholder 2">
            <a:extLst>
              <a:ext uri="{FF2B5EF4-FFF2-40B4-BE49-F238E27FC236}">
                <a16:creationId xmlns:a16="http://schemas.microsoft.com/office/drawing/2014/main" id="{5F1D65A4-0EAF-1EA7-C870-9AA735E18D5F}"/>
              </a:ext>
            </a:extLst>
          </p:cNvPr>
          <p:cNvSpPr>
            <a:spLocks noGrp="1"/>
          </p:cNvSpPr>
          <p:nvPr>
            <p:ph idx="1"/>
          </p:nvPr>
        </p:nvSpPr>
        <p:spPr/>
        <p:txBody>
          <a:bodyPr/>
          <a:lstStyle/>
          <a:p>
            <a:pPr marL="0" marR="0" indent="0">
              <a:lnSpc>
                <a:spcPct val="107000"/>
              </a:lnSpc>
              <a:spcAft>
                <a:spcPts val="800"/>
              </a:spcAft>
              <a:buNone/>
            </a:pPr>
            <a:r>
              <a:rPr lang="en-UG" sz="2800" kern="100" dirty="0">
                <a:effectLst/>
                <a:latin typeface="Aptos" panose="020B0004020202020204" pitchFamily="34" charset="0"/>
                <a:ea typeface="Aptos" panose="020B0004020202020204" pitchFamily="34" charset="0"/>
                <a:cs typeface="Times New Roman" panose="02020603050405020304" pitchFamily="18" charset="0"/>
              </a:rPr>
              <a:t>This research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will </a:t>
            </a:r>
            <a:r>
              <a:rPr lang="en-UG" sz="2800" kern="100" dirty="0">
                <a:effectLst/>
                <a:latin typeface="Aptos" panose="020B0004020202020204" pitchFamily="34" charset="0"/>
                <a:ea typeface="Aptos" panose="020B0004020202020204" pitchFamily="34" charset="0"/>
                <a:cs typeface="Times New Roman" panose="02020603050405020304" pitchFamily="18" charset="0"/>
              </a:rPr>
              <a:t>demonstrate the potential of data science in predicting fish migration patterns in Lake Victoria. </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r>
              <a:rPr lang="en-UG" sz="2800" kern="100" dirty="0">
                <a:effectLst/>
                <a:latin typeface="Aptos" panose="020B0004020202020204" pitchFamily="34" charset="0"/>
                <a:ea typeface="Aptos" panose="020B0004020202020204" pitchFamily="34" charset="0"/>
                <a:cs typeface="Times New Roman" panose="02020603050405020304" pitchFamily="18" charset="0"/>
              </a:rPr>
              <a:t>By providing actionable insights for local fishermen, this study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will </a:t>
            </a:r>
            <a:r>
              <a:rPr lang="en-UG" sz="2800" kern="100" dirty="0">
                <a:effectLst/>
                <a:latin typeface="Aptos" panose="020B0004020202020204" pitchFamily="34" charset="0"/>
                <a:ea typeface="Aptos" panose="020B0004020202020204" pitchFamily="34" charset="0"/>
                <a:cs typeface="Times New Roman" panose="02020603050405020304" pitchFamily="18" charset="0"/>
              </a:rPr>
              <a:t>contribute to sustainable fishing practices and aligns with Uganda's National Development Goals. </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r>
              <a:rPr lang="en-UG" sz="2800" kern="100" dirty="0">
                <a:effectLst/>
                <a:latin typeface="Aptos" panose="020B0004020202020204" pitchFamily="34" charset="0"/>
                <a:ea typeface="Aptos" panose="020B0004020202020204" pitchFamily="34" charset="0"/>
                <a:cs typeface="Times New Roman" panose="02020603050405020304" pitchFamily="18" charset="0"/>
              </a:rPr>
              <a:t>Future research should focus on continuous data collection and model refinement to adapt to changing environmental conditions.</a:t>
            </a:r>
          </a:p>
          <a:p>
            <a:endParaRPr lang="en-UG" dirty="0"/>
          </a:p>
        </p:txBody>
      </p:sp>
    </p:spTree>
    <p:extLst>
      <p:ext uri="{BB962C8B-B14F-4D97-AF65-F5344CB8AC3E}">
        <p14:creationId xmlns:p14="http://schemas.microsoft.com/office/powerpoint/2010/main" val="71074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1B2C-184B-C256-2480-6C62071F46D4}"/>
              </a:ext>
            </a:extLst>
          </p:cNvPr>
          <p:cNvSpPr>
            <a:spLocks noGrp="1"/>
          </p:cNvSpPr>
          <p:nvPr>
            <p:ph type="title"/>
          </p:nvPr>
        </p:nvSpPr>
        <p:spPr/>
        <p:txBody>
          <a:bodyPr>
            <a:normAutofit/>
          </a:bodyPr>
          <a:lstStyle/>
          <a:p>
            <a:pPr marL="0" marR="0">
              <a:lnSpc>
                <a:spcPct val="107000"/>
              </a:lnSpc>
              <a:spcAft>
                <a:spcPts val="800"/>
              </a:spcAft>
            </a:pPr>
            <a:r>
              <a:rPr lang="en-UG" sz="4400" b="1" kern="100" dirty="0">
                <a:effectLst/>
                <a:latin typeface="Aptos" panose="020B0004020202020204" pitchFamily="34" charset="0"/>
                <a:ea typeface="Aptos" panose="020B0004020202020204" pitchFamily="34" charset="0"/>
                <a:cs typeface="Times New Roman" panose="02020603050405020304" pitchFamily="18" charset="0"/>
              </a:rPr>
              <a:t>References</a:t>
            </a:r>
            <a:endParaRPr lang="en-UG" dirty="0"/>
          </a:p>
        </p:txBody>
      </p:sp>
      <p:sp>
        <p:nvSpPr>
          <p:cNvPr id="3" name="Content Placeholder 2">
            <a:extLst>
              <a:ext uri="{FF2B5EF4-FFF2-40B4-BE49-F238E27FC236}">
                <a16:creationId xmlns:a16="http://schemas.microsoft.com/office/drawing/2014/main" id="{28DBB218-E6F3-C3B7-D8E5-A91BDE951A85}"/>
              </a:ext>
            </a:extLst>
          </p:cNvPr>
          <p:cNvSpPr>
            <a:spLocks noGrp="1"/>
          </p:cNvSpPr>
          <p:nvPr>
            <p:ph idx="1"/>
          </p:nvPr>
        </p:nvSpPr>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G" sz="1800" kern="100" dirty="0">
                <a:effectLst/>
                <a:latin typeface="Aptos" panose="020B0004020202020204" pitchFamily="34" charset="0"/>
                <a:ea typeface="Aptos" panose="020B0004020202020204" pitchFamily="34" charset="0"/>
                <a:cs typeface="Times New Roman" panose="02020603050405020304" pitchFamily="18" charset="0"/>
              </a:rPr>
              <a:t>Harrison, T. D., et al. (2019). "Environmental Influences on Fish Migration Patterns." </a:t>
            </a:r>
            <a:r>
              <a:rPr lang="en-UG" sz="1800" i="1" kern="100" dirty="0">
                <a:effectLst/>
                <a:latin typeface="Aptos" panose="020B0004020202020204" pitchFamily="34" charset="0"/>
                <a:ea typeface="Aptos" panose="020B0004020202020204" pitchFamily="34" charset="0"/>
                <a:cs typeface="Times New Roman" panose="02020603050405020304" pitchFamily="18" charset="0"/>
              </a:rPr>
              <a:t>Journal of Fish Biology</a:t>
            </a:r>
            <a:r>
              <a:rPr lang="en-UG" sz="1800" kern="100" dirty="0">
                <a:effectLst/>
                <a:latin typeface="Aptos" panose="020B0004020202020204" pitchFamily="34" charset="0"/>
                <a:ea typeface="Aptos" panose="020B0004020202020204" pitchFamily="34" charset="0"/>
                <a:cs typeface="Times New Roman" panose="02020603050405020304" pitchFamily="18" charset="0"/>
              </a:rPr>
              <a:t>, 94(3), 456-478.</a:t>
            </a:r>
          </a:p>
          <a:p>
            <a:pPr marL="342900" marR="0" lvl="0" indent="-342900">
              <a:lnSpc>
                <a:spcPct val="107000"/>
              </a:lnSpc>
              <a:spcAft>
                <a:spcPts val="800"/>
              </a:spcAft>
              <a:buSzPts val="1000"/>
              <a:buFont typeface="Symbol" panose="05050102010706020507" pitchFamily="18" charset="2"/>
              <a:buChar char=""/>
              <a:tabLst>
                <a:tab pos="457200" algn="l"/>
              </a:tabLst>
            </a:pPr>
            <a:r>
              <a:rPr lang="en-UG" sz="1800" kern="100" dirty="0">
                <a:effectLst/>
                <a:latin typeface="Aptos" panose="020B0004020202020204" pitchFamily="34" charset="0"/>
                <a:ea typeface="Aptos" panose="020B0004020202020204" pitchFamily="34" charset="0"/>
                <a:cs typeface="Times New Roman" panose="02020603050405020304" pitchFamily="18" charset="0"/>
              </a:rPr>
              <a:t>Zhou, Y., et al. (2020). "</a:t>
            </a:r>
          </a:p>
          <a:p>
            <a:pPr marL="0" indent="0">
              <a:buNone/>
            </a:pPr>
            <a:endParaRPr lang="en-UG" dirty="0"/>
          </a:p>
        </p:txBody>
      </p:sp>
    </p:spTree>
    <p:extLst>
      <p:ext uri="{BB962C8B-B14F-4D97-AF65-F5344CB8AC3E}">
        <p14:creationId xmlns:p14="http://schemas.microsoft.com/office/powerpoint/2010/main" val="4090398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92A9-4F02-5279-052D-F76C9DD9C147}"/>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86389F4E-5787-6A96-CAD4-67933132FB7D}"/>
              </a:ext>
            </a:extLst>
          </p:cNvPr>
          <p:cNvSpPr>
            <a:spLocks noGrp="1"/>
          </p:cNvSpPr>
          <p:nvPr>
            <p:ph type="body" idx="1"/>
          </p:nvPr>
        </p:nvSpPr>
        <p:spPr/>
        <p:txBody>
          <a:bodyPr/>
          <a:lstStyle/>
          <a:p>
            <a:r>
              <a:rPr lang="en-US" b="1" dirty="0"/>
              <a:t>QUESTIONS</a:t>
            </a:r>
          </a:p>
          <a:p>
            <a:endParaRPr lang="en-US" dirty="0"/>
          </a:p>
        </p:txBody>
      </p:sp>
    </p:spTree>
    <p:extLst>
      <p:ext uri="{BB962C8B-B14F-4D97-AF65-F5344CB8AC3E}">
        <p14:creationId xmlns:p14="http://schemas.microsoft.com/office/powerpoint/2010/main" val="161525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BC2B-4B8E-4DE2-98EF-DC14A09C91FF}"/>
              </a:ext>
            </a:extLst>
          </p:cNvPr>
          <p:cNvSpPr>
            <a:spLocks noGrp="1"/>
          </p:cNvSpPr>
          <p:nvPr>
            <p:ph type="ctrTitle"/>
          </p:nvPr>
        </p:nvSpPr>
        <p:spPr>
          <a:xfrm>
            <a:off x="427382" y="71746"/>
            <a:ext cx="9447515" cy="1210290"/>
          </a:xfrm>
        </p:spPr>
        <p:txBody>
          <a:bodyPr>
            <a:normAutofit/>
          </a:bodyPr>
          <a:lstStyle/>
          <a:p>
            <a:pPr marL="0" marR="0" lvl="0" indent="0" algn="l" defTabSz="914400" rtl="0" eaLnBrk="1" fontAlgn="auto" latinLnBrk="0" hangingPunct="1">
              <a:lnSpc>
                <a:spcPct val="107000"/>
              </a:lnSpc>
              <a:spcBef>
                <a:spcPts val="1000"/>
              </a:spcBef>
              <a:spcAft>
                <a:spcPts val="800"/>
              </a:spcAft>
              <a:tabLst/>
              <a:defRPr/>
            </a:pPr>
            <a:r>
              <a:rPr lang="en-UG" sz="4400" b="1" dirty="0">
                <a:latin typeface="Aptos" panose="020B0004020202020204" pitchFamily="34"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BB6F1E10-864E-06BC-DAEB-2899B2E45AD8}"/>
              </a:ext>
            </a:extLst>
          </p:cNvPr>
          <p:cNvSpPr>
            <a:spLocks noGrp="1"/>
          </p:cNvSpPr>
          <p:nvPr>
            <p:ph type="subTitle" idx="1"/>
          </p:nvPr>
        </p:nvSpPr>
        <p:spPr>
          <a:xfrm>
            <a:off x="337930" y="1752508"/>
            <a:ext cx="11465293" cy="4526994"/>
          </a:xfrm>
        </p:spPr>
        <p:txBody>
          <a:bodyPr>
            <a:normAutofit/>
          </a:bodyPr>
          <a:lstStyle/>
          <a:p>
            <a:pPr marL="0" marR="0" algn="just">
              <a:lnSpc>
                <a:spcPct val="107000"/>
              </a:lnSpc>
              <a:spcAft>
                <a:spcPts val="800"/>
              </a:spcAft>
            </a:pPr>
            <a:r>
              <a:rPr lang="en-UG" kern="100" dirty="0">
                <a:effectLst/>
                <a:latin typeface="Aptos" panose="020B0004020202020204" pitchFamily="34" charset="0"/>
                <a:ea typeface="Aptos" panose="020B0004020202020204" pitchFamily="34" charset="0"/>
                <a:cs typeface="Times New Roman" panose="02020603050405020304" pitchFamily="18" charset="0"/>
              </a:rPr>
              <a:t>Lake Victoria, the largest tropical lake in the world, is a vital resource for millions of people in Uganda, providing food, income, and livelihoods.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Aft>
                <a:spcPts val="800"/>
              </a:spcAft>
            </a:pPr>
            <a:r>
              <a:rPr lang="en-UG" kern="100" dirty="0">
                <a:effectLst/>
                <a:latin typeface="Aptos" panose="020B0004020202020204" pitchFamily="34" charset="0"/>
                <a:ea typeface="Aptos" panose="020B0004020202020204" pitchFamily="34" charset="0"/>
                <a:cs typeface="Times New Roman" panose="02020603050405020304" pitchFamily="18" charset="0"/>
              </a:rPr>
              <a:t>However, overfishing, environmental changes, and climate variability have led to declining fish stocks, threatening the sustainability of this critical resource. This research paper aims to develop predictive models for fish migration patterns in Lake Victoria using data science techniques. By leveraging historical data, environmental variables, and machine learning algorithms, this study seeks to provide actionable insights for fishermen, aligning with Uganda's National Development Goals (</a:t>
            </a:r>
            <a:r>
              <a:rPr lang="en-UG" kern="100" dirty="0" err="1">
                <a:effectLst/>
                <a:latin typeface="Aptos" panose="020B0004020202020204" pitchFamily="34" charset="0"/>
                <a:ea typeface="Aptos" panose="020B0004020202020204" pitchFamily="34" charset="0"/>
                <a:cs typeface="Times New Roman" panose="02020603050405020304" pitchFamily="18" charset="0"/>
              </a:rPr>
              <a:t>NDGs</a:t>
            </a:r>
            <a:r>
              <a:rPr lang="en-UG" kern="100" dirty="0">
                <a:effectLst/>
                <a:latin typeface="Aptos" panose="020B0004020202020204" pitchFamily="34" charset="0"/>
                <a:ea typeface="Aptos" panose="020B0004020202020204" pitchFamily="34" charset="0"/>
                <a:cs typeface="Times New Roman" panose="02020603050405020304" pitchFamily="18" charset="0"/>
              </a:rPr>
              <a:t>) of promoting sustainable resource management and enhancing food security.</a:t>
            </a:r>
            <a:endParaRPr lang="en-US" sz="2800"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43580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F04A-1D96-5A4C-8589-26F64FB23593}"/>
              </a:ext>
            </a:extLst>
          </p:cNvPr>
          <p:cNvSpPr>
            <a:spLocks noGrp="1"/>
          </p:cNvSpPr>
          <p:nvPr>
            <p:ph type="title"/>
          </p:nvPr>
        </p:nvSpPr>
        <p:spPr/>
        <p:txBody>
          <a:bodyPr/>
          <a:lstStyle/>
          <a:p>
            <a:r>
              <a:rPr lang="en-UG" sz="4400" b="1" dirty="0">
                <a:effectLst/>
                <a:latin typeface="Aptos" panose="020B0004020202020204" pitchFamily="34" charset="0"/>
                <a:ea typeface="Aptos" panose="020B0004020202020204" pitchFamily="34" charset="0"/>
                <a:cs typeface="Times New Roman" panose="02020603050405020304" pitchFamily="18" charset="0"/>
              </a:rPr>
              <a:t>Background</a:t>
            </a:r>
            <a:endParaRPr lang="en-UG" dirty="0"/>
          </a:p>
        </p:txBody>
      </p:sp>
      <p:sp>
        <p:nvSpPr>
          <p:cNvPr id="3" name="Content Placeholder 2">
            <a:extLst>
              <a:ext uri="{FF2B5EF4-FFF2-40B4-BE49-F238E27FC236}">
                <a16:creationId xmlns:a16="http://schemas.microsoft.com/office/drawing/2014/main" id="{DFEFDBDD-AE94-07D0-9D7A-C348647CDB95}"/>
              </a:ext>
            </a:extLst>
          </p:cNvPr>
          <p:cNvSpPr>
            <a:spLocks noGrp="1"/>
          </p:cNvSpPr>
          <p:nvPr>
            <p:ph idx="1"/>
          </p:nvPr>
        </p:nvSpPr>
        <p:spPr/>
        <p:txBody>
          <a:bodyPr>
            <a:normAutofit/>
          </a:bodyPr>
          <a:lstStyle/>
          <a:p>
            <a:pPr marL="0" marR="0" indent="0" algn="just">
              <a:lnSpc>
                <a:spcPct val="107000"/>
              </a:lnSpc>
              <a:spcAft>
                <a:spcPts val="800"/>
              </a:spcAft>
              <a:buNone/>
            </a:pPr>
            <a:r>
              <a:rPr lang="en-UG" sz="3200" kern="100" dirty="0">
                <a:effectLst/>
                <a:latin typeface="Aptos" panose="020B0004020202020204" pitchFamily="34" charset="0"/>
                <a:ea typeface="Aptos" panose="020B0004020202020204" pitchFamily="34" charset="0"/>
                <a:cs typeface="Times New Roman" panose="02020603050405020304" pitchFamily="18" charset="0"/>
              </a:rPr>
              <a:t>Lake Victoria is home to a diverse range of fish species, including the Nile perch and tilapia, which are crucial for the local economy. </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Aft>
                <a:spcPts val="800"/>
              </a:spcAft>
              <a:buNone/>
            </a:pPr>
            <a:r>
              <a:rPr lang="en-UG" sz="3200" kern="100" dirty="0">
                <a:effectLst/>
                <a:latin typeface="Aptos" panose="020B0004020202020204" pitchFamily="34" charset="0"/>
                <a:ea typeface="Aptos" panose="020B0004020202020204" pitchFamily="34" charset="0"/>
                <a:cs typeface="Times New Roman" panose="02020603050405020304" pitchFamily="18" charset="0"/>
              </a:rPr>
              <a:t>However, the fishing industry faces significant challenges, including overfishing, habitat degradation, and climate change. Understanding fish migration patterns is essential for sustainable fishing practices and improving yields.</a:t>
            </a:r>
          </a:p>
          <a:p>
            <a:endParaRPr lang="en-UG" dirty="0"/>
          </a:p>
        </p:txBody>
      </p:sp>
    </p:spTree>
    <p:extLst>
      <p:ext uri="{BB962C8B-B14F-4D97-AF65-F5344CB8AC3E}">
        <p14:creationId xmlns:p14="http://schemas.microsoft.com/office/powerpoint/2010/main" val="110586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B5F5-B8D4-10D7-A5F5-53477FB405C2}"/>
              </a:ext>
            </a:extLst>
          </p:cNvPr>
          <p:cNvSpPr>
            <a:spLocks noGrp="1"/>
          </p:cNvSpPr>
          <p:nvPr>
            <p:ph type="title"/>
          </p:nvPr>
        </p:nvSpPr>
        <p:spPr/>
        <p:txBody>
          <a:bodyPr/>
          <a:lstStyle/>
          <a:p>
            <a:r>
              <a:rPr lang="en-UG" sz="4400" b="1" dirty="0">
                <a:effectLst/>
                <a:latin typeface="Aptos" panose="020B0004020202020204" pitchFamily="34" charset="0"/>
                <a:ea typeface="Aptos" panose="020B0004020202020204" pitchFamily="34" charset="0"/>
                <a:cs typeface="Times New Roman" panose="02020603050405020304" pitchFamily="18" charset="0"/>
              </a:rPr>
              <a:t>Problem Statement</a:t>
            </a:r>
            <a:endParaRPr lang="en-UG" dirty="0"/>
          </a:p>
        </p:txBody>
      </p:sp>
      <p:sp>
        <p:nvSpPr>
          <p:cNvPr id="3" name="Content Placeholder 2">
            <a:extLst>
              <a:ext uri="{FF2B5EF4-FFF2-40B4-BE49-F238E27FC236}">
                <a16:creationId xmlns:a16="http://schemas.microsoft.com/office/drawing/2014/main" id="{0F901ACF-2126-C98E-3075-ED8FFC770F6D}"/>
              </a:ext>
            </a:extLst>
          </p:cNvPr>
          <p:cNvSpPr>
            <a:spLocks noGrp="1"/>
          </p:cNvSpPr>
          <p:nvPr>
            <p:ph idx="1"/>
          </p:nvPr>
        </p:nvSpPr>
        <p:spPr/>
        <p:txBody>
          <a:bodyPr/>
          <a:lstStyle/>
          <a:p>
            <a:pPr marL="0" marR="0" indent="0">
              <a:lnSpc>
                <a:spcPct val="107000"/>
              </a:lnSpc>
              <a:spcAft>
                <a:spcPts val="800"/>
              </a:spcAft>
              <a:buNone/>
            </a:pPr>
            <a:r>
              <a:rPr lang="en-UG" sz="3200" kern="100" dirty="0">
                <a:effectLst/>
                <a:latin typeface="Aptos" panose="020B0004020202020204" pitchFamily="34" charset="0"/>
                <a:ea typeface="Aptos" panose="020B0004020202020204" pitchFamily="34" charset="0"/>
                <a:cs typeface="Times New Roman" panose="02020603050405020304" pitchFamily="18" charset="0"/>
              </a:rPr>
              <a:t>Despite the importance of fish migration patterns, there is a </a:t>
            </a:r>
            <a:r>
              <a:rPr lang="en-UG" sz="3200" b="1" kern="100" dirty="0">
                <a:effectLst/>
                <a:latin typeface="Aptos" panose="020B0004020202020204" pitchFamily="34" charset="0"/>
                <a:ea typeface="Aptos" panose="020B0004020202020204" pitchFamily="34" charset="0"/>
                <a:cs typeface="Times New Roman" panose="02020603050405020304" pitchFamily="18" charset="0"/>
              </a:rPr>
              <a:t>lack of comprehensive data-driven approaches </a:t>
            </a:r>
            <a:r>
              <a:rPr lang="en-UG" sz="3200" kern="100" dirty="0">
                <a:effectLst/>
                <a:latin typeface="Aptos" panose="020B0004020202020204" pitchFamily="34" charset="0"/>
                <a:ea typeface="Aptos" panose="020B0004020202020204" pitchFamily="34" charset="0"/>
                <a:cs typeface="Times New Roman" panose="02020603050405020304" pitchFamily="18" charset="0"/>
              </a:rPr>
              <a:t>to predict these patterns in Lake Victoria. </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r>
              <a:rPr lang="en-UG" sz="3200" kern="100" dirty="0">
                <a:effectLst/>
                <a:latin typeface="Aptos" panose="020B0004020202020204" pitchFamily="34" charset="0"/>
                <a:ea typeface="Aptos" panose="020B0004020202020204" pitchFamily="34" charset="0"/>
                <a:cs typeface="Times New Roman" panose="02020603050405020304" pitchFamily="18" charset="0"/>
              </a:rPr>
              <a:t>This research aims to fill this gap by utilizing data science methodologies to </a:t>
            </a:r>
            <a:r>
              <a:rPr lang="en-UG" sz="32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UG" sz="3200" kern="100" dirty="0">
                <a:effectLst/>
                <a:latin typeface="Aptos" panose="020B0004020202020204" pitchFamily="34" charset="0"/>
                <a:ea typeface="Aptos" panose="020B0004020202020204" pitchFamily="34" charset="0"/>
                <a:cs typeface="Times New Roman" panose="02020603050405020304" pitchFamily="18" charset="0"/>
              </a:rPr>
              <a:t> factors influencing fish migration and provide recommendations for local fishermen.</a:t>
            </a:r>
          </a:p>
          <a:p>
            <a:endParaRPr lang="en-UG" dirty="0"/>
          </a:p>
        </p:txBody>
      </p:sp>
    </p:spTree>
    <p:extLst>
      <p:ext uri="{BB962C8B-B14F-4D97-AF65-F5344CB8AC3E}">
        <p14:creationId xmlns:p14="http://schemas.microsoft.com/office/powerpoint/2010/main" val="57668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B478-4235-8178-257A-DECA40837DEA}"/>
              </a:ext>
            </a:extLst>
          </p:cNvPr>
          <p:cNvSpPr>
            <a:spLocks noGrp="1"/>
          </p:cNvSpPr>
          <p:nvPr>
            <p:ph type="title"/>
          </p:nvPr>
        </p:nvSpPr>
        <p:spPr/>
        <p:txBody>
          <a:bodyPr>
            <a:normAutofit/>
          </a:bodyPr>
          <a:lstStyle/>
          <a:p>
            <a:r>
              <a:rPr lang="en-US" b="1" dirty="0">
                <a:latin typeface="Aptos" panose="020B0004020202020204" pitchFamily="34" charset="0"/>
                <a:cs typeface="Times New Roman" panose="02020603050405020304" pitchFamily="18" charset="0"/>
              </a:rPr>
              <a:t>Research Objectives:</a:t>
            </a:r>
          </a:p>
        </p:txBody>
      </p:sp>
      <p:sp>
        <p:nvSpPr>
          <p:cNvPr id="3" name="Content Placeholder 2">
            <a:extLst>
              <a:ext uri="{FF2B5EF4-FFF2-40B4-BE49-F238E27FC236}">
                <a16:creationId xmlns:a16="http://schemas.microsoft.com/office/drawing/2014/main" id="{E3620F7C-9635-197F-D099-81AEB01923FD}"/>
              </a:ext>
            </a:extLst>
          </p:cNvPr>
          <p:cNvSpPr>
            <a:spLocks noGrp="1"/>
          </p:cNvSpPr>
          <p:nvPr>
            <p:ph idx="1"/>
          </p:nvPr>
        </p:nvSpPr>
        <p:spPr/>
        <p:txBody>
          <a:bodyPr>
            <a:normAutofit/>
          </a:bodyPr>
          <a:lstStyle/>
          <a:p>
            <a:pPr marL="342900" marR="0" lvl="0" indent="-342900">
              <a:lnSpc>
                <a:spcPct val="107000"/>
              </a:lnSpc>
              <a:spcAft>
                <a:spcPts val="800"/>
              </a:spcAft>
              <a:buFont typeface="+mj-lt"/>
              <a:buAutoNum type="arabicPeriod"/>
              <a:tabLst>
                <a:tab pos="457200" algn="l"/>
              </a:tabLst>
            </a:pPr>
            <a:r>
              <a:rPr lang="en-UG" sz="2400" kern="100" dirty="0">
                <a:effectLst/>
                <a:latin typeface="Aptos" panose="020B0004020202020204" pitchFamily="34" charset="0"/>
                <a:ea typeface="Aptos" panose="020B0004020202020204" pitchFamily="34" charset="0"/>
                <a:cs typeface="Times New Roman" panose="02020603050405020304" pitchFamily="18" charset="0"/>
              </a:rPr>
              <a:t>To </a:t>
            </a:r>
            <a:r>
              <a:rPr lang="en-UG" sz="24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UG" sz="2400" kern="100" dirty="0">
                <a:effectLst/>
                <a:latin typeface="Aptos" panose="020B0004020202020204" pitchFamily="34" charset="0"/>
                <a:ea typeface="Aptos" panose="020B0004020202020204" pitchFamily="34" charset="0"/>
                <a:cs typeface="Times New Roman" panose="02020603050405020304" pitchFamily="18" charset="0"/>
              </a:rPr>
              <a:t> historical fish catch data and environmental variables in Lake Victoria.</a:t>
            </a:r>
          </a:p>
          <a:p>
            <a:pPr marL="342900" marR="0" lvl="0" indent="-342900">
              <a:lnSpc>
                <a:spcPct val="107000"/>
              </a:lnSpc>
              <a:spcAft>
                <a:spcPts val="800"/>
              </a:spcAft>
              <a:buFont typeface="+mj-lt"/>
              <a:buAutoNum type="arabicPeriod"/>
              <a:tabLst>
                <a:tab pos="457200" algn="l"/>
              </a:tabLst>
            </a:pPr>
            <a:r>
              <a:rPr lang="en-UG" sz="2400" kern="100" dirty="0">
                <a:effectLst/>
                <a:latin typeface="Aptos" panose="020B0004020202020204" pitchFamily="34" charset="0"/>
                <a:ea typeface="Aptos" panose="020B0004020202020204" pitchFamily="34" charset="0"/>
                <a:cs typeface="Times New Roman" panose="02020603050405020304" pitchFamily="18" charset="0"/>
              </a:rPr>
              <a:t>To develop predictive models for fish migration patterns using machine learning techniques.</a:t>
            </a:r>
          </a:p>
          <a:p>
            <a:pPr marL="342900" marR="0" lvl="0" indent="-342900">
              <a:lnSpc>
                <a:spcPct val="107000"/>
              </a:lnSpc>
              <a:spcAft>
                <a:spcPts val="800"/>
              </a:spcAft>
              <a:buFont typeface="+mj-lt"/>
              <a:buAutoNum type="arabicPeriod"/>
              <a:tabLst>
                <a:tab pos="457200" algn="l"/>
              </a:tabLst>
            </a:pPr>
            <a:r>
              <a:rPr lang="en-UG" sz="2400" kern="100" dirty="0">
                <a:effectLst/>
                <a:latin typeface="Aptos" panose="020B0004020202020204" pitchFamily="34" charset="0"/>
                <a:ea typeface="Aptos" panose="020B0004020202020204" pitchFamily="34" charset="0"/>
                <a:cs typeface="Times New Roman" panose="02020603050405020304" pitchFamily="18" charset="0"/>
              </a:rPr>
              <a:t>To provide actionable insights for fishermen to enhance their fishing yields sustainably.</a:t>
            </a:r>
          </a:p>
          <a:p>
            <a:pPr marL="342900" marR="0" lvl="0" indent="-342900">
              <a:lnSpc>
                <a:spcPct val="107000"/>
              </a:lnSpc>
              <a:spcAft>
                <a:spcPts val="800"/>
              </a:spcAft>
              <a:buFont typeface="+mj-lt"/>
              <a:buAutoNum type="arabicPeriod"/>
              <a:tabLst>
                <a:tab pos="457200" algn="l"/>
              </a:tabLst>
            </a:pPr>
            <a:r>
              <a:rPr lang="en-UG" sz="2400" kern="100" dirty="0">
                <a:effectLst/>
                <a:latin typeface="Aptos" panose="020B0004020202020204" pitchFamily="34" charset="0"/>
                <a:ea typeface="Aptos" panose="020B0004020202020204" pitchFamily="34" charset="0"/>
                <a:cs typeface="Times New Roman" panose="02020603050405020304" pitchFamily="18" charset="0"/>
              </a:rPr>
              <a:t>To align the findings with Uganda's National Development Goals, particularly in promoting sustainable resource management and food security.</a:t>
            </a:r>
          </a:p>
        </p:txBody>
      </p:sp>
    </p:spTree>
    <p:extLst>
      <p:ext uri="{BB962C8B-B14F-4D97-AF65-F5344CB8AC3E}">
        <p14:creationId xmlns:p14="http://schemas.microsoft.com/office/powerpoint/2010/main" val="366453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9949-CB50-DBB2-4318-F7A3914F5AB3}"/>
              </a:ext>
            </a:extLst>
          </p:cNvPr>
          <p:cNvSpPr>
            <a:spLocks noGrp="1"/>
          </p:cNvSpPr>
          <p:nvPr>
            <p:ph type="title"/>
          </p:nvPr>
        </p:nvSpPr>
        <p:spPr/>
        <p:txBody>
          <a:bodyPr/>
          <a:lstStyle/>
          <a:p>
            <a:r>
              <a:rPr lang="en-UG" sz="4400" b="1" dirty="0">
                <a:effectLst/>
                <a:latin typeface="Aptos" panose="020B0004020202020204" pitchFamily="34" charset="0"/>
                <a:ea typeface="Aptos" panose="020B0004020202020204" pitchFamily="34" charset="0"/>
                <a:cs typeface="Times New Roman" panose="02020603050405020304" pitchFamily="18" charset="0"/>
              </a:rPr>
              <a:t>Literature Review</a:t>
            </a:r>
            <a:endParaRPr lang="en-UG" dirty="0"/>
          </a:p>
        </p:txBody>
      </p:sp>
      <p:sp>
        <p:nvSpPr>
          <p:cNvPr id="3" name="Content Placeholder 2">
            <a:extLst>
              <a:ext uri="{FF2B5EF4-FFF2-40B4-BE49-F238E27FC236}">
                <a16:creationId xmlns:a16="http://schemas.microsoft.com/office/drawing/2014/main" id="{325FB113-882F-712E-739B-2444176152DB}"/>
              </a:ext>
            </a:extLst>
          </p:cNvPr>
          <p:cNvSpPr>
            <a:spLocks noGrp="1"/>
          </p:cNvSpPr>
          <p:nvPr>
            <p:ph idx="1"/>
          </p:nvPr>
        </p:nvSpPr>
        <p:spPr/>
        <p:txBody>
          <a:bodyPr>
            <a:normAutofit fontScale="62500" lnSpcReduction="20000"/>
          </a:bodyPr>
          <a:lstStyle/>
          <a:p>
            <a:pPr marL="0" marR="0">
              <a:lnSpc>
                <a:spcPct val="107000"/>
              </a:lnSpc>
              <a:spcAft>
                <a:spcPts val="800"/>
              </a:spcAft>
            </a:pPr>
            <a:r>
              <a:rPr lang="en-UG" sz="2800" b="1" kern="100" dirty="0">
                <a:effectLst/>
                <a:latin typeface="Aptos" panose="020B0004020202020204" pitchFamily="34" charset="0"/>
                <a:ea typeface="Aptos" panose="020B0004020202020204" pitchFamily="34" charset="0"/>
                <a:cs typeface="Times New Roman" panose="02020603050405020304" pitchFamily="18" charset="0"/>
              </a:rPr>
              <a:t>Fish Migration Patterns</a:t>
            </a:r>
            <a:endParaRPr lang="en-UG"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r>
              <a:rPr lang="en-UG" sz="2800" kern="100" dirty="0">
                <a:effectLst/>
                <a:latin typeface="Aptos" panose="020B0004020202020204" pitchFamily="34" charset="0"/>
                <a:ea typeface="Aptos" panose="020B0004020202020204" pitchFamily="34" charset="0"/>
                <a:cs typeface="Times New Roman" panose="02020603050405020304" pitchFamily="18" charset="0"/>
              </a:rPr>
              <a:t>Fish migration is influenced by various factors, including water temperature, salinity, and food availability. Previous studies have shown that environmental changes significantly impact fish </a:t>
            </a:r>
            <a:r>
              <a:rPr lang="en-UG" sz="2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UG" sz="2800" kern="100" dirty="0">
                <a:effectLst/>
                <a:latin typeface="Aptos" panose="020B0004020202020204" pitchFamily="34" charset="0"/>
                <a:ea typeface="Aptos" panose="020B0004020202020204" pitchFamily="34" charset="0"/>
                <a:cs typeface="Times New Roman" panose="02020603050405020304" pitchFamily="18" charset="0"/>
              </a:rPr>
              <a:t> and distribution (Harrison et al., 2019).</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G" sz="2900" b="1" kern="100" dirty="0">
                <a:effectLst/>
                <a:latin typeface="Aptos" panose="020B0004020202020204" pitchFamily="34" charset="0"/>
                <a:ea typeface="Aptos" panose="020B0004020202020204" pitchFamily="34" charset="0"/>
                <a:cs typeface="Times New Roman" panose="02020603050405020304" pitchFamily="18" charset="0"/>
              </a:rPr>
              <a:t>Data Science in Fisheries</a:t>
            </a:r>
            <a:endParaRPr lang="en-UG" sz="2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r>
              <a:rPr lang="en-UG" sz="2900" kern="100" dirty="0">
                <a:effectLst/>
                <a:latin typeface="Aptos" panose="020B0004020202020204" pitchFamily="34" charset="0"/>
                <a:ea typeface="Aptos" panose="020B0004020202020204" pitchFamily="34" charset="0"/>
                <a:cs typeface="Times New Roman" panose="02020603050405020304" pitchFamily="18" charset="0"/>
              </a:rPr>
              <a:t>Data science techniques, including machine learning and statistical </a:t>
            </a:r>
            <a:r>
              <a:rPr lang="en-UG" sz="2900" kern="100" dirty="0" err="1">
                <a:effectLst/>
                <a:latin typeface="Aptos" panose="020B0004020202020204" pitchFamily="34" charset="0"/>
                <a:ea typeface="Aptos" panose="020B0004020202020204" pitchFamily="34" charset="0"/>
                <a:cs typeface="Times New Roman" panose="02020603050405020304" pitchFamily="18" charset="0"/>
              </a:rPr>
              <a:t>modeling</a:t>
            </a:r>
            <a:r>
              <a:rPr lang="en-UG" sz="2900" kern="100" dirty="0">
                <a:effectLst/>
                <a:latin typeface="Aptos" panose="020B0004020202020204" pitchFamily="34" charset="0"/>
                <a:ea typeface="Aptos" panose="020B0004020202020204" pitchFamily="34" charset="0"/>
                <a:cs typeface="Times New Roman" panose="02020603050405020304" pitchFamily="18" charset="0"/>
              </a:rPr>
              <a:t>, have been increasingly applied in fisheries research to predict fish </a:t>
            </a:r>
            <a:r>
              <a:rPr lang="en-UG" sz="29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UG" sz="2900" kern="100" dirty="0">
                <a:effectLst/>
                <a:latin typeface="Aptos" panose="020B0004020202020204" pitchFamily="34" charset="0"/>
                <a:ea typeface="Aptos" panose="020B0004020202020204" pitchFamily="34" charset="0"/>
                <a:cs typeface="Times New Roman" panose="02020603050405020304" pitchFamily="18" charset="0"/>
              </a:rPr>
              <a:t> and optimize fishing practices (Zhou et al., 2020). These methods can </a:t>
            </a:r>
            <a:r>
              <a:rPr lang="en-UG" sz="29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UG" sz="2900" kern="100" dirty="0">
                <a:effectLst/>
                <a:latin typeface="Aptos" panose="020B0004020202020204" pitchFamily="34" charset="0"/>
                <a:ea typeface="Aptos" panose="020B0004020202020204" pitchFamily="34" charset="0"/>
                <a:cs typeface="Times New Roman" panose="02020603050405020304" pitchFamily="18" charset="0"/>
              </a:rPr>
              <a:t> large datasets to identify patterns and make predictions.</a:t>
            </a:r>
            <a:endParaRPr lang="en-US" sz="2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G" sz="2900" b="1" kern="100" dirty="0">
                <a:effectLst/>
                <a:latin typeface="Aptos" panose="020B0004020202020204" pitchFamily="34" charset="0"/>
                <a:ea typeface="Aptos" panose="020B0004020202020204" pitchFamily="34" charset="0"/>
                <a:cs typeface="Times New Roman" panose="02020603050405020304" pitchFamily="18" charset="0"/>
              </a:rPr>
              <a:t>National Development Goals</a:t>
            </a:r>
            <a:endParaRPr lang="en-UG" sz="2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r>
              <a:rPr lang="en-UG" sz="2900" kern="100" dirty="0">
                <a:effectLst/>
                <a:latin typeface="Aptos" panose="020B0004020202020204" pitchFamily="34" charset="0"/>
                <a:ea typeface="Aptos" panose="020B0004020202020204" pitchFamily="34" charset="0"/>
                <a:cs typeface="Times New Roman" panose="02020603050405020304" pitchFamily="18" charset="0"/>
              </a:rPr>
              <a:t>Uganda's National Development Goals emphasize sustainable resource management, poverty reduction, and food security. This research aligns with these goals by promoting sustainable fishing practices and improving the livelihoods of local communities.</a:t>
            </a:r>
          </a:p>
          <a:p>
            <a:pPr marL="0" marR="0" indent="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endParaRPr lang="en-UG"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endParaRPr lang="en-UG"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G" dirty="0"/>
          </a:p>
        </p:txBody>
      </p:sp>
    </p:spTree>
    <p:extLst>
      <p:ext uri="{BB962C8B-B14F-4D97-AF65-F5344CB8AC3E}">
        <p14:creationId xmlns:p14="http://schemas.microsoft.com/office/powerpoint/2010/main" val="387669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2B87-AF81-97D3-46D9-0908999538C0}"/>
              </a:ext>
            </a:extLst>
          </p:cNvPr>
          <p:cNvSpPr>
            <a:spLocks noGrp="1"/>
          </p:cNvSpPr>
          <p:nvPr>
            <p:ph type="title"/>
          </p:nvPr>
        </p:nvSpPr>
        <p:spPr/>
        <p:txBody>
          <a:bodyPr>
            <a:normAutofit/>
          </a:bodyPr>
          <a:lstStyle/>
          <a:p>
            <a:r>
              <a:rPr lang="en-US" b="1" dirty="0">
                <a:latin typeface="Aptos" panose="020B0004020202020204" pitchFamily="34"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6F7CA373-8A3E-1AB6-C27C-ECA51FE95D00}"/>
              </a:ext>
            </a:extLst>
          </p:cNvPr>
          <p:cNvSpPr>
            <a:spLocks noGrp="1"/>
          </p:cNvSpPr>
          <p:nvPr>
            <p:ph idx="1"/>
          </p:nvPr>
        </p:nvSpPr>
        <p:spPr>
          <a:xfrm>
            <a:off x="318051" y="1687514"/>
            <a:ext cx="11767931" cy="4489450"/>
          </a:xfrm>
        </p:spPr>
        <p:txBody>
          <a:bodyPr>
            <a:noAutofit/>
          </a:bodyPr>
          <a:lstStyle/>
          <a:p>
            <a:pPr marL="0" marR="0">
              <a:lnSpc>
                <a:spcPct val="107000"/>
              </a:lnSpc>
              <a:spcAft>
                <a:spcPts val="800"/>
              </a:spcAft>
            </a:pPr>
            <a:r>
              <a:rPr lang="en-UG" sz="1400" b="1" kern="100" dirty="0">
                <a:effectLst/>
                <a:latin typeface="Aptos" panose="020B0004020202020204" pitchFamily="34" charset="0"/>
                <a:ea typeface="Aptos" panose="020B0004020202020204" pitchFamily="34" charset="0"/>
                <a:cs typeface="Times New Roman" panose="02020603050405020304" pitchFamily="18" charset="0"/>
              </a:rPr>
              <a:t>Data Collection</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G" sz="1200" b="1" kern="100" dirty="0">
                <a:effectLst/>
                <a:latin typeface="Aptos" panose="020B0004020202020204" pitchFamily="34" charset="0"/>
                <a:ea typeface="Aptos" panose="020B0004020202020204" pitchFamily="34" charset="0"/>
                <a:cs typeface="Times New Roman" panose="02020603050405020304" pitchFamily="18" charset="0"/>
              </a:rPr>
              <a:t>Historical Fish Catch Data</a:t>
            </a:r>
            <a:r>
              <a:rPr lang="en-UG" sz="1200" kern="100" dirty="0">
                <a:effectLst/>
                <a:latin typeface="Aptos" panose="020B0004020202020204" pitchFamily="34" charset="0"/>
                <a:ea typeface="Aptos" panose="020B0004020202020204" pitchFamily="34" charset="0"/>
                <a:cs typeface="Times New Roman" panose="02020603050405020304" pitchFamily="18" charset="0"/>
              </a:rPr>
              <a:t>: Collect data from local fisheries and government agencies on fish catches over the past decade.</a:t>
            </a:r>
          </a:p>
          <a:p>
            <a:pPr marL="342900" marR="0" lvl="0" indent="-342900">
              <a:lnSpc>
                <a:spcPct val="107000"/>
              </a:lnSpc>
              <a:spcAft>
                <a:spcPts val="800"/>
              </a:spcAft>
              <a:buFont typeface="+mj-lt"/>
              <a:buAutoNum type="arabicPeriod"/>
              <a:tabLst>
                <a:tab pos="457200" algn="l"/>
              </a:tabLst>
            </a:pPr>
            <a:r>
              <a:rPr lang="en-UG" sz="1200" b="1" kern="100" dirty="0">
                <a:effectLst/>
                <a:latin typeface="Aptos" panose="020B0004020202020204" pitchFamily="34" charset="0"/>
                <a:ea typeface="Aptos" panose="020B0004020202020204" pitchFamily="34" charset="0"/>
                <a:cs typeface="Times New Roman" panose="02020603050405020304" pitchFamily="18" charset="0"/>
              </a:rPr>
              <a:t>Environmental Data</a:t>
            </a:r>
            <a:r>
              <a:rPr lang="en-UG" sz="1200" kern="100" dirty="0">
                <a:effectLst/>
                <a:latin typeface="Aptos" panose="020B0004020202020204" pitchFamily="34" charset="0"/>
                <a:ea typeface="Aptos" panose="020B0004020202020204" pitchFamily="34" charset="0"/>
                <a:cs typeface="Times New Roman" panose="02020603050405020304" pitchFamily="18" charset="0"/>
              </a:rPr>
              <a:t>: Gather data on water temperature, pH, dissolved oxygen, and other relevant environmental factors from satellite imagery and local monitoring stations.</a:t>
            </a:r>
          </a:p>
          <a:p>
            <a:pPr marL="342900" marR="0" lvl="0" indent="-342900">
              <a:lnSpc>
                <a:spcPct val="107000"/>
              </a:lnSpc>
              <a:spcAft>
                <a:spcPts val="800"/>
              </a:spcAft>
              <a:buFont typeface="+mj-lt"/>
              <a:buAutoNum type="arabicPeriod"/>
              <a:tabLst>
                <a:tab pos="457200" algn="l"/>
              </a:tabLst>
            </a:pPr>
            <a:r>
              <a:rPr lang="en-UG" sz="1200" b="1" kern="100" dirty="0">
                <a:effectLst/>
                <a:latin typeface="Aptos" panose="020B0004020202020204" pitchFamily="34" charset="0"/>
                <a:ea typeface="Aptos" panose="020B0004020202020204" pitchFamily="34" charset="0"/>
                <a:cs typeface="Times New Roman" panose="02020603050405020304" pitchFamily="18" charset="0"/>
              </a:rPr>
              <a:t>Socioeconomic Data</a:t>
            </a:r>
            <a:r>
              <a:rPr lang="en-UG" sz="1200" kern="100" dirty="0">
                <a:effectLst/>
                <a:latin typeface="Aptos" panose="020B0004020202020204" pitchFamily="34" charset="0"/>
                <a:ea typeface="Aptos" panose="020B0004020202020204" pitchFamily="34" charset="0"/>
                <a:cs typeface="Times New Roman" panose="02020603050405020304" pitchFamily="18" charset="0"/>
              </a:rPr>
              <a:t>: Collect information on local fishing practices, community demographics, and economic conditions through surveys and interviews.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G" sz="1400" b="1" kern="100" dirty="0">
                <a:effectLst/>
                <a:latin typeface="Aptos" panose="020B0004020202020204" pitchFamily="34" charset="0"/>
                <a:ea typeface="Aptos" panose="020B0004020202020204" pitchFamily="34" charset="0"/>
                <a:cs typeface="Times New Roman" panose="02020603050405020304" pitchFamily="18" charset="0"/>
              </a:rPr>
              <a:t>Data Analysis</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G" sz="1200" b="1" kern="100" dirty="0">
                <a:effectLst/>
                <a:latin typeface="Aptos" panose="020B0004020202020204" pitchFamily="34" charset="0"/>
                <a:ea typeface="Aptos" panose="020B0004020202020204" pitchFamily="34" charset="0"/>
                <a:cs typeface="Times New Roman" panose="02020603050405020304" pitchFamily="18" charset="0"/>
              </a:rPr>
              <a:t>Exploratory Data Analysis (EDA)</a:t>
            </a:r>
            <a:r>
              <a:rPr lang="en-UG" sz="1200" kern="100" dirty="0">
                <a:effectLst/>
                <a:latin typeface="Aptos" panose="020B0004020202020204" pitchFamily="34" charset="0"/>
                <a:ea typeface="Aptos" panose="020B0004020202020204" pitchFamily="34" charset="0"/>
                <a:cs typeface="Times New Roman" panose="02020603050405020304" pitchFamily="18" charset="0"/>
              </a:rPr>
              <a:t>: Conduct EDA to identify trends, correlations, and anomalies in the data.</a:t>
            </a:r>
          </a:p>
          <a:p>
            <a:pPr marL="342900" marR="0" lvl="0" indent="-342900">
              <a:lnSpc>
                <a:spcPct val="107000"/>
              </a:lnSpc>
              <a:spcAft>
                <a:spcPts val="800"/>
              </a:spcAft>
              <a:buFont typeface="+mj-lt"/>
              <a:buAutoNum type="arabicPeriod"/>
              <a:tabLst>
                <a:tab pos="457200" algn="l"/>
              </a:tabLst>
            </a:pPr>
            <a:r>
              <a:rPr lang="en-UG" sz="1200" b="1" kern="100" dirty="0">
                <a:effectLst/>
                <a:latin typeface="Aptos" panose="020B0004020202020204" pitchFamily="34" charset="0"/>
                <a:ea typeface="Aptos" panose="020B0004020202020204" pitchFamily="34" charset="0"/>
                <a:cs typeface="Times New Roman" panose="02020603050405020304" pitchFamily="18" charset="0"/>
              </a:rPr>
              <a:t>Feature Engineering</a:t>
            </a:r>
            <a:r>
              <a:rPr lang="en-UG" sz="1200" kern="100" dirty="0">
                <a:effectLst/>
                <a:latin typeface="Aptos" panose="020B0004020202020204" pitchFamily="34" charset="0"/>
                <a:ea typeface="Aptos" panose="020B0004020202020204" pitchFamily="34" charset="0"/>
                <a:cs typeface="Times New Roman" panose="02020603050405020304" pitchFamily="18" charset="0"/>
              </a:rPr>
              <a:t>: Create relevant features from the collected data, such as seasonal patterns, environmental indices, and socio-economic factors.</a:t>
            </a:r>
          </a:p>
          <a:p>
            <a:pPr marL="342900" marR="0" lvl="0" indent="-342900">
              <a:lnSpc>
                <a:spcPct val="107000"/>
              </a:lnSpc>
              <a:spcAft>
                <a:spcPts val="800"/>
              </a:spcAft>
              <a:buFont typeface="+mj-lt"/>
              <a:buAutoNum type="arabicPeriod"/>
              <a:tabLst>
                <a:tab pos="457200" algn="l"/>
              </a:tabLst>
            </a:pPr>
            <a:r>
              <a:rPr lang="en-UG" sz="1200" b="1" kern="100" dirty="0">
                <a:effectLst/>
                <a:latin typeface="Aptos" panose="020B0004020202020204" pitchFamily="34" charset="0"/>
                <a:ea typeface="Aptos" panose="020B0004020202020204" pitchFamily="34" charset="0"/>
                <a:cs typeface="Times New Roman" panose="02020603050405020304" pitchFamily="18" charset="0"/>
              </a:rPr>
              <a:t>Model Development</a:t>
            </a:r>
            <a:r>
              <a:rPr lang="en-UG" sz="1200" kern="100" dirty="0">
                <a:effectLst/>
                <a:latin typeface="Aptos" panose="020B0004020202020204" pitchFamily="34" charset="0"/>
                <a:ea typeface="Aptos" panose="020B0004020202020204" pitchFamily="34" charset="0"/>
                <a:cs typeface="Times New Roman" panose="02020603050405020304" pitchFamily="18" charset="0"/>
              </a:rPr>
              <a:t>: Utilize machine learning algorithms (e.g., Random Forest, Support Vector Machines) to develop predictive models for fish migration patterns.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G" sz="1400" b="1" kern="100" dirty="0">
                <a:effectLst/>
                <a:latin typeface="Aptos" panose="020B0004020202020204" pitchFamily="34" charset="0"/>
                <a:ea typeface="Aptos" panose="020B0004020202020204" pitchFamily="34" charset="0"/>
                <a:cs typeface="Times New Roman" panose="02020603050405020304" pitchFamily="18" charset="0"/>
              </a:rPr>
              <a:t>Model Evaluation</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pPr>
            <a:r>
              <a:rPr lang="en-UG" sz="1400" kern="100" dirty="0">
                <a:effectLst/>
                <a:latin typeface="Aptos" panose="020B0004020202020204" pitchFamily="34" charset="0"/>
                <a:ea typeface="Aptos" panose="020B0004020202020204" pitchFamily="34" charset="0"/>
                <a:cs typeface="Times New Roman" panose="02020603050405020304" pitchFamily="18" charset="0"/>
              </a:rPr>
              <a:t>Evaluate the models using metrics such as accuracy, precision, recall, and F1-score. Perform cross-validation to ensure the robustness of the models.</a:t>
            </a:r>
          </a:p>
          <a:p>
            <a:pPr marL="342900" marR="0" lvl="0" indent="-342900">
              <a:lnSpc>
                <a:spcPct val="107000"/>
              </a:lnSpc>
              <a:spcAft>
                <a:spcPts val="800"/>
              </a:spcAft>
              <a:buFont typeface="+mj-lt"/>
              <a:buAutoNum type="arabicPeriod"/>
              <a:tabLst>
                <a:tab pos="457200" algn="l"/>
              </a:tabLst>
            </a:pPr>
            <a:endParaRPr lang="en-UG"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endParaRPr lang="en-UG"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buNone/>
            </a:pPr>
            <a:endParaRPr lang="en-US" sz="11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34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09F9-B825-3F4B-662C-9C01A3219383}"/>
              </a:ext>
            </a:extLst>
          </p:cNvPr>
          <p:cNvSpPr>
            <a:spLocks noGrp="1"/>
          </p:cNvSpPr>
          <p:nvPr>
            <p:ph type="title"/>
          </p:nvPr>
        </p:nvSpPr>
        <p:spPr>
          <a:xfrm>
            <a:off x="139147" y="365126"/>
            <a:ext cx="11214653" cy="1143000"/>
          </a:xfrm>
        </p:spPr>
        <p:txBody>
          <a:bodyPr>
            <a:noAutofit/>
          </a:bodyPr>
          <a:lstStyle/>
          <a:p>
            <a:r>
              <a:rPr lang="en-UG" sz="3200" b="1" dirty="0">
                <a:effectLst/>
                <a:latin typeface="Aptos" panose="020B0004020202020204" pitchFamily="34" charset="0"/>
                <a:ea typeface="Aptos" panose="020B0004020202020204" pitchFamily="34" charset="0"/>
                <a:cs typeface="Times New Roman" panose="02020603050405020304" pitchFamily="18" charset="0"/>
              </a:rPr>
              <a:t>Assumptions to support the performance of the Model</a:t>
            </a:r>
            <a:endParaRPr lang="en-UG" sz="3200" dirty="0"/>
          </a:p>
        </p:txBody>
      </p:sp>
      <p:sp>
        <p:nvSpPr>
          <p:cNvPr id="3" name="Content Placeholder 2">
            <a:extLst>
              <a:ext uri="{FF2B5EF4-FFF2-40B4-BE49-F238E27FC236}">
                <a16:creationId xmlns:a16="http://schemas.microsoft.com/office/drawing/2014/main" id="{F874BDF2-EE51-56F7-B409-886F69BBA7D0}"/>
              </a:ext>
            </a:extLst>
          </p:cNvPr>
          <p:cNvSpPr>
            <a:spLocks noGrp="1"/>
          </p:cNvSpPr>
          <p:nvPr>
            <p:ph idx="1"/>
          </p:nvPr>
        </p:nvSpPr>
        <p:spPr>
          <a:xfrm>
            <a:off x="139147" y="1687514"/>
            <a:ext cx="11827565" cy="4489450"/>
          </a:xfrm>
        </p:spPr>
        <p:txBody>
          <a:bodyPr>
            <a:normAutofit lnSpcReduction="10000"/>
          </a:bodyPr>
          <a:lstStyle/>
          <a:p>
            <a:pPr marL="0" marR="0" indent="0">
              <a:lnSpc>
                <a:spcPct val="107000"/>
              </a:lnSpc>
              <a:spcAft>
                <a:spcPts val="800"/>
              </a:spcAft>
              <a:buNone/>
            </a:pPr>
            <a:r>
              <a:rPr lang="en-UG" sz="1600" kern="100" dirty="0">
                <a:effectLst/>
                <a:latin typeface="Aptos" panose="020B0004020202020204" pitchFamily="34" charset="0"/>
                <a:ea typeface="Aptos" panose="020B0004020202020204" pitchFamily="34" charset="0"/>
                <a:cs typeface="Times New Roman" panose="02020603050405020304" pitchFamily="18" charset="0"/>
              </a:rPr>
              <a:t>To differentiate the model for predicting fish migration patterns in Lake Victoria, several assumptions are necessary. These include the stability of environmental factors (like temperature and salinity), the homogeneity of fish </a:t>
            </a:r>
            <a:r>
              <a:rPr lang="en-UG" sz="16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UG" sz="1600" kern="100" dirty="0">
                <a:effectLst/>
                <a:latin typeface="Aptos" panose="020B0004020202020204" pitchFamily="34" charset="0"/>
                <a:ea typeface="Aptos" panose="020B0004020202020204" pitchFamily="34" charset="0"/>
                <a:cs typeface="Times New Roman" panose="02020603050405020304" pitchFamily="18" charset="0"/>
              </a:rPr>
              <a:t> across species, and the consistency of fishing practices. Additionally, assumptions about data quality and availability, as well as the ecological interactions within the lake, are crucial for model accuracy.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G" sz="1600" b="1" kern="100" dirty="0">
                <a:effectLst/>
                <a:latin typeface="Aptos" panose="020B0004020202020204" pitchFamily="34" charset="0"/>
                <a:ea typeface="Aptos" panose="020B0004020202020204" pitchFamily="34" charset="0"/>
                <a:cs typeface="Times New Roman" panose="02020603050405020304" pitchFamily="18" charset="0"/>
              </a:rPr>
              <a:t>Environmental Stability</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such as </a:t>
            </a:r>
            <a:r>
              <a:rPr lang="en-UG" sz="1600" kern="100" dirty="0">
                <a:effectLst/>
                <a:latin typeface="Aptos" panose="020B0004020202020204" pitchFamily="34" charset="0"/>
                <a:ea typeface="Aptos" panose="020B0004020202020204" pitchFamily="34" charset="0"/>
                <a:cs typeface="Times New Roman" panose="02020603050405020304" pitchFamily="18" charset="0"/>
              </a:rPr>
              <a:t>environmental factors such as temperature, salinity, and water quality remain relatively stable over the </a:t>
            </a:r>
            <a:r>
              <a:rPr lang="en-UG" sz="1600" kern="100" dirty="0" err="1">
                <a:effectLst/>
                <a:latin typeface="Aptos" panose="020B0004020202020204" pitchFamily="34" charset="0"/>
                <a:ea typeface="Aptos" panose="020B0004020202020204" pitchFamily="34" charset="0"/>
                <a:cs typeface="Times New Roman" panose="02020603050405020304" pitchFamily="18" charset="0"/>
              </a:rPr>
              <a:t>modeling</a:t>
            </a:r>
            <a:r>
              <a:rPr lang="en-UG" sz="1600" kern="100" dirty="0">
                <a:effectLst/>
                <a:latin typeface="Aptos" panose="020B0004020202020204" pitchFamily="34" charset="0"/>
                <a:ea typeface="Aptos" panose="020B0004020202020204" pitchFamily="34" charset="0"/>
                <a:cs typeface="Times New Roman" panose="02020603050405020304" pitchFamily="18" charset="0"/>
              </a:rPr>
              <a:t> period. This allows for the prediction of fish </a:t>
            </a:r>
            <a:r>
              <a:rPr lang="en-UG" sz="16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UG" sz="1600" kern="100" dirty="0">
                <a:effectLst/>
                <a:latin typeface="Aptos" panose="020B0004020202020204" pitchFamily="34" charset="0"/>
                <a:ea typeface="Aptos" panose="020B0004020202020204" pitchFamily="34" charset="0"/>
                <a:cs typeface="Times New Roman" panose="02020603050405020304" pitchFamily="18" charset="0"/>
              </a:rPr>
              <a:t> based on historical data without accounting for extreme fluctuations.</a:t>
            </a:r>
          </a:p>
          <a:p>
            <a:pPr marL="342900" marR="0" lvl="0" indent="-342900">
              <a:lnSpc>
                <a:spcPct val="107000"/>
              </a:lnSpc>
              <a:spcAft>
                <a:spcPts val="800"/>
              </a:spcAft>
              <a:buSzPts val="1000"/>
              <a:buFont typeface="Symbol" panose="05050102010706020507" pitchFamily="18" charset="2"/>
              <a:buChar char=""/>
              <a:tabLst>
                <a:tab pos="457200" algn="l"/>
              </a:tabLst>
            </a:pPr>
            <a:r>
              <a:rPr lang="en-UG" sz="1600" b="1" kern="100" dirty="0">
                <a:effectLst/>
                <a:latin typeface="Aptos" panose="020B0004020202020204" pitchFamily="34" charset="0"/>
                <a:ea typeface="Aptos" panose="020B0004020202020204" pitchFamily="34" charset="0"/>
                <a:cs typeface="Times New Roman" panose="02020603050405020304" pitchFamily="18" charset="0"/>
              </a:rPr>
              <a:t>Homogeneity of Fish </a:t>
            </a:r>
            <a:r>
              <a:rPr lang="en-UG" sz="1600" b="1"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UG" sz="1600" kern="100" dirty="0">
                <a:effectLst/>
                <a:latin typeface="Aptos" panose="020B0004020202020204" pitchFamily="34" charset="0"/>
                <a:ea typeface="Aptos" panose="020B0004020202020204" pitchFamily="34" charset="0"/>
                <a:cs typeface="Times New Roman" panose="02020603050405020304" pitchFamily="18" charset="0"/>
              </a:rPr>
              <a:t>: The model assumes that fish species exhibit similar migration patterns in response to environmental changes. This simplification may overlook species-specific </a:t>
            </a:r>
            <a:r>
              <a:rPr lang="en-UG" sz="1600" kern="100" dirty="0" err="1">
                <a:effectLst/>
                <a:latin typeface="Aptos" panose="020B0004020202020204" pitchFamily="34" charset="0"/>
                <a:ea typeface="Aptos" panose="020B0004020202020204" pitchFamily="34" charset="0"/>
                <a:cs typeface="Times New Roman" panose="02020603050405020304" pitchFamily="18" charset="0"/>
              </a:rPr>
              <a:t>behaviors</a:t>
            </a:r>
            <a:r>
              <a:rPr lang="en-UG" sz="1600" kern="100" dirty="0">
                <a:effectLst/>
                <a:latin typeface="Aptos" panose="020B0004020202020204" pitchFamily="34" charset="0"/>
                <a:ea typeface="Aptos" panose="020B0004020202020204" pitchFamily="34" charset="0"/>
                <a:cs typeface="Times New Roman" panose="02020603050405020304" pitchFamily="18" charset="0"/>
              </a:rPr>
              <a:t> that could affect migration.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G" sz="1600" b="1" kern="100" dirty="0">
                <a:effectLst/>
                <a:latin typeface="Aptos" panose="020B0004020202020204" pitchFamily="34" charset="0"/>
                <a:ea typeface="Aptos" panose="020B0004020202020204" pitchFamily="34" charset="0"/>
                <a:cs typeface="Times New Roman" panose="02020603050405020304" pitchFamily="18" charset="0"/>
              </a:rPr>
              <a:t>Consistency of Fishing Practices</a:t>
            </a:r>
            <a:r>
              <a:rPr lang="en-UG" sz="1600" kern="100" dirty="0">
                <a:effectLst/>
                <a:latin typeface="Aptos" panose="020B0004020202020204" pitchFamily="34" charset="0"/>
                <a:ea typeface="Aptos" panose="020B0004020202020204" pitchFamily="34" charset="0"/>
                <a:cs typeface="Times New Roman" panose="02020603050405020304" pitchFamily="18" charset="0"/>
              </a:rPr>
              <a:t>: It is assumed that fishing practices remain constant, meaning that fishermen will continue to operate under similar conditions and regulations. Changes in fishing technology or regulations could impact fish populations and migration patterns.</a:t>
            </a:r>
          </a:p>
          <a:p>
            <a:pPr marL="342900" marR="0" lvl="0" indent="-342900">
              <a:lnSpc>
                <a:spcPct val="107000"/>
              </a:lnSpc>
              <a:spcAft>
                <a:spcPts val="800"/>
              </a:spcAft>
              <a:buSzPts val="1000"/>
              <a:buFont typeface="Symbol" panose="05050102010706020507" pitchFamily="18" charset="2"/>
              <a:buChar char=""/>
              <a:tabLst>
                <a:tab pos="457200" algn="l"/>
              </a:tabLst>
            </a:pPr>
            <a:r>
              <a:rPr lang="en-UG" sz="1600" b="1" kern="100" dirty="0">
                <a:effectLst/>
                <a:latin typeface="Aptos" panose="020B0004020202020204" pitchFamily="34" charset="0"/>
                <a:ea typeface="Aptos" panose="020B0004020202020204" pitchFamily="34" charset="0"/>
                <a:cs typeface="Times New Roman" panose="02020603050405020304" pitchFamily="18" charset="0"/>
              </a:rPr>
              <a:t>Data Quality and Availability</a:t>
            </a:r>
            <a:r>
              <a:rPr lang="en-UG" sz="1600" kern="100" dirty="0">
                <a:effectLst/>
                <a:latin typeface="Aptos" panose="020B0004020202020204" pitchFamily="34" charset="0"/>
                <a:ea typeface="Aptos" panose="020B0004020202020204" pitchFamily="34" charset="0"/>
                <a:cs typeface="Times New Roman" panose="02020603050405020304" pitchFamily="18" charset="0"/>
              </a:rPr>
              <a:t>: The model relies on the assumption that the data collected (historical catch data, environmental data, etc.) is accurate and comprehensive. Any gaps or inaccuracies in the data could lead to flawed predictions.</a:t>
            </a:r>
          </a:p>
        </p:txBody>
      </p:sp>
    </p:spTree>
    <p:extLst>
      <p:ext uri="{BB962C8B-B14F-4D97-AF65-F5344CB8AC3E}">
        <p14:creationId xmlns:p14="http://schemas.microsoft.com/office/powerpoint/2010/main" val="11152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D7B2-E3DC-826C-0C3E-B78CC63D30B2}"/>
              </a:ext>
            </a:extLst>
          </p:cNvPr>
          <p:cNvSpPr>
            <a:spLocks noGrp="1"/>
          </p:cNvSpPr>
          <p:nvPr>
            <p:ph type="title"/>
          </p:nvPr>
        </p:nvSpPr>
        <p:spPr/>
        <p:txBody>
          <a:bodyPr>
            <a:normAutofit/>
          </a:bodyPr>
          <a:lstStyle/>
          <a:p>
            <a:r>
              <a:rPr lang="en-US" sz="4000" dirty="0"/>
              <a:t>Assumptions Cont’d</a:t>
            </a:r>
            <a:endParaRPr lang="en-UG" sz="4000" dirty="0"/>
          </a:p>
        </p:txBody>
      </p:sp>
      <p:sp>
        <p:nvSpPr>
          <p:cNvPr id="3" name="Content Placeholder 2">
            <a:extLst>
              <a:ext uri="{FF2B5EF4-FFF2-40B4-BE49-F238E27FC236}">
                <a16:creationId xmlns:a16="http://schemas.microsoft.com/office/drawing/2014/main" id="{C318F1F2-EA28-CAED-B830-FF9D37420CB3}"/>
              </a:ext>
            </a:extLst>
          </p:cNvPr>
          <p:cNvSpPr>
            <a:spLocks noGrp="1"/>
          </p:cNvSpPr>
          <p:nvPr>
            <p:ph idx="1"/>
          </p:nvPr>
        </p:nvSpPr>
        <p:spPr/>
        <p:txBody>
          <a:bodyPr>
            <a:normAutofit lnSpcReduction="10000"/>
          </a:bodyPr>
          <a:lstStyle/>
          <a:p>
            <a:pPr marL="342900" marR="0" lvl="0" indent="-342900" algn="l" defTabSz="914400" rtl="0" eaLnBrk="1" fontAlgn="auto" latinLnBrk="0" hangingPunct="1">
              <a:lnSpc>
                <a:spcPct val="107000"/>
              </a:lnSpc>
              <a:spcBef>
                <a:spcPts val="1000"/>
              </a:spcBef>
              <a:spcAft>
                <a:spcPts val="800"/>
              </a:spcAft>
              <a:buClr>
                <a:srgbClr val="D7014D"/>
              </a:buClr>
              <a:buSzPts val="1000"/>
              <a:buFont typeface="Symbol" panose="05050102010706020507" pitchFamily="18" charset="2"/>
              <a:buChar char=""/>
              <a:tabLst>
                <a:tab pos="457200" algn="l"/>
              </a:tabLst>
              <a:defRPr/>
            </a:pPr>
            <a:r>
              <a:rPr kumimoji="0" lang="en-UG" sz="16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Ecological Interactions</a:t>
            </a:r>
            <a:r>
              <a:rPr kumimoji="0" lang="en-UG"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 It is assumed that the interactions between different fish species and their predators or prey remain unchanged. This assumption is critical for understanding the dynamics of fish populations and their migration.</a:t>
            </a:r>
          </a:p>
          <a:p>
            <a:pPr marL="342900" marR="0" lvl="0" indent="-342900" algn="l" defTabSz="914400" rtl="0" eaLnBrk="1" fontAlgn="auto" latinLnBrk="0" hangingPunct="1">
              <a:lnSpc>
                <a:spcPct val="107000"/>
              </a:lnSpc>
              <a:spcBef>
                <a:spcPts val="1000"/>
              </a:spcBef>
              <a:spcAft>
                <a:spcPts val="800"/>
              </a:spcAft>
              <a:buClr>
                <a:srgbClr val="D7014D"/>
              </a:buClr>
              <a:buSzPts val="1000"/>
              <a:buFont typeface="Symbol" panose="05050102010706020507" pitchFamily="18" charset="2"/>
              <a:buChar char=""/>
              <a:tabLst>
                <a:tab pos="457200" algn="l"/>
              </a:tabLst>
              <a:defRPr/>
            </a:pPr>
            <a:r>
              <a:rPr kumimoji="0" lang="en-UG" sz="16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Temporal Patterns</a:t>
            </a:r>
            <a:r>
              <a:rPr kumimoji="0" lang="en-UG"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 The model assumes that seasonal and annual patterns of fish migration are consistent over time. This may not account for long-term ecological changes or climate variability that could alter these patterns.</a:t>
            </a:r>
          </a:p>
          <a:p>
            <a:pPr marL="342900" marR="0" lvl="0" indent="-342900" algn="l" defTabSz="914400" rtl="0" eaLnBrk="1" fontAlgn="auto" latinLnBrk="0" hangingPunct="1">
              <a:lnSpc>
                <a:spcPct val="107000"/>
              </a:lnSpc>
              <a:spcBef>
                <a:spcPts val="1000"/>
              </a:spcBef>
              <a:spcAft>
                <a:spcPts val="800"/>
              </a:spcAft>
              <a:buClr>
                <a:srgbClr val="D7014D"/>
              </a:buClr>
              <a:buSzPts val="1000"/>
              <a:buFont typeface="Symbol" panose="05050102010706020507" pitchFamily="18" charset="2"/>
              <a:buChar char=""/>
              <a:tabLst>
                <a:tab pos="457200" algn="l"/>
              </a:tabLst>
              <a:defRPr/>
            </a:pPr>
            <a:r>
              <a:rPr kumimoji="0" lang="en-UG" sz="16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Impact of Climate Change</a:t>
            </a:r>
            <a:r>
              <a:rPr kumimoji="0" lang="en-UG"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 It is assumed that the effects of climate change on fish migration patterns can be predicted based on historical data. This may not fully capture the complexities of climate impacts on aquatic ecosystems.</a:t>
            </a:r>
          </a:p>
          <a:p>
            <a:pPr marL="342900" marR="0" lvl="0" indent="-342900" algn="l" defTabSz="914400" rtl="0" eaLnBrk="1" fontAlgn="auto" latinLnBrk="0" hangingPunct="1">
              <a:lnSpc>
                <a:spcPct val="107000"/>
              </a:lnSpc>
              <a:spcBef>
                <a:spcPts val="1000"/>
              </a:spcBef>
              <a:spcAft>
                <a:spcPts val="800"/>
              </a:spcAft>
              <a:buClr>
                <a:srgbClr val="D7014D"/>
              </a:buClr>
              <a:buSzPts val="1000"/>
              <a:buFont typeface="Symbol" panose="05050102010706020507" pitchFamily="18" charset="2"/>
              <a:buChar char=""/>
              <a:tabLst>
                <a:tab pos="457200" algn="l"/>
              </a:tabLst>
              <a:defRPr/>
            </a:pPr>
            <a:r>
              <a:rPr kumimoji="0" lang="en-UG" sz="16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Socioeconomic Factors</a:t>
            </a:r>
            <a:r>
              <a:rPr kumimoji="0" lang="en-UG"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 The model assumes that socioeconomic conditions affecting fishing communities do not significantly change during the study period. Economic shifts could influence fishing pressure and practices, thereby affecting fish populations.</a:t>
            </a:r>
            <a:endParaRPr kumimoji="0" lang="en-US" sz="16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7000"/>
              </a:lnSpc>
              <a:spcBef>
                <a:spcPts val="1000"/>
              </a:spcBef>
              <a:spcAft>
                <a:spcPts val="800"/>
              </a:spcAft>
              <a:buClr>
                <a:srgbClr val="D7014D"/>
              </a:buClr>
              <a:buSzPts val="1000"/>
              <a:buFont typeface="Wingdings" panose="05000000000000000000" pitchFamily="2" charset="2"/>
              <a:buNone/>
              <a:tabLst>
                <a:tab pos="457200" algn="l"/>
              </a:tabLst>
              <a:defRPr/>
            </a:pPr>
            <a:r>
              <a:rPr kumimoji="0" lang="en-UG" sz="20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By addressing these assumptions, the model can be refined to better reflect the complexities of fish migration in Lake Victoria and improve its predictive capabilities.</a:t>
            </a:r>
          </a:p>
          <a:p>
            <a:pPr marL="0" indent="0">
              <a:buNone/>
            </a:pPr>
            <a:endParaRPr lang="en-UG" sz="5400" dirty="0"/>
          </a:p>
        </p:txBody>
      </p:sp>
    </p:spTree>
    <p:extLst>
      <p:ext uri="{BB962C8B-B14F-4D97-AF65-F5344CB8AC3E}">
        <p14:creationId xmlns:p14="http://schemas.microsoft.com/office/powerpoint/2010/main" val="184124081"/>
      </p:ext>
    </p:extLst>
  </p:cSld>
  <p:clrMapOvr>
    <a:masterClrMapping/>
  </p:clrMapOvr>
</p:sld>
</file>

<file path=ppt/theme/theme1.xml><?xml version="1.0" encoding="utf-8"?>
<a:theme xmlns:a="http://schemas.openxmlformats.org/drawingml/2006/main" name="1_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3932</TotalTime>
  <Words>1150</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Aptos Display</vt:lpstr>
      <vt:lpstr>Arial</vt:lpstr>
      <vt:lpstr>Calibri</vt:lpstr>
      <vt:lpstr>Symbol</vt:lpstr>
      <vt:lpstr>Times New Roman</vt:lpstr>
      <vt:lpstr>Trebuchet MS</vt:lpstr>
      <vt:lpstr>TrebuchetMS</vt:lpstr>
      <vt:lpstr>Wingdings</vt:lpstr>
      <vt:lpstr>1_Office Theme</vt:lpstr>
      <vt:lpstr>PowerPoint Presentation</vt:lpstr>
      <vt:lpstr>Abstract</vt:lpstr>
      <vt:lpstr>Background</vt:lpstr>
      <vt:lpstr>Problem Statement</vt:lpstr>
      <vt:lpstr>Research Objectives:</vt:lpstr>
      <vt:lpstr>Literature Review</vt:lpstr>
      <vt:lpstr>Methodology:</vt:lpstr>
      <vt:lpstr>Assumptions to support the performance of the Model</vt:lpstr>
      <vt:lpstr>Assumptions Cont’d</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Gideon Ntwasi</dc:creator>
  <cp:lastModifiedBy>Remmy Bisimbeko</cp:lastModifiedBy>
  <cp:revision>25</cp:revision>
  <dcterms:created xsi:type="dcterms:W3CDTF">2024-03-26T14:48:16Z</dcterms:created>
  <dcterms:modified xsi:type="dcterms:W3CDTF">2025-02-07T15:48:45Z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3a108f-898d-4589-9ebc-7ee3b46df9b8_Enabled">
    <vt:lpwstr>true</vt:lpwstr>
  </property>
  <property fmtid="{D5CDD505-2E9C-101B-9397-08002B2CF9AE}" pid="3" name="MSIP_Label_2a3a108f-898d-4589-9ebc-7ee3b46df9b8_SetDate">
    <vt:lpwstr>2025-02-05T05:42:01Z</vt:lpwstr>
  </property>
  <property fmtid="{D5CDD505-2E9C-101B-9397-08002B2CF9AE}" pid="4" name="MSIP_Label_2a3a108f-898d-4589-9ebc-7ee3b46df9b8_Method">
    <vt:lpwstr>Standard</vt:lpwstr>
  </property>
  <property fmtid="{D5CDD505-2E9C-101B-9397-08002B2CF9AE}" pid="5" name="MSIP_Label_2a3a108f-898d-4589-9ebc-7ee3b46df9b8_Name">
    <vt:lpwstr>Official use only</vt:lpwstr>
  </property>
  <property fmtid="{D5CDD505-2E9C-101B-9397-08002B2CF9AE}" pid="6" name="MSIP_Label_2a3a108f-898d-4589-9ebc-7ee3b46df9b8_SiteId">
    <vt:lpwstr>462ad9ae-d7d9-4206-b874-71b1e079776f</vt:lpwstr>
  </property>
  <property fmtid="{D5CDD505-2E9C-101B-9397-08002B2CF9AE}" pid="7" name="MSIP_Label_2a3a108f-898d-4589-9ebc-7ee3b46df9b8_ActionId">
    <vt:lpwstr>55e70132-e60f-4dba-8563-c4e33e2ea37c</vt:lpwstr>
  </property>
  <property fmtid="{D5CDD505-2E9C-101B-9397-08002B2CF9AE}" pid="8" name="MSIP_Label_2a3a108f-898d-4589-9ebc-7ee3b46df9b8_ContentBits">
    <vt:lpwstr>0</vt:lpwstr>
  </property>
</Properties>
</file>