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331" r:id="rId3"/>
    <p:sldId id="441" r:id="rId4"/>
    <p:sldId id="442" r:id="rId5"/>
    <p:sldId id="443" r:id="rId6"/>
    <p:sldId id="444" r:id="rId7"/>
    <p:sldId id="445" r:id="rId8"/>
    <p:sldId id="395" r:id="rId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1ADE826-E1EA-453F-B4CA-0B6A44D06DA6}" type="datetimeFigureOut">
              <a:rPr lang="en-UG" smtClean="0"/>
              <a:t>06-Jul-24</a:t>
            </a:fld>
            <a:endParaRPr lang="en-UG"/>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F2BD838-B63A-4C10-9B0A-EA030392579F}" type="slidenum">
              <a:rPr lang="en-UG" smtClean="0"/>
              <a:t>‹#›</a:t>
            </a:fld>
            <a:endParaRPr lang="en-UG"/>
          </a:p>
        </p:txBody>
      </p:sp>
    </p:spTree>
    <p:extLst>
      <p:ext uri="{BB962C8B-B14F-4D97-AF65-F5344CB8AC3E}">
        <p14:creationId xmlns:p14="http://schemas.microsoft.com/office/powerpoint/2010/main" val="44390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CF2BD838-B63A-4C10-9B0A-EA030392579F}" type="slidenum">
              <a:rPr lang="en-UG" smtClean="0"/>
              <a:t>8</a:t>
            </a:fld>
            <a:endParaRPr lang="en-UG"/>
          </a:p>
        </p:txBody>
      </p:sp>
    </p:spTree>
    <p:extLst>
      <p:ext uri="{BB962C8B-B14F-4D97-AF65-F5344CB8AC3E}">
        <p14:creationId xmlns:p14="http://schemas.microsoft.com/office/powerpoint/2010/main" val="1783416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bg1"/>
                </a:solidFill>
                <a:latin typeface="Cambria"/>
                <a:cs typeface="Cambr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07085" algn="ctr">
              <a:lnSpc>
                <a:spcPts val="1240"/>
              </a:lnSpc>
            </a:pPr>
            <a:r>
              <a:rPr dirty="0"/>
              <a:t>©</a:t>
            </a:r>
            <a:r>
              <a:rPr spc="-15" dirty="0"/>
              <a:t> </a:t>
            </a:r>
            <a:r>
              <a:rPr dirty="0"/>
              <a:t>Department</a:t>
            </a:r>
            <a:r>
              <a:rPr spc="-45" dirty="0"/>
              <a:t> </a:t>
            </a:r>
            <a:r>
              <a:rPr dirty="0"/>
              <a:t>of</a:t>
            </a:r>
            <a:r>
              <a:rPr spc="-5" dirty="0"/>
              <a:t> </a:t>
            </a:r>
            <a:r>
              <a:rPr dirty="0"/>
              <a:t>Computing</a:t>
            </a:r>
            <a:r>
              <a:rPr spc="-40" dirty="0"/>
              <a:t> </a:t>
            </a:r>
            <a:r>
              <a:rPr dirty="0"/>
              <a:t>&amp;</a:t>
            </a:r>
            <a:r>
              <a:rPr spc="-15" dirty="0"/>
              <a:t> </a:t>
            </a:r>
            <a:r>
              <a:rPr spc="-25" dirty="0"/>
              <a:t>Technology, </a:t>
            </a:r>
            <a:r>
              <a:rPr dirty="0"/>
              <a:t>Faculty</a:t>
            </a:r>
            <a:r>
              <a:rPr spc="-20" dirty="0"/>
              <a:t> </a:t>
            </a:r>
            <a:r>
              <a:rPr spc="-25" dirty="0"/>
              <a:t>of</a:t>
            </a:r>
          </a:p>
          <a:p>
            <a:pPr marL="807085" algn="ctr">
              <a:lnSpc>
                <a:spcPct val="100000"/>
              </a:lnSpc>
            </a:pPr>
            <a:r>
              <a:rPr spc="-10" dirty="0"/>
              <a:t>Engineering</a:t>
            </a:r>
            <a:r>
              <a:rPr spc="-30" dirty="0"/>
              <a:t> </a:t>
            </a:r>
            <a:r>
              <a:rPr dirty="0"/>
              <a:t>Design</a:t>
            </a:r>
            <a:r>
              <a:rPr spc="5" dirty="0"/>
              <a:t> </a:t>
            </a:r>
            <a:r>
              <a:rPr dirty="0"/>
              <a:t>and</a:t>
            </a:r>
            <a:r>
              <a:rPr spc="-10" dirty="0"/>
              <a:t> 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07085" algn="ctr">
              <a:lnSpc>
                <a:spcPts val="1240"/>
              </a:lnSpc>
            </a:pPr>
            <a:r>
              <a:rPr dirty="0"/>
              <a:t>©</a:t>
            </a:r>
            <a:r>
              <a:rPr spc="-15" dirty="0"/>
              <a:t> </a:t>
            </a:r>
            <a:r>
              <a:rPr dirty="0"/>
              <a:t>Department</a:t>
            </a:r>
            <a:r>
              <a:rPr spc="-45" dirty="0"/>
              <a:t> </a:t>
            </a:r>
            <a:r>
              <a:rPr dirty="0"/>
              <a:t>of</a:t>
            </a:r>
            <a:r>
              <a:rPr spc="-5" dirty="0"/>
              <a:t> </a:t>
            </a:r>
            <a:r>
              <a:rPr dirty="0"/>
              <a:t>Computing</a:t>
            </a:r>
            <a:r>
              <a:rPr spc="-40" dirty="0"/>
              <a:t> </a:t>
            </a:r>
            <a:r>
              <a:rPr dirty="0"/>
              <a:t>&amp;</a:t>
            </a:r>
            <a:r>
              <a:rPr spc="-15" dirty="0"/>
              <a:t> </a:t>
            </a:r>
            <a:r>
              <a:rPr spc="-25" dirty="0"/>
              <a:t>Technology, </a:t>
            </a:r>
            <a:r>
              <a:rPr dirty="0"/>
              <a:t>Faculty</a:t>
            </a:r>
            <a:r>
              <a:rPr spc="-20" dirty="0"/>
              <a:t> </a:t>
            </a:r>
            <a:r>
              <a:rPr spc="-25" dirty="0"/>
              <a:t>of</a:t>
            </a:r>
          </a:p>
          <a:p>
            <a:pPr marL="807085" algn="ctr">
              <a:lnSpc>
                <a:spcPct val="100000"/>
              </a:lnSpc>
            </a:pPr>
            <a:r>
              <a:rPr spc="-10" dirty="0"/>
              <a:t>Engineering</a:t>
            </a:r>
            <a:r>
              <a:rPr spc="-30" dirty="0"/>
              <a:t> </a:t>
            </a:r>
            <a:r>
              <a:rPr dirty="0"/>
              <a:t>Design</a:t>
            </a:r>
            <a:r>
              <a:rPr spc="5" dirty="0"/>
              <a:t> </a:t>
            </a:r>
            <a:r>
              <a:rPr dirty="0"/>
              <a:t>and</a:t>
            </a:r>
            <a:r>
              <a:rPr spc="-10" dirty="0"/>
              <a:t> 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07085" algn="ctr">
              <a:lnSpc>
                <a:spcPts val="1240"/>
              </a:lnSpc>
            </a:pPr>
            <a:r>
              <a:rPr dirty="0"/>
              <a:t>©</a:t>
            </a:r>
            <a:r>
              <a:rPr spc="-15" dirty="0"/>
              <a:t> </a:t>
            </a:r>
            <a:r>
              <a:rPr dirty="0"/>
              <a:t>Department</a:t>
            </a:r>
            <a:r>
              <a:rPr spc="-45" dirty="0"/>
              <a:t> </a:t>
            </a:r>
            <a:r>
              <a:rPr dirty="0"/>
              <a:t>of</a:t>
            </a:r>
            <a:r>
              <a:rPr spc="-5" dirty="0"/>
              <a:t> </a:t>
            </a:r>
            <a:r>
              <a:rPr dirty="0"/>
              <a:t>Computing</a:t>
            </a:r>
            <a:r>
              <a:rPr spc="-40" dirty="0"/>
              <a:t> </a:t>
            </a:r>
            <a:r>
              <a:rPr dirty="0"/>
              <a:t>&amp;</a:t>
            </a:r>
            <a:r>
              <a:rPr spc="-15" dirty="0"/>
              <a:t> </a:t>
            </a:r>
            <a:r>
              <a:rPr spc="-25" dirty="0"/>
              <a:t>Technology, </a:t>
            </a:r>
            <a:r>
              <a:rPr dirty="0"/>
              <a:t>Faculty</a:t>
            </a:r>
            <a:r>
              <a:rPr spc="-20" dirty="0"/>
              <a:t> </a:t>
            </a:r>
            <a:r>
              <a:rPr spc="-25" dirty="0"/>
              <a:t>of</a:t>
            </a:r>
          </a:p>
          <a:p>
            <a:pPr marL="807085" algn="ctr">
              <a:lnSpc>
                <a:spcPct val="100000"/>
              </a:lnSpc>
            </a:pPr>
            <a:r>
              <a:rPr spc="-10" dirty="0"/>
              <a:t>Engineering</a:t>
            </a:r>
            <a:r>
              <a:rPr spc="-30" dirty="0"/>
              <a:t> </a:t>
            </a:r>
            <a:r>
              <a:rPr dirty="0"/>
              <a:t>Design</a:t>
            </a:r>
            <a:r>
              <a:rPr spc="5" dirty="0"/>
              <a:t> </a:t>
            </a:r>
            <a:r>
              <a:rPr dirty="0"/>
              <a:t>and</a:t>
            </a:r>
            <a:r>
              <a:rPr spc="-10" dirty="0"/>
              <a:t> 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910514" y="64074"/>
            <a:ext cx="1107569" cy="1286061"/>
          </a:xfrm>
          <a:prstGeom prst="rect">
            <a:avLst/>
          </a:prstGeom>
        </p:spPr>
      </p:pic>
      <p:pic>
        <p:nvPicPr>
          <p:cNvPr id="17" name="bg object 17"/>
          <p:cNvPicPr/>
          <p:nvPr/>
        </p:nvPicPr>
        <p:blipFill>
          <a:blip r:embed="rId3" cstate="print"/>
          <a:stretch>
            <a:fillRect/>
          </a:stretch>
        </p:blipFill>
        <p:spPr>
          <a:xfrm>
            <a:off x="0" y="5835972"/>
            <a:ext cx="1130765" cy="1022025"/>
          </a:xfrm>
          <a:prstGeom prst="rect">
            <a:avLst/>
          </a:prstGeom>
        </p:spPr>
      </p:pic>
      <p:sp>
        <p:nvSpPr>
          <p:cNvPr id="18" name="bg object 18"/>
          <p:cNvSpPr/>
          <p:nvPr/>
        </p:nvSpPr>
        <p:spPr>
          <a:xfrm>
            <a:off x="202692" y="219456"/>
            <a:ext cx="10515600" cy="1539240"/>
          </a:xfrm>
          <a:custGeom>
            <a:avLst/>
            <a:gdLst/>
            <a:ahLst/>
            <a:cxnLst/>
            <a:rect l="l" t="t" r="r" b="b"/>
            <a:pathLst>
              <a:path w="10515600" h="1539239">
                <a:moveTo>
                  <a:pt x="10515600" y="0"/>
                </a:moveTo>
                <a:lnTo>
                  <a:pt x="0" y="0"/>
                </a:lnTo>
                <a:lnTo>
                  <a:pt x="0" y="1539240"/>
                </a:lnTo>
                <a:lnTo>
                  <a:pt x="10515600" y="1539240"/>
                </a:lnTo>
                <a:lnTo>
                  <a:pt x="10515600" y="0"/>
                </a:lnTo>
                <a:close/>
              </a:path>
            </a:pathLst>
          </a:custGeom>
          <a:solidFill>
            <a:srgbClr val="351C7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07085" algn="ctr">
              <a:lnSpc>
                <a:spcPts val="1240"/>
              </a:lnSpc>
            </a:pPr>
            <a:r>
              <a:rPr dirty="0"/>
              <a:t>©</a:t>
            </a:r>
            <a:r>
              <a:rPr spc="-15" dirty="0"/>
              <a:t> </a:t>
            </a:r>
            <a:r>
              <a:rPr dirty="0"/>
              <a:t>Department</a:t>
            </a:r>
            <a:r>
              <a:rPr spc="-45" dirty="0"/>
              <a:t> </a:t>
            </a:r>
            <a:r>
              <a:rPr dirty="0"/>
              <a:t>of</a:t>
            </a:r>
            <a:r>
              <a:rPr spc="-5" dirty="0"/>
              <a:t> </a:t>
            </a:r>
            <a:r>
              <a:rPr dirty="0"/>
              <a:t>Computing</a:t>
            </a:r>
            <a:r>
              <a:rPr spc="-40" dirty="0"/>
              <a:t> </a:t>
            </a:r>
            <a:r>
              <a:rPr dirty="0"/>
              <a:t>&amp;</a:t>
            </a:r>
            <a:r>
              <a:rPr spc="-15" dirty="0"/>
              <a:t> </a:t>
            </a:r>
            <a:r>
              <a:rPr spc="-25" dirty="0"/>
              <a:t>Technology, </a:t>
            </a:r>
            <a:r>
              <a:rPr dirty="0"/>
              <a:t>Faculty</a:t>
            </a:r>
            <a:r>
              <a:rPr spc="-20" dirty="0"/>
              <a:t> </a:t>
            </a:r>
            <a:r>
              <a:rPr spc="-25" dirty="0"/>
              <a:t>of</a:t>
            </a:r>
          </a:p>
          <a:p>
            <a:pPr marL="807085" algn="ctr">
              <a:lnSpc>
                <a:spcPct val="100000"/>
              </a:lnSpc>
            </a:pPr>
            <a:r>
              <a:rPr spc="-10" dirty="0"/>
              <a:t>Engineering</a:t>
            </a:r>
            <a:r>
              <a:rPr spc="-30" dirty="0"/>
              <a:t> </a:t>
            </a:r>
            <a:r>
              <a:rPr dirty="0"/>
              <a:t>Design</a:t>
            </a:r>
            <a:r>
              <a:rPr spc="5" dirty="0"/>
              <a:t> </a:t>
            </a:r>
            <a:r>
              <a:rPr dirty="0"/>
              <a:t>and</a:t>
            </a:r>
            <a:r>
              <a:rPr spc="-10" dirty="0"/>
              <a:t> 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807085" algn="ctr">
              <a:lnSpc>
                <a:spcPts val="1240"/>
              </a:lnSpc>
            </a:pPr>
            <a:r>
              <a:rPr dirty="0"/>
              <a:t>©</a:t>
            </a:r>
            <a:r>
              <a:rPr spc="-15" dirty="0"/>
              <a:t> </a:t>
            </a:r>
            <a:r>
              <a:rPr dirty="0"/>
              <a:t>Department</a:t>
            </a:r>
            <a:r>
              <a:rPr spc="-45" dirty="0"/>
              <a:t> </a:t>
            </a:r>
            <a:r>
              <a:rPr dirty="0"/>
              <a:t>of</a:t>
            </a:r>
            <a:r>
              <a:rPr spc="-5" dirty="0"/>
              <a:t> </a:t>
            </a:r>
            <a:r>
              <a:rPr dirty="0"/>
              <a:t>Computing</a:t>
            </a:r>
            <a:r>
              <a:rPr spc="-40" dirty="0"/>
              <a:t> </a:t>
            </a:r>
            <a:r>
              <a:rPr dirty="0"/>
              <a:t>&amp;</a:t>
            </a:r>
            <a:r>
              <a:rPr spc="-15" dirty="0"/>
              <a:t> </a:t>
            </a:r>
            <a:r>
              <a:rPr spc="-25" dirty="0"/>
              <a:t>Technology, </a:t>
            </a:r>
            <a:r>
              <a:rPr dirty="0"/>
              <a:t>Faculty</a:t>
            </a:r>
            <a:r>
              <a:rPr spc="-20" dirty="0"/>
              <a:t> </a:t>
            </a:r>
            <a:r>
              <a:rPr spc="-25" dirty="0"/>
              <a:t>of</a:t>
            </a:r>
          </a:p>
          <a:p>
            <a:pPr marL="807085" algn="ctr">
              <a:lnSpc>
                <a:spcPct val="100000"/>
              </a:lnSpc>
            </a:pPr>
            <a:r>
              <a:rPr spc="-10" dirty="0"/>
              <a:t>Engineering</a:t>
            </a:r>
            <a:r>
              <a:rPr spc="-30" dirty="0"/>
              <a:t> </a:t>
            </a:r>
            <a:r>
              <a:rPr dirty="0"/>
              <a:t>Design</a:t>
            </a:r>
            <a:r>
              <a:rPr spc="5" dirty="0"/>
              <a:t> </a:t>
            </a:r>
            <a:r>
              <a:rPr dirty="0"/>
              <a:t>and</a:t>
            </a:r>
            <a:r>
              <a:rPr spc="-10" dirty="0"/>
              <a:t> 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0311" y="256743"/>
            <a:ext cx="9702800" cy="1367790"/>
          </a:xfrm>
          <a:prstGeom prst="rect">
            <a:avLst/>
          </a:prstGeom>
        </p:spPr>
        <p:txBody>
          <a:bodyPr wrap="square" lIns="0" tIns="0" rIns="0" bIns="0">
            <a:spAutoFit/>
          </a:bodyPr>
          <a:lstStyle>
            <a:lvl1pPr>
              <a:defRPr sz="4400" b="0" i="0">
                <a:solidFill>
                  <a:schemeClr val="bg1"/>
                </a:solidFill>
                <a:latin typeface="Cambria"/>
                <a:cs typeface="Cambria"/>
              </a:defRPr>
            </a:lvl1pPr>
          </a:lstStyle>
          <a:p>
            <a:endParaRPr/>
          </a:p>
        </p:txBody>
      </p:sp>
      <p:sp>
        <p:nvSpPr>
          <p:cNvPr id="3" name="Holder 3"/>
          <p:cNvSpPr>
            <a:spLocks noGrp="1"/>
          </p:cNvSpPr>
          <p:nvPr>
            <p:ph type="body" idx="1"/>
          </p:nvPr>
        </p:nvSpPr>
        <p:spPr>
          <a:xfrm>
            <a:off x="282041" y="1353794"/>
            <a:ext cx="10314940" cy="4457065"/>
          </a:xfrm>
          <a:prstGeom prst="rect">
            <a:avLst/>
          </a:prstGeom>
        </p:spPr>
        <p:txBody>
          <a:bodyPr wrap="square" lIns="0" tIns="0" rIns="0" bIns="0">
            <a:spAutoFit/>
          </a:bodyPr>
          <a:lstStyle>
            <a:lvl1pPr>
              <a:defRPr sz="28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2910967" y="6373774"/>
            <a:ext cx="5560059" cy="405789"/>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807085" algn="ctr">
              <a:lnSpc>
                <a:spcPts val="1240"/>
              </a:lnSpc>
            </a:pPr>
            <a:r>
              <a:rPr dirty="0"/>
              <a:t>©</a:t>
            </a:r>
            <a:r>
              <a:rPr spc="-15" dirty="0"/>
              <a:t> </a:t>
            </a:r>
            <a:r>
              <a:rPr dirty="0"/>
              <a:t>Department</a:t>
            </a:r>
            <a:r>
              <a:rPr spc="-45" dirty="0"/>
              <a:t> </a:t>
            </a:r>
            <a:r>
              <a:rPr dirty="0"/>
              <a:t>of</a:t>
            </a:r>
            <a:r>
              <a:rPr spc="-5" dirty="0"/>
              <a:t> </a:t>
            </a:r>
            <a:r>
              <a:rPr dirty="0"/>
              <a:t>Computing</a:t>
            </a:r>
            <a:r>
              <a:rPr spc="-40" dirty="0"/>
              <a:t> </a:t>
            </a:r>
            <a:r>
              <a:rPr dirty="0"/>
              <a:t>&amp;</a:t>
            </a:r>
            <a:r>
              <a:rPr spc="-15" dirty="0"/>
              <a:t> </a:t>
            </a:r>
            <a:r>
              <a:rPr spc="-25" dirty="0"/>
              <a:t>Technology, </a:t>
            </a:r>
            <a:r>
              <a:rPr dirty="0"/>
              <a:t>Faculty</a:t>
            </a:r>
            <a:r>
              <a:rPr spc="-20" dirty="0"/>
              <a:t> </a:t>
            </a:r>
            <a:r>
              <a:rPr spc="-25" dirty="0"/>
              <a:t>of</a:t>
            </a:r>
          </a:p>
          <a:p>
            <a:pPr marL="807085" algn="ctr">
              <a:lnSpc>
                <a:spcPct val="100000"/>
              </a:lnSpc>
            </a:pPr>
            <a:r>
              <a:rPr spc="-10" dirty="0"/>
              <a:t>Engineering</a:t>
            </a:r>
            <a:r>
              <a:rPr spc="-30" dirty="0"/>
              <a:t> </a:t>
            </a:r>
            <a:r>
              <a:rPr dirty="0"/>
              <a:t>Design</a:t>
            </a:r>
            <a:r>
              <a:rPr spc="5" dirty="0"/>
              <a:t> </a:t>
            </a:r>
            <a:r>
              <a:rPr dirty="0"/>
              <a:t>and</a:t>
            </a:r>
            <a:r>
              <a:rPr spc="-10" dirty="0"/>
              <a:t> 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a:xfrm>
            <a:off x="11068557" y="6465214"/>
            <a:ext cx="2444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www.tableau.com/products/public/downloa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286238" y="6397244"/>
            <a:ext cx="1774697"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Courier New"/>
                <a:cs typeface="Courier New"/>
              </a:rPr>
              <a:t>0</a:t>
            </a:r>
            <a:r>
              <a:rPr lang="en-US" sz="2000" dirty="0">
                <a:latin typeface="Courier New"/>
                <a:cs typeface="Courier New"/>
              </a:rPr>
              <a:t>7</a:t>
            </a:r>
            <a:r>
              <a:rPr sz="2000" dirty="0">
                <a:latin typeface="Courier New"/>
                <a:cs typeface="Courier New"/>
              </a:rPr>
              <a:t>.2024</a:t>
            </a:r>
          </a:p>
        </p:txBody>
      </p:sp>
      <p:pic>
        <p:nvPicPr>
          <p:cNvPr id="4" name="object 4"/>
          <p:cNvPicPr/>
          <p:nvPr/>
        </p:nvPicPr>
        <p:blipFill>
          <a:blip r:embed="rId2" cstate="print"/>
          <a:stretch>
            <a:fillRect/>
          </a:stretch>
        </p:blipFill>
        <p:spPr>
          <a:xfrm>
            <a:off x="0" y="736238"/>
            <a:ext cx="2302805" cy="4696821"/>
          </a:xfrm>
          <a:prstGeom prst="rect">
            <a:avLst/>
          </a:prstGeom>
        </p:spPr>
      </p:pic>
      <p:sp>
        <p:nvSpPr>
          <p:cNvPr id="5" name="object 5"/>
          <p:cNvSpPr txBox="1"/>
          <p:nvPr/>
        </p:nvSpPr>
        <p:spPr>
          <a:xfrm>
            <a:off x="2350007" y="2173223"/>
            <a:ext cx="9825355" cy="604909"/>
          </a:xfrm>
          <a:prstGeom prst="rect">
            <a:avLst/>
          </a:prstGeom>
          <a:solidFill>
            <a:srgbClr val="001F5F"/>
          </a:solidFill>
        </p:spPr>
        <p:txBody>
          <a:bodyPr vert="horz" wrap="square" lIns="0" tIns="0" rIns="0" bIns="0" rtlCol="0">
            <a:spAutoFit/>
          </a:bodyPr>
          <a:lstStyle/>
          <a:p>
            <a:pPr algn="ctr">
              <a:lnSpc>
                <a:spcPts val="4620"/>
              </a:lnSpc>
            </a:pPr>
            <a:r>
              <a:rPr lang="en-US" sz="4800" dirty="0">
                <a:solidFill>
                  <a:schemeClr val="bg1"/>
                </a:solidFill>
                <a:latin typeface="Calibri Light"/>
                <a:cs typeface="Calibri Light"/>
              </a:rPr>
              <a:t>MSc. Data Science YEAR 1 SEMESTER 2</a:t>
            </a:r>
            <a:endParaRPr sz="4800" dirty="0">
              <a:solidFill>
                <a:schemeClr val="bg1"/>
              </a:solidFill>
              <a:latin typeface="Calibri Light"/>
              <a:cs typeface="Calibri Light"/>
            </a:endParaRPr>
          </a:p>
        </p:txBody>
      </p:sp>
      <p:sp>
        <p:nvSpPr>
          <p:cNvPr id="6" name="object 6"/>
          <p:cNvSpPr txBox="1"/>
          <p:nvPr/>
        </p:nvSpPr>
        <p:spPr>
          <a:xfrm>
            <a:off x="4021455" y="3810000"/>
            <a:ext cx="5579745" cy="1656863"/>
          </a:xfrm>
          <a:prstGeom prst="rect">
            <a:avLst/>
          </a:prstGeom>
          <a:solidFill>
            <a:srgbClr val="F1F1F1"/>
          </a:solidFill>
          <a:ln w="9525">
            <a:solidFill>
              <a:srgbClr val="F1F1F1"/>
            </a:solidFill>
          </a:ln>
        </p:spPr>
        <p:txBody>
          <a:bodyPr vert="horz" wrap="square" lIns="0" tIns="27939" rIns="0" bIns="0" rtlCol="0">
            <a:spAutoFit/>
          </a:bodyPr>
          <a:lstStyle/>
          <a:p>
            <a:pPr marL="108585" algn="ctr">
              <a:lnSpc>
                <a:spcPts val="3740"/>
              </a:lnSpc>
              <a:spcBef>
                <a:spcPts val="219"/>
              </a:spcBef>
            </a:pPr>
            <a:r>
              <a:rPr sz="3200" b="0" dirty="0">
                <a:latin typeface="Calibri Light"/>
                <a:cs typeface="Calibri Light"/>
              </a:rPr>
              <a:t>By</a:t>
            </a:r>
          </a:p>
          <a:p>
            <a:pPr marL="108585" algn="ctr">
              <a:lnSpc>
                <a:spcPts val="3740"/>
              </a:lnSpc>
              <a:spcBef>
                <a:spcPts val="219"/>
              </a:spcBef>
            </a:pPr>
            <a:r>
              <a:rPr sz="3200" b="0" dirty="0">
                <a:latin typeface="Calibri Light"/>
                <a:cs typeface="Calibri Light"/>
              </a:rPr>
              <a:t>Immaculate Kamusiime</a:t>
            </a:r>
            <a:endParaRPr sz="3200" dirty="0">
              <a:latin typeface="Calibri Light"/>
              <a:cs typeface="Calibri Light"/>
            </a:endParaRPr>
          </a:p>
          <a:p>
            <a:pPr marL="108585">
              <a:lnSpc>
                <a:spcPts val="2385"/>
              </a:lnSpc>
            </a:pPr>
            <a:r>
              <a:rPr sz="2200" b="0" spc="-25" dirty="0">
                <a:solidFill>
                  <a:srgbClr val="001F5F"/>
                </a:solidFill>
                <a:latin typeface="Calibri Light"/>
                <a:cs typeface="Calibri Light"/>
              </a:rPr>
              <a:t>Department</a:t>
            </a:r>
            <a:r>
              <a:rPr sz="2200" b="0" spc="-65" dirty="0">
                <a:solidFill>
                  <a:srgbClr val="001F5F"/>
                </a:solidFill>
                <a:latin typeface="Calibri Light"/>
                <a:cs typeface="Calibri Light"/>
              </a:rPr>
              <a:t> </a:t>
            </a:r>
            <a:r>
              <a:rPr sz="2200" b="0" dirty="0">
                <a:solidFill>
                  <a:srgbClr val="001F5F"/>
                </a:solidFill>
                <a:latin typeface="Calibri Light"/>
                <a:cs typeface="Calibri Light"/>
              </a:rPr>
              <a:t>of</a:t>
            </a:r>
            <a:r>
              <a:rPr sz="2200" b="0" spc="-30" dirty="0">
                <a:solidFill>
                  <a:srgbClr val="001F5F"/>
                </a:solidFill>
                <a:latin typeface="Calibri Light"/>
                <a:cs typeface="Calibri Light"/>
              </a:rPr>
              <a:t> </a:t>
            </a:r>
            <a:r>
              <a:rPr sz="2200" b="0" spc="-20" dirty="0">
                <a:solidFill>
                  <a:srgbClr val="001F5F"/>
                </a:solidFill>
                <a:latin typeface="Calibri Light"/>
                <a:cs typeface="Calibri Light"/>
              </a:rPr>
              <a:t>Computing</a:t>
            </a:r>
            <a:r>
              <a:rPr sz="2200" b="0" spc="-65" dirty="0">
                <a:solidFill>
                  <a:srgbClr val="001F5F"/>
                </a:solidFill>
                <a:latin typeface="Calibri Light"/>
                <a:cs typeface="Calibri Light"/>
              </a:rPr>
              <a:t> </a:t>
            </a:r>
            <a:r>
              <a:rPr sz="2200" b="0" dirty="0">
                <a:solidFill>
                  <a:srgbClr val="001F5F"/>
                </a:solidFill>
                <a:latin typeface="Calibri Light"/>
                <a:cs typeface="Calibri Light"/>
              </a:rPr>
              <a:t>&amp;</a:t>
            </a:r>
            <a:r>
              <a:rPr sz="2200" b="0" spc="-25" dirty="0">
                <a:solidFill>
                  <a:srgbClr val="001F5F"/>
                </a:solidFill>
                <a:latin typeface="Calibri Light"/>
                <a:cs typeface="Calibri Light"/>
              </a:rPr>
              <a:t> </a:t>
            </a:r>
            <a:r>
              <a:rPr sz="2200" b="0" spc="-10" dirty="0">
                <a:solidFill>
                  <a:srgbClr val="001F5F"/>
                </a:solidFill>
                <a:latin typeface="Calibri Light"/>
                <a:cs typeface="Calibri Light"/>
              </a:rPr>
              <a:t>Technology</a:t>
            </a:r>
            <a:endParaRPr sz="2200" dirty="0">
              <a:latin typeface="Calibri Light"/>
              <a:cs typeface="Calibri Light"/>
            </a:endParaRPr>
          </a:p>
          <a:p>
            <a:pPr marL="108585">
              <a:lnSpc>
                <a:spcPts val="2725"/>
              </a:lnSpc>
            </a:pPr>
            <a:r>
              <a:rPr sz="2400" b="0" spc="-10" dirty="0">
                <a:solidFill>
                  <a:srgbClr val="C00000"/>
                </a:solidFill>
                <a:latin typeface="Calibri Light"/>
                <a:cs typeface="Calibri Light"/>
              </a:rPr>
              <a:t>Faculty</a:t>
            </a:r>
            <a:r>
              <a:rPr sz="2400" b="0" spc="-60" dirty="0">
                <a:solidFill>
                  <a:srgbClr val="C00000"/>
                </a:solidFill>
                <a:latin typeface="Calibri Light"/>
                <a:cs typeface="Calibri Light"/>
              </a:rPr>
              <a:t> </a:t>
            </a:r>
            <a:r>
              <a:rPr sz="2400" b="0" dirty="0">
                <a:solidFill>
                  <a:srgbClr val="C00000"/>
                </a:solidFill>
                <a:latin typeface="Calibri Light"/>
                <a:cs typeface="Calibri Light"/>
              </a:rPr>
              <a:t>of</a:t>
            </a:r>
            <a:r>
              <a:rPr sz="2400" b="0" spc="-40" dirty="0">
                <a:solidFill>
                  <a:srgbClr val="C00000"/>
                </a:solidFill>
                <a:latin typeface="Calibri Light"/>
                <a:cs typeface="Calibri Light"/>
              </a:rPr>
              <a:t> </a:t>
            </a:r>
            <a:r>
              <a:rPr sz="2400" b="0" dirty="0">
                <a:solidFill>
                  <a:srgbClr val="C00000"/>
                </a:solidFill>
                <a:latin typeface="Calibri Light"/>
                <a:cs typeface="Calibri Light"/>
              </a:rPr>
              <a:t>Engineering,</a:t>
            </a:r>
            <a:r>
              <a:rPr sz="2400" b="0" spc="-65" dirty="0">
                <a:solidFill>
                  <a:srgbClr val="C00000"/>
                </a:solidFill>
                <a:latin typeface="Calibri Light"/>
                <a:cs typeface="Calibri Light"/>
              </a:rPr>
              <a:t> </a:t>
            </a:r>
            <a:r>
              <a:rPr sz="2400" b="0" dirty="0">
                <a:solidFill>
                  <a:srgbClr val="C00000"/>
                </a:solidFill>
                <a:latin typeface="Calibri Light"/>
                <a:cs typeface="Calibri Light"/>
              </a:rPr>
              <a:t>Design</a:t>
            </a:r>
            <a:r>
              <a:rPr sz="2400" b="0" spc="-30" dirty="0">
                <a:solidFill>
                  <a:srgbClr val="C00000"/>
                </a:solidFill>
                <a:latin typeface="Calibri Light"/>
                <a:cs typeface="Calibri Light"/>
              </a:rPr>
              <a:t> </a:t>
            </a:r>
            <a:r>
              <a:rPr sz="2400" b="0" dirty="0">
                <a:solidFill>
                  <a:srgbClr val="C00000"/>
                </a:solidFill>
                <a:latin typeface="Calibri Light"/>
                <a:cs typeface="Calibri Light"/>
              </a:rPr>
              <a:t>&amp;</a:t>
            </a:r>
            <a:r>
              <a:rPr sz="2400" b="0" spc="-40" dirty="0">
                <a:solidFill>
                  <a:srgbClr val="C00000"/>
                </a:solidFill>
                <a:latin typeface="Calibri Light"/>
                <a:cs typeface="Calibri Light"/>
              </a:rPr>
              <a:t> </a:t>
            </a:r>
            <a:r>
              <a:rPr sz="2400" b="0" spc="-10" dirty="0">
                <a:solidFill>
                  <a:srgbClr val="C00000"/>
                </a:solidFill>
                <a:latin typeface="Calibri Light"/>
                <a:cs typeface="Calibri Light"/>
              </a:rPr>
              <a:t>Technology</a:t>
            </a:r>
            <a:endParaRPr sz="2400" dirty="0">
              <a:latin typeface="Calibri Light"/>
              <a:cs typeface="Calibri Light"/>
            </a:endParaRPr>
          </a:p>
        </p:txBody>
      </p:sp>
      <p:pic>
        <p:nvPicPr>
          <p:cNvPr id="7" name="object 7"/>
          <p:cNvPicPr/>
          <p:nvPr/>
        </p:nvPicPr>
        <p:blipFill>
          <a:blip r:embed="rId3" cstate="print"/>
          <a:stretch>
            <a:fillRect/>
          </a:stretch>
        </p:blipFill>
        <p:spPr>
          <a:xfrm>
            <a:off x="9012935" y="28443"/>
            <a:ext cx="3048000" cy="824850"/>
          </a:xfrm>
          <a:prstGeom prst="rect">
            <a:avLst/>
          </a:prstGeom>
        </p:spPr>
      </p:pic>
      <p:sp>
        <p:nvSpPr>
          <p:cNvPr id="2" name="object 5">
            <a:extLst>
              <a:ext uri="{FF2B5EF4-FFF2-40B4-BE49-F238E27FC236}">
                <a16:creationId xmlns:a16="http://schemas.microsoft.com/office/drawing/2014/main" xmlns="" id="{30DDFF08-3708-AE88-8D76-C7A82EE8B6A5}"/>
              </a:ext>
            </a:extLst>
          </p:cNvPr>
          <p:cNvSpPr txBox="1"/>
          <p:nvPr/>
        </p:nvSpPr>
        <p:spPr>
          <a:xfrm>
            <a:off x="3200400" y="2976491"/>
            <a:ext cx="7615555" cy="604909"/>
          </a:xfrm>
          <a:prstGeom prst="rect">
            <a:avLst/>
          </a:prstGeom>
          <a:solidFill>
            <a:srgbClr val="001F5F"/>
          </a:solidFill>
        </p:spPr>
        <p:txBody>
          <a:bodyPr vert="horz" wrap="square" lIns="0" tIns="0" rIns="0" bIns="0" rtlCol="0">
            <a:spAutoFit/>
          </a:bodyPr>
          <a:lstStyle/>
          <a:p>
            <a:pPr algn="ctr">
              <a:lnSpc>
                <a:spcPts val="4620"/>
              </a:lnSpc>
            </a:pPr>
            <a:r>
              <a:rPr lang="en-US" sz="4800">
                <a:solidFill>
                  <a:schemeClr val="bg1"/>
                </a:solidFill>
                <a:latin typeface="Calibri Light"/>
                <a:cs typeface="Calibri Light"/>
              </a:rPr>
              <a:t>Data Analysis and Visualisation</a:t>
            </a:r>
            <a:endParaRPr sz="4800" dirty="0">
              <a:solidFill>
                <a:schemeClr val="bg1"/>
              </a:solidFill>
              <a:latin typeface="Calibri Light"/>
              <a:cs typeface="Calibri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2692" y="219456"/>
            <a:ext cx="10515600" cy="786113"/>
          </a:xfrm>
          <a:prstGeom prst="rect">
            <a:avLst/>
          </a:prstGeom>
          <a:solidFill>
            <a:srgbClr val="351C75"/>
          </a:solidFill>
        </p:spPr>
        <p:txBody>
          <a:bodyPr vert="horz" wrap="square" lIns="0" tIns="46990" rIns="0" bIns="0" rtlCol="0">
            <a:spAutoFit/>
          </a:bodyPr>
          <a:lstStyle/>
          <a:p>
            <a:pPr algn="ctr">
              <a:lnSpc>
                <a:spcPct val="100000"/>
              </a:lnSpc>
              <a:spcBef>
                <a:spcPts val="370"/>
              </a:spcBef>
            </a:pPr>
            <a:r>
              <a:rPr lang="en-US" sz="4800" dirty="0" smtClean="0"/>
              <a:t>Introduction</a:t>
            </a:r>
            <a:endParaRPr lang="en-US" sz="4800" dirty="0"/>
          </a:p>
        </p:txBody>
      </p:sp>
      <p:pic>
        <p:nvPicPr>
          <p:cNvPr id="4" name="object 4"/>
          <p:cNvPicPr/>
          <p:nvPr/>
        </p:nvPicPr>
        <p:blipFill>
          <a:blip r:embed="rId2" cstate="print"/>
          <a:stretch>
            <a:fillRect/>
          </a:stretch>
        </p:blipFill>
        <p:spPr>
          <a:xfrm>
            <a:off x="11596623" y="36546"/>
            <a:ext cx="495300" cy="573698"/>
          </a:xfrm>
          <a:prstGeom prst="rect">
            <a:avLst/>
          </a:prstGeom>
        </p:spPr>
      </p:pic>
      <p:pic>
        <p:nvPicPr>
          <p:cNvPr id="5" name="object 5"/>
          <p:cNvPicPr/>
          <p:nvPr/>
        </p:nvPicPr>
        <p:blipFill>
          <a:blip r:embed="rId3" cstate="print"/>
          <a:stretch>
            <a:fillRect/>
          </a:stretch>
        </p:blipFill>
        <p:spPr>
          <a:xfrm>
            <a:off x="0" y="5835972"/>
            <a:ext cx="1130765" cy="1022025"/>
          </a:xfrm>
          <a:prstGeom prst="rect">
            <a:avLst/>
          </a:prstGeom>
        </p:spPr>
      </p:pic>
      <p:sp>
        <p:nvSpPr>
          <p:cNvPr id="7" name="Content Placeholder 5">
            <a:extLst>
              <a:ext uri="{FF2B5EF4-FFF2-40B4-BE49-F238E27FC236}">
                <a16:creationId xmlns:a16="http://schemas.microsoft.com/office/drawing/2014/main" xmlns="" id="{DE373439-ED60-5B87-33C7-C9DA7980ED81}"/>
              </a:ext>
            </a:extLst>
          </p:cNvPr>
          <p:cNvSpPr txBox="1">
            <a:spLocks/>
          </p:cNvSpPr>
          <p:nvPr/>
        </p:nvSpPr>
        <p:spPr>
          <a:xfrm>
            <a:off x="828675" y="1752600"/>
            <a:ext cx="11035665" cy="2028825"/>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4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200" b="0" i="0" u="none" strike="noStrike" kern="1200" cap="none" spc="0" normalizeH="0" baseline="0" noProof="0" dirty="0" smtClean="0">
                <a:ln>
                  <a:noFill/>
                </a:ln>
                <a:solidFill>
                  <a:srgbClr val="181A1F"/>
                </a:solidFill>
                <a:effectLst/>
                <a:uLnTx/>
                <a:uFillTx/>
                <a:latin typeface="Cisco Sans"/>
              </a:rPr>
              <a:t>Tableau is a web-based software tool used to transform data and create visualizations. Many data analysts use Tableau to create informative visualizations and web-accessible data dashboards.</a:t>
            </a:r>
            <a:endParaRPr kumimoji="0" lang="en-UG" sz="2200" b="0" i="0" u="none" strike="noStrike" kern="1200" cap="none" spc="0" normalizeH="0" baseline="0" noProof="0" dirty="0" smtClean="0">
              <a:ln>
                <a:noFill/>
              </a:ln>
              <a:solidFill>
                <a:srgbClr val="181A1F"/>
              </a:solidFill>
              <a:effectLst/>
              <a:uLnTx/>
              <a:uFillTx/>
              <a:latin typeface="Cisco Sans"/>
            </a:endParaRP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200" b="0" i="0" u="none" strike="noStrike" kern="1200" cap="none" spc="0" normalizeH="0" baseline="0" noProof="0" dirty="0" smtClean="0">
                <a:ln>
                  <a:noFill/>
                </a:ln>
                <a:solidFill>
                  <a:srgbClr val="181A1F"/>
                </a:solidFill>
                <a:effectLst/>
                <a:uLnTx/>
                <a:uFillTx/>
                <a:latin typeface="Cisco Sans"/>
              </a:rPr>
              <a:t>In this module, you will learn how to get started creating visualizations in Tableau Public, a free version of the Tableau software.</a:t>
            </a:r>
            <a:endParaRPr kumimoji="0" lang="en-UG" sz="2200" b="0" i="0" u="none" strike="noStrike" kern="1200" cap="none" spc="0" normalizeH="0" baseline="0" noProof="0" dirty="0" smtClean="0">
              <a:ln>
                <a:noFill/>
              </a:ln>
              <a:solidFill>
                <a:srgbClr val="181A1F"/>
              </a:solidFill>
              <a:effectLst/>
              <a:uLnTx/>
              <a:uFillTx/>
              <a:latin typeface="Cisco Sans"/>
            </a:endParaRPr>
          </a:p>
          <a:p>
            <a:pPr marL="0" marR="0" lvl="0" indent="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None/>
              <a:tabLst/>
              <a:defRPr/>
            </a:pPr>
            <a:r>
              <a:rPr kumimoji="0" lang="en-US" sz="2200" b="1" i="0" u="none" strike="noStrike" kern="1200" cap="none" spc="0" normalizeH="0" baseline="0" noProof="0" dirty="0" smtClean="0">
                <a:ln>
                  <a:noFill/>
                </a:ln>
                <a:solidFill>
                  <a:srgbClr val="181A1F"/>
                </a:solidFill>
                <a:effectLst/>
                <a:uLnTx/>
                <a:uFillTx/>
                <a:latin typeface="Cisco Sans"/>
              </a:rPr>
              <a:t>Objective: </a:t>
            </a:r>
            <a:r>
              <a:rPr kumimoji="0" lang="en-US" sz="2200" b="0" i="0" u="none" strike="noStrike" kern="1200" cap="none" spc="0" normalizeH="0" baseline="0" noProof="0" dirty="0" smtClean="0">
                <a:ln>
                  <a:noFill/>
                </a:ln>
                <a:solidFill>
                  <a:srgbClr val="181A1F"/>
                </a:solidFill>
                <a:effectLst/>
                <a:uLnTx/>
                <a:uFillTx/>
                <a:latin typeface="Cisco Sans"/>
              </a:rPr>
              <a:t>Create visualizations using Tableau.</a:t>
            </a:r>
            <a:endParaRPr kumimoji="0" lang="en-UG" sz="2200" b="0" i="0" u="none" strike="noStrike" kern="1200" cap="none" spc="0" normalizeH="0" baseline="0" noProof="0" dirty="0" smtClean="0">
              <a:ln>
                <a:noFill/>
              </a:ln>
              <a:solidFill>
                <a:srgbClr val="181A1F"/>
              </a:solidFill>
              <a:effectLst/>
              <a:uLnTx/>
              <a:uFillTx/>
              <a:latin typeface="Cisco Sans"/>
            </a:endParaRP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endParaRPr kumimoji="0" lang="en-US" sz="2200" b="0" i="0" u="none" strike="noStrike" kern="1200" cap="none" spc="0" normalizeH="0" baseline="0" noProof="0" dirty="0">
              <a:ln>
                <a:noFill/>
              </a:ln>
              <a:solidFill>
                <a:srgbClr val="000000"/>
              </a:solidFill>
              <a:effectLst/>
              <a:uLnTx/>
              <a:uFillTx/>
              <a:latin typeface="Century Gothic"/>
            </a:endParaRPr>
          </a:p>
        </p:txBody>
      </p:sp>
    </p:spTree>
    <p:extLst>
      <p:ext uri="{BB962C8B-B14F-4D97-AF65-F5344CB8AC3E}">
        <p14:creationId xmlns:p14="http://schemas.microsoft.com/office/powerpoint/2010/main" val="176555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2692" y="219456"/>
            <a:ext cx="10515600" cy="786113"/>
          </a:xfrm>
          <a:prstGeom prst="rect">
            <a:avLst/>
          </a:prstGeom>
          <a:solidFill>
            <a:srgbClr val="351C75"/>
          </a:solidFill>
        </p:spPr>
        <p:txBody>
          <a:bodyPr vert="horz" wrap="square" lIns="0" tIns="46990" rIns="0" bIns="0" rtlCol="0">
            <a:spAutoFit/>
          </a:bodyPr>
          <a:lstStyle/>
          <a:p>
            <a:pPr algn="ctr">
              <a:lnSpc>
                <a:spcPct val="100000"/>
              </a:lnSpc>
              <a:spcBef>
                <a:spcPts val="370"/>
              </a:spcBef>
            </a:pPr>
            <a:r>
              <a:rPr lang="en-US" sz="4800" dirty="0" smtClean="0"/>
              <a:t>Introduction</a:t>
            </a:r>
            <a:endParaRPr lang="en-US" sz="4800" dirty="0"/>
          </a:p>
        </p:txBody>
      </p:sp>
      <p:pic>
        <p:nvPicPr>
          <p:cNvPr id="4" name="object 4"/>
          <p:cNvPicPr/>
          <p:nvPr/>
        </p:nvPicPr>
        <p:blipFill>
          <a:blip r:embed="rId2" cstate="print"/>
          <a:stretch>
            <a:fillRect/>
          </a:stretch>
        </p:blipFill>
        <p:spPr>
          <a:xfrm>
            <a:off x="11596623" y="36546"/>
            <a:ext cx="495300" cy="573698"/>
          </a:xfrm>
          <a:prstGeom prst="rect">
            <a:avLst/>
          </a:prstGeom>
        </p:spPr>
      </p:pic>
      <p:pic>
        <p:nvPicPr>
          <p:cNvPr id="5" name="object 5"/>
          <p:cNvPicPr/>
          <p:nvPr/>
        </p:nvPicPr>
        <p:blipFill>
          <a:blip r:embed="rId3" cstate="print"/>
          <a:stretch>
            <a:fillRect/>
          </a:stretch>
        </p:blipFill>
        <p:spPr>
          <a:xfrm>
            <a:off x="0" y="5835972"/>
            <a:ext cx="1130765" cy="1022025"/>
          </a:xfrm>
          <a:prstGeom prst="rect">
            <a:avLst/>
          </a:prstGeom>
        </p:spPr>
      </p:pic>
      <p:sp>
        <p:nvSpPr>
          <p:cNvPr id="6" name="Content Placeholder 5">
            <a:extLst>
              <a:ext uri="{FF2B5EF4-FFF2-40B4-BE49-F238E27FC236}">
                <a16:creationId xmlns:a16="http://schemas.microsoft.com/office/drawing/2014/main" xmlns="" id="{DE373439-ED60-5B87-33C7-C9DA7980ED81}"/>
              </a:ext>
            </a:extLst>
          </p:cNvPr>
          <p:cNvSpPr txBox="1">
            <a:spLocks/>
          </p:cNvSpPr>
          <p:nvPr/>
        </p:nvSpPr>
        <p:spPr>
          <a:xfrm>
            <a:off x="871538" y="1606866"/>
            <a:ext cx="10375582" cy="4031934"/>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4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G" sz="2000" b="1" i="0" u="none" strike="noStrike" kern="1200" cap="none" spc="0" normalizeH="0" baseline="0" noProof="0" smtClean="0">
                <a:ln>
                  <a:noFill/>
                </a:ln>
                <a:solidFill>
                  <a:srgbClr val="181A1F"/>
                </a:solidFill>
                <a:effectLst/>
                <a:uLnTx/>
                <a:uFillTx/>
                <a:latin typeface="Cisco Sans"/>
              </a:rPr>
              <a:t>Lab</a:t>
            </a: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0" i="0" u="none" strike="noStrike" kern="1200" cap="none" spc="0" normalizeH="0" baseline="0" noProof="0" smtClean="0">
                <a:ln>
                  <a:noFill/>
                </a:ln>
                <a:solidFill>
                  <a:srgbClr val="181A1F"/>
                </a:solidFill>
                <a:effectLst/>
                <a:uLnTx/>
                <a:uFillTx/>
                <a:latin typeface="Cisco Sans"/>
              </a:rPr>
              <a:t>This lab introduces Tableau Public, a free version of the Tableau product. The lab requires the registration and download of the free Tableau application.</a:t>
            </a: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smtClean="0">
                <a:ln>
                  <a:noFill/>
                </a:ln>
                <a:solidFill>
                  <a:srgbClr val="181A1F"/>
                </a:solidFill>
                <a:effectLst/>
                <a:uLnTx/>
                <a:uFillTx/>
                <a:latin typeface="Cisco Sans"/>
              </a:rPr>
              <a:t>Part 1: Download and install the Tableau Public Desktop Application</a:t>
            </a:r>
            <a:endParaRPr kumimoji="0" lang="en-US" sz="2000" b="0" i="0" u="none" strike="noStrike" kern="1200" cap="none" spc="0" normalizeH="0" baseline="0" noProof="0" smtClean="0">
              <a:ln>
                <a:noFill/>
              </a:ln>
              <a:solidFill>
                <a:srgbClr val="181A1F"/>
              </a:solidFill>
              <a:effectLst/>
              <a:uLnTx/>
              <a:uFillTx/>
              <a:latin typeface="Cisco Sans"/>
            </a:endParaRP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smtClean="0">
                <a:ln>
                  <a:noFill/>
                </a:ln>
                <a:solidFill>
                  <a:srgbClr val="181A1F"/>
                </a:solidFill>
                <a:effectLst/>
                <a:uLnTx/>
                <a:uFillTx/>
                <a:latin typeface="Cisco Sans"/>
              </a:rPr>
              <a:t>Part 2: Navigating the Tableau Interface</a:t>
            </a:r>
            <a:endParaRPr kumimoji="0" lang="en-US" sz="2000" b="0" i="0" u="none" strike="noStrike" kern="1200" cap="none" spc="0" normalizeH="0" baseline="0" noProof="0" smtClean="0">
              <a:ln>
                <a:noFill/>
              </a:ln>
              <a:solidFill>
                <a:srgbClr val="181A1F"/>
              </a:solidFill>
              <a:effectLst/>
              <a:uLnTx/>
              <a:uFillTx/>
              <a:latin typeface="Cisco Sans"/>
            </a:endParaRP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smtClean="0">
                <a:ln>
                  <a:noFill/>
                </a:ln>
                <a:solidFill>
                  <a:srgbClr val="181A1F"/>
                </a:solidFill>
                <a:effectLst/>
                <a:uLnTx/>
                <a:uFillTx/>
                <a:latin typeface="Cisco Sans"/>
              </a:rPr>
              <a:t>Part 3: First Look at the Data</a:t>
            </a:r>
            <a:endParaRPr kumimoji="0" lang="en-US" sz="2000" b="0" i="0" u="none" strike="noStrike" kern="1200" cap="none" spc="0" normalizeH="0" baseline="0" noProof="0" smtClean="0">
              <a:ln>
                <a:noFill/>
              </a:ln>
              <a:solidFill>
                <a:srgbClr val="181A1F"/>
              </a:solidFill>
              <a:effectLst/>
              <a:uLnTx/>
              <a:uFillTx/>
              <a:latin typeface="Cisco Sans"/>
            </a:endParaRP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endParaRPr kumimoji="0" lang="en-US" sz="1400" b="0" i="0" u="none" strike="noStrike" kern="1200" cap="none" spc="0" normalizeH="0" baseline="0" noProof="0" dirty="0">
              <a:ln>
                <a:noFill/>
              </a:ln>
              <a:solidFill>
                <a:srgbClr val="000000"/>
              </a:solidFill>
              <a:effectLst/>
              <a:uLnTx/>
              <a:uFillTx/>
              <a:latin typeface="Century Gothic"/>
            </a:endParaRPr>
          </a:p>
        </p:txBody>
      </p:sp>
    </p:spTree>
    <p:extLst>
      <p:ext uri="{BB962C8B-B14F-4D97-AF65-F5344CB8AC3E}">
        <p14:creationId xmlns:p14="http://schemas.microsoft.com/office/powerpoint/2010/main" val="311577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2692" y="219456"/>
            <a:ext cx="10515600" cy="786113"/>
          </a:xfrm>
          <a:prstGeom prst="rect">
            <a:avLst/>
          </a:prstGeom>
          <a:solidFill>
            <a:srgbClr val="351C75"/>
          </a:solidFill>
        </p:spPr>
        <p:txBody>
          <a:bodyPr vert="horz" wrap="square" lIns="0" tIns="46990" rIns="0" bIns="0" rtlCol="0">
            <a:spAutoFit/>
          </a:bodyPr>
          <a:lstStyle/>
          <a:p>
            <a:pPr algn="ctr">
              <a:lnSpc>
                <a:spcPct val="100000"/>
              </a:lnSpc>
              <a:spcBef>
                <a:spcPts val="370"/>
              </a:spcBef>
            </a:pPr>
            <a:r>
              <a:rPr lang="en-US" sz="4800" dirty="0" smtClean="0"/>
              <a:t>Introduction</a:t>
            </a:r>
            <a:endParaRPr lang="en-US" sz="4800" dirty="0"/>
          </a:p>
        </p:txBody>
      </p:sp>
      <p:pic>
        <p:nvPicPr>
          <p:cNvPr id="4" name="object 4"/>
          <p:cNvPicPr/>
          <p:nvPr/>
        </p:nvPicPr>
        <p:blipFill>
          <a:blip r:embed="rId2" cstate="print"/>
          <a:stretch>
            <a:fillRect/>
          </a:stretch>
        </p:blipFill>
        <p:spPr>
          <a:xfrm>
            <a:off x="11596623" y="36546"/>
            <a:ext cx="495300" cy="573698"/>
          </a:xfrm>
          <a:prstGeom prst="rect">
            <a:avLst/>
          </a:prstGeom>
        </p:spPr>
      </p:pic>
      <p:pic>
        <p:nvPicPr>
          <p:cNvPr id="5" name="object 5"/>
          <p:cNvPicPr/>
          <p:nvPr/>
        </p:nvPicPr>
        <p:blipFill>
          <a:blip r:embed="rId3" cstate="print"/>
          <a:stretch>
            <a:fillRect/>
          </a:stretch>
        </p:blipFill>
        <p:spPr>
          <a:xfrm>
            <a:off x="0" y="5835972"/>
            <a:ext cx="1130765" cy="1022025"/>
          </a:xfrm>
          <a:prstGeom prst="rect">
            <a:avLst/>
          </a:prstGeom>
        </p:spPr>
      </p:pic>
      <p:sp>
        <p:nvSpPr>
          <p:cNvPr id="8" name="Content Placeholder 5">
            <a:extLst>
              <a:ext uri="{FF2B5EF4-FFF2-40B4-BE49-F238E27FC236}">
                <a16:creationId xmlns:a16="http://schemas.microsoft.com/office/drawing/2014/main" xmlns="" id="{DE373439-ED60-5B87-33C7-C9DA7980ED81}"/>
              </a:ext>
            </a:extLst>
          </p:cNvPr>
          <p:cNvSpPr txBox="1">
            <a:spLocks/>
          </p:cNvSpPr>
          <p:nvPr/>
        </p:nvSpPr>
        <p:spPr>
          <a:xfrm>
            <a:off x="842962" y="1470659"/>
            <a:ext cx="10781347" cy="4777741"/>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4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G" sz="2000" b="1" i="0" u="none" strike="noStrike" kern="1200" cap="none" spc="0" normalizeH="0" baseline="0" noProof="0" smtClean="0">
                <a:ln>
                  <a:noFill/>
                </a:ln>
                <a:solidFill>
                  <a:srgbClr val="181A1F"/>
                </a:solidFill>
                <a:effectLst/>
                <a:uLnTx/>
                <a:uFillTx/>
                <a:latin typeface="Cisco Sans"/>
              </a:rPr>
              <a:t>Lab </a:t>
            </a:r>
            <a:r>
              <a:rPr kumimoji="0" lang="en-US" sz="2000" b="1" i="0" u="none" strike="noStrike" kern="1200" cap="none" spc="0" normalizeH="0" baseline="0" noProof="0" smtClean="0">
                <a:ln>
                  <a:noFill/>
                </a:ln>
                <a:solidFill>
                  <a:srgbClr val="181A1F"/>
                </a:solidFill>
                <a:effectLst/>
                <a:uLnTx/>
                <a:uFillTx/>
                <a:latin typeface="Cisco Sans"/>
              </a:rPr>
              <a:t>Instructions</a:t>
            </a: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smtClean="0">
                <a:ln>
                  <a:noFill/>
                </a:ln>
                <a:solidFill>
                  <a:srgbClr val="181A1F"/>
                </a:solidFill>
                <a:effectLst/>
                <a:uLnTx/>
                <a:uFillTx/>
                <a:latin typeface="Cisco Sans"/>
              </a:rPr>
              <a:t>Part 1: Download and install the Tableau Public Desktop</a:t>
            </a: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smtClean="0">
                <a:ln>
                  <a:noFill/>
                </a:ln>
                <a:solidFill>
                  <a:srgbClr val="181A1F"/>
                </a:solidFill>
                <a:effectLst/>
                <a:uLnTx/>
                <a:uFillTx/>
                <a:latin typeface="Cisco Sans"/>
              </a:rPr>
              <a:t>Step 1: Download Tableau.</a:t>
            </a:r>
            <a:endParaRPr kumimoji="0" lang="en-US" sz="2000" b="0" i="0" u="none" strike="noStrike" kern="1200" cap="none" spc="0" normalizeH="0" baseline="0" noProof="0" smtClean="0">
              <a:ln>
                <a:noFill/>
              </a:ln>
              <a:solidFill>
                <a:srgbClr val="181A1F"/>
              </a:solidFill>
              <a:effectLst/>
              <a:uLnTx/>
              <a:uFillTx/>
              <a:latin typeface="Cisco Sans"/>
            </a:endParaRP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mj-lt"/>
              <a:buAutoNum type="arabicPeriod"/>
              <a:tabLst/>
              <a:defRPr/>
            </a:pPr>
            <a:r>
              <a:rPr kumimoji="0" lang="en-US" sz="2000" b="0" i="0" u="none" strike="noStrike" kern="1200" cap="none" spc="0" normalizeH="0" baseline="0" noProof="0" smtClean="0">
                <a:ln>
                  <a:noFill/>
                </a:ln>
                <a:solidFill>
                  <a:srgbClr val="181A1F"/>
                </a:solidFill>
                <a:effectLst/>
                <a:uLnTx/>
                <a:uFillTx/>
                <a:latin typeface="Cisco Sans"/>
              </a:rPr>
              <a:t>Navigate to the Tableau website using the link </a:t>
            </a:r>
            <a:r>
              <a:rPr kumimoji="0" lang="en-US" sz="2000" b="0" i="0" u="sng" strike="noStrike" kern="1200" cap="none" spc="0" normalizeH="0" baseline="0" noProof="0" smtClean="0">
                <a:ln>
                  <a:noFill/>
                </a:ln>
                <a:solidFill>
                  <a:srgbClr val="00BCEB"/>
                </a:solidFill>
                <a:effectLst/>
                <a:uLnTx/>
                <a:uFillTx/>
                <a:latin typeface="Cisco Sans"/>
                <a:hlinkClick r:id="rId4"/>
              </a:rPr>
              <a:t>https://www.tableau.com/products/public/download</a:t>
            </a:r>
            <a:r>
              <a:rPr kumimoji="0" lang="en-US" sz="2000" b="0" i="0" u="none" strike="noStrike" kern="1200" cap="none" spc="0" normalizeH="0" baseline="0" noProof="0" smtClean="0">
                <a:ln>
                  <a:noFill/>
                </a:ln>
                <a:solidFill>
                  <a:srgbClr val="181A1F"/>
                </a:solidFill>
                <a:effectLst/>
                <a:uLnTx/>
                <a:uFillTx/>
                <a:latin typeface="Cisco Sans"/>
              </a:rPr>
              <a:t>. If desired, review the system requirements.</a:t>
            </a: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mj-lt"/>
              <a:buAutoNum type="arabicPeriod"/>
              <a:tabLst/>
              <a:defRPr/>
            </a:pPr>
            <a:r>
              <a:rPr kumimoji="0" lang="en-US" sz="2000" b="0" i="0" u="none" strike="noStrike" kern="1200" cap="none" spc="0" normalizeH="0" baseline="0" noProof="0" smtClean="0">
                <a:ln>
                  <a:noFill/>
                </a:ln>
                <a:solidFill>
                  <a:srgbClr val="181A1F"/>
                </a:solidFill>
                <a:effectLst/>
                <a:uLnTx/>
                <a:uFillTx/>
                <a:latin typeface="Cisco Sans"/>
              </a:rPr>
              <a:t>Select </a:t>
            </a:r>
            <a:r>
              <a:rPr kumimoji="0" lang="en-US" sz="2000" b="1" i="0" u="none" strike="noStrike" kern="1200" cap="none" spc="0" normalizeH="0" baseline="0" noProof="0" smtClean="0">
                <a:ln>
                  <a:noFill/>
                </a:ln>
                <a:solidFill>
                  <a:srgbClr val="181A1F"/>
                </a:solidFill>
                <a:effectLst/>
                <a:uLnTx/>
                <a:uFillTx/>
                <a:latin typeface="Cisco Sans"/>
              </a:rPr>
              <a:t>DOWNLOAD TABLEAU PUBLIC </a:t>
            </a:r>
            <a:r>
              <a:rPr kumimoji="0" lang="en-US" sz="2000" b="0" i="0" u="none" strike="noStrike" kern="1200" cap="none" spc="0" normalizeH="0" baseline="0" noProof="0" smtClean="0">
                <a:ln>
                  <a:noFill/>
                </a:ln>
                <a:solidFill>
                  <a:srgbClr val="181A1F"/>
                </a:solidFill>
                <a:effectLst/>
                <a:uLnTx/>
                <a:uFillTx/>
                <a:latin typeface="Cisco Sans"/>
              </a:rPr>
              <a:t>from the button in the center of the screen.</a:t>
            </a:r>
          </a:p>
          <a:p>
            <a:pPr marL="742950" marR="0" lvl="1" indent="-285750" algn="just" defTabSz="914400" rtl="0" eaLnBrk="1" fontAlgn="auto" latinLnBrk="0" hangingPunct="1">
              <a:lnSpc>
                <a:spcPct val="100000"/>
              </a:lnSpc>
              <a:spcBef>
                <a:spcPts val="200"/>
              </a:spcBef>
              <a:spcAft>
                <a:spcPts val="400"/>
              </a:spcAft>
              <a:buClrTx/>
              <a:buSzTx/>
              <a:buFont typeface="+mj-lt"/>
              <a:buAutoNum type="arabicPeriod"/>
              <a:tabLst/>
              <a:defRPr/>
            </a:pPr>
            <a:r>
              <a:rPr kumimoji="0" lang="en-US" sz="2000" b="0" i="0" u="none" strike="noStrike" kern="1200" cap="none" spc="0" normalizeH="0" baseline="0" noProof="0" smtClean="0">
                <a:ln>
                  <a:noFill/>
                </a:ln>
                <a:solidFill>
                  <a:srgbClr val="181A1F"/>
                </a:solidFill>
                <a:effectLst/>
                <a:uLnTx/>
                <a:uFillTx/>
                <a:latin typeface="Cisco Sans"/>
              </a:rPr>
              <a:t>Fill in the registration information, including First Name, Last Name, business or school email, and select the Country/Region from the drop down.</a:t>
            </a:r>
          </a:p>
          <a:p>
            <a:pPr marL="742950" marR="0" lvl="1" indent="-285750" algn="just" defTabSz="914400" rtl="0" eaLnBrk="1" fontAlgn="auto" latinLnBrk="0" hangingPunct="1">
              <a:lnSpc>
                <a:spcPct val="100000"/>
              </a:lnSpc>
              <a:spcBef>
                <a:spcPts val="200"/>
              </a:spcBef>
              <a:spcAft>
                <a:spcPts val="400"/>
              </a:spcAft>
              <a:buClrTx/>
              <a:buSzTx/>
              <a:buFont typeface="+mj-lt"/>
              <a:buAutoNum type="arabicPeriod"/>
              <a:tabLst/>
              <a:defRPr/>
            </a:pPr>
            <a:r>
              <a:rPr kumimoji="0" lang="en-US" sz="2000" b="0" i="0" u="none" strike="noStrike" kern="1200" cap="none" spc="0" normalizeH="0" baseline="0" noProof="0" smtClean="0">
                <a:ln>
                  <a:noFill/>
                </a:ln>
                <a:solidFill>
                  <a:srgbClr val="181A1F"/>
                </a:solidFill>
                <a:effectLst/>
                <a:uLnTx/>
                <a:uFillTx/>
                <a:latin typeface="Cisco Sans"/>
              </a:rPr>
              <a:t>Review the Privacy Statement and then select Download the App again. The download should begin immediately; </a:t>
            </a:r>
            <a:r>
              <a:rPr kumimoji="0" lang="en-US" sz="2000" b="1" i="0" u="none" strike="noStrike" kern="1200" cap="none" spc="0" normalizeH="0" baseline="0" noProof="0" smtClean="0">
                <a:ln>
                  <a:noFill/>
                </a:ln>
                <a:solidFill>
                  <a:srgbClr val="181A1F"/>
                </a:solidFill>
                <a:effectLst/>
                <a:uLnTx/>
                <a:uFillTx/>
                <a:latin typeface="Cisco Sans"/>
              </a:rPr>
              <a:t>if not, follow the instructions to try again for Mac or Windows.</a:t>
            </a: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rgbClr val="000000"/>
              </a:solidFill>
              <a:effectLst/>
              <a:uLnTx/>
              <a:uFillTx/>
              <a:latin typeface="Century Gothic"/>
            </a:endParaRPr>
          </a:p>
        </p:txBody>
      </p:sp>
    </p:spTree>
    <p:extLst>
      <p:ext uri="{BB962C8B-B14F-4D97-AF65-F5344CB8AC3E}">
        <p14:creationId xmlns:p14="http://schemas.microsoft.com/office/powerpoint/2010/main" val="299473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2692" y="219456"/>
            <a:ext cx="10515600" cy="786113"/>
          </a:xfrm>
          <a:prstGeom prst="rect">
            <a:avLst/>
          </a:prstGeom>
          <a:solidFill>
            <a:srgbClr val="351C75"/>
          </a:solidFill>
        </p:spPr>
        <p:txBody>
          <a:bodyPr vert="horz" wrap="square" lIns="0" tIns="46990" rIns="0" bIns="0" rtlCol="0">
            <a:spAutoFit/>
          </a:bodyPr>
          <a:lstStyle/>
          <a:p>
            <a:pPr algn="ctr">
              <a:lnSpc>
                <a:spcPct val="100000"/>
              </a:lnSpc>
              <a:spcBef>
                <a:spcPts val="370"/>
              </a:spcBef>
            </a:pPr>
            <a:r>
              <a:rPr lang="en-US" sz="4800" dirty="0" smtClean="0"/>
              <a:t>Introduction</a:t>
            </a:r>
            <a:endParaRPr lang="en-US" sz="4800" dirty="0"/>
          </a:p>
        </p:txBody>
      </p:sp>
      <p:pic>
        <p:nvPicPr>
          <p:cNvPr id="4" name="object 4"/>
          <p:cNvPicPr/>
          <p:nvPr/>
        </p:nvPicPr>
        <p:blipFill>
          <a:blip r:embed="rId2" cstate="print"/>
          <a:stretch>
            <a:fillRect/>
          </a:stretch>
        </p:blipFill>
        <p:spPr>
          <a:xfrm>
            <a:off x="11596623" y="36546"/>
            <a:ext cx="495300" cy="573698"/>
          </a:xfrm>
          <a:prstGeom prst="rect">
            <a:avLst/>
          </a:prstGeom>
        </p:spPr>
      </p:pic>
      <p:pic>
        <p:nvPicPr>
          <p:cNvPr id="5" name="object 5"/>
          <p:cNvPicPr/>
          <p:nvPr/>
        </p:nvPicPr>
        <p:blipFill>
          <a:blip r:embed="rId3" cstate="print"/>
          <a:stretch>
            <a:fillRect/>
          </a:stretch>
        </p:blipFill>
        <p:spPr>
          <a:xfrm>
            <a:off x="0" y="5835972"/>
            <a:ext cx="1130765" cy="1022025"/>
          </a:xfrm>
          <a:prstGeom prst="rect">
            <a:avLst/>
          </a:prstGeom>
        </p:spPr>
      </p:pic>
      <p:sp>
        <p:nvSpPr>
          <p:cNvPr id="7" name="Content Placeholder 5">
            <a:extLst>
              <a:ext uri="{FF2B5EF4-FFF2-40B4-BE49-F238E27FC236}">
                <a16:creationId xmlns:a16="http://schemas.microsoft.com/office/drawing/2014/main" xmlns="" id="{DE373439-ED60-5B87-33C7-C9DA7980ED81}"/>
              </a:ext>
            </a:extLst>
          </p:cNvPr>
          <p:cNvSpPr txBox="1">
            <a:spLocks/>
          </p:cNvSpPr>
          <p:nvPr/>
        </p:nvSpPr>
        <p:spPr>
          <a:xfrm>
            <a:off x="685800" y="985839"/>
            <a:ext cx="11363325" cy="5738640"/>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4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just" defTabSz="914400" rtl="0" eaLnBrk="1" fontAlgn="auto" latinLnBrk="0" hangingPunct="1">
              <a:lnSpc>
                <a:spcPct val="12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dirty="0" smtClean="0">
                <a:ln>
                  <a:noFill/>
                </a:ln>
                <a:solidFill>
                  <a:srgbClr val="181A1F"/>
                </a:solidFill>
                <a:effectLst/>
                <a:uLnTx/>
                <a:uFillTx/>
                <a:latin typeface="Cisco Sans"/>
              </a:rPr>
              <a:t>Background/Scenario</a:t>
            </a:r>
          </a:p>
          <a:p>
            <a:pPr marL="91440" marR="0" lvl="0" indent="-91440" algn="just" defTabSz="914400" rtl="0" eaLnBrk="1" fontAlgn="auto" latinLnBrk="0" hangingPunct="1">
              <a:lnSpc>
                <a:spcPct val="120000"/>
              </a:lnSpc>
              <a:spcBef>
                <a:spcPts val="1200"/>
              </a:spcBef>
              <a:spcAft>
                <a:spcPts val="200"/>
              </a:spcAft>
              <a:buClr>
                <a:srgbClr val="FFBA00"/>
              </a:buClr>
              <a:buSzPct val="100000"/>
              <a:buFont typeface="Calibri" panose="020F0502020204030204" pitchFamily="34" charset="0"/>
              <a:buChar char=" "/>
              <a:tabLst/>
              <a:defRPr/>
            </a:pPr>
            <a:r>
              <a:rPr kumimoji="0" lang="en-US" sz="2000" b="0" i="0" u="none" strike="noStrike" kern="1200" cap="none" spc="0" normalizeH="0" baseline="0" noProof="0" dirty="0" smtClean="0">
                <a:ln>
                  <a:noFill/>
                </a:ln>
                <a:solidFill>
                  <a:srgbClr val="181A1F"/>
                </a:solidFill>
                <a:effectLst/>
                <a:uLnTx/>
                <a:uFillTx/>
                <a:latin typeface="Cisco Sans"/>
              </a:rPr>
              <a:t>Visualizations are an important component of data analysis. Through visualization, comparisons and correlations can be shown in a manner that is clear and understandable. One of the most popular tools used by data analysts is Tableau. This lab uses the Tableau Public product to perform some preliminary analysis using a prepared data set containing information about movies distributed during the last decade.</a:t>
            </a:r>
          </a:p>
          <a:p>
            <a:pPr lvl="0" algn="just">
              <a:lnSpc>
                <a:spcPct val="120000"/>
              </a:lnSpc>
              <a:buClr>
                <a:srgbClr val="FFBA00"/>
              </a:buClr>
              <a:defRPr/>
            </a:pPr>
            <a:r>
              <a:rPr lang="en-US" sz="2000" dirty="0" smtClean="0">
                <a:solidFill>
                  <a:srgbClr val="00B050"/>
                </a:solidFill>
                <a:latin typeface="Cisco Sans"/>
              </a:rPr>
              <a:t>Required Resources throughout the labs include:</a:t>
            </a:r>
            <a:r>
              <a:rPr kumimoji="0" lang="en-US" sz="2000" b="0" i="0" u="none" strike="noStrike" kern="1200" cap="none" spc="0" normalizeH="0" baseline="0" noProof="0" dirty="0" smtClean="0">
                <a:ln>
                  <a:noFill/>
                </a:ln>
                <a:solidFill>
                  <a:srgbClr val="00B050"/>
                </a:solidFill>
                <a:effectLst/>
                <a:uLnTx/>
                <a:uFillTx/>
                <a:latin typeface="Cisco Sans"/>
              </a:rPr>
              <a:t>.</a:t>
            </a:r>
            <a:endParaRPr kumimoji="0" lang="en-US" sz="2000" b="0" i="0" u="none" strike="noStrike" kern="1200" cap="none" spc="0" normalizeH="0" baseline="0" noProof="0" dirty="0" smtClean="0">
              <a:ln>
                <a:noFill/>
              </a:ln>
              <a:solidFill>
                <a:srgbClr val="00B050"/>
              </a:solidFill>
              <a:effectLst/>
              <a:uLnTx/>
              <a:uFillTx/>
              <a:latin typeface="Cisco Sans"/>
            </a:endParaRPr>
          </a:p>
          <a:p>
            <a:pPr marL="91440" marR="0" lvl="0" indent="-91440" algn="just" defTabSz="914400" rtl="0" eaLnBrk="1" fontAlgn="auto" latinLnBrk="0" hangingPunct="1">
              <a:lnSpc>
                <a:spcPct val="120000"/>
              </a:lnSpc>
              <a:spcBef>
                <a:spcPts val="1200"/>
              </a:spcBef>
              <a:spcAft>
                <a:spcPts val="200"/>
              </a:spcAft>
              <a:buClr>
                <a:srgbClr val="FFBA00"/>
              </a:buClr>
              <a:buSzPct val="100000"/>
              <a:buFont typeface="Arial" panose="020B0604020202020204" pitchFamily="34" charset="0"/>
              <a:buChar char="•"/>
              <a:tabLst/>
              <a:defRPr/>
            </a:pPr>
            <a:r>
              <a:rPr kumimoji="0" lang="en-US" sz="2000" b="0" i="0" u="none" strike="noStrike" kern="1200" cap="none" spc="0" normalizeH="0" baseline="0" noProof="0" dirty="0" smtClean="0">
                <a:ln>
                  <a:noFill/>
                </a:ln>
                <a:solidFill>
                  <a:srgbClr val="181A1F"/>
                </a:solidFill>
                <a:effectLst/>
                <a:uLnTx/>
                <a:uFillTx/>
                <a:latin typeface="Cisco Sans"/>
              </a:rPr>
              <a:t>PC </a:t>
            </a:r>
            <a:r>
              <a:rPr kumimoji="0" lang="en-US" sz="2000" b="0" i="0" u="none" strike="noStrike" kern="1200" cap="none" spc="0" normalizeH="0" baseline="0" noProof="0" dirty="0" smtClean="0">
                <a:ln>
                  <a:noFill/>
                </a:ln>
                <a:solidFill>
                  <a:srgbClr val="181A1F"/>
                </a:solidFill>
                <a:effectLst/>
                <a:uLnTx/>
                <a:uFillTx/>
                <a:latin typeface="Cisco Sans"/>
              </a:rPr>
              <a:t>with internet access</a:t>
            </a:r>
          </a:p>
          <a:p>
            <a:pPr marL="91440" marR="0" lvl="0" indent="-91440" algn="just" defTabSz="914400" rtl="0" eaLnBrk="1" fontAlgn="auto" latinLnBrk="0" hangingPunct="1">
              <a:lnSpc>
                <a:spcPct val="120000"/>
              </a:lnSpc>
              <a:spcBef>
                <a:spcPts val="1200"/>
              </a:spcBef>
              <a:spcAft>
                <a:spcPts val="200"/>
              </a:spcAft>
              <a:buClr>
                <a:srgbClr val="FFBA00"/>
              </a:buClr>
              <a:buSzPct val="100000"/>
              <a:buFont typeface="Arial" panose="020B0604020202020204" pitchFamily="34" charset="0"/>
              <a:buChar char="•"/>
              <a:tabLst/>
              <a:defRPr/>
            </a:pPr>
            <a:r>
              <a:rPr kumimoji="0" lang="en-US" sz="2000" b="0" i="0" u="none" strike="noStrike" kern="1200" cap="none" spc="0" normalizeH="0" baseline="0" noProof="0" dirty="0" smtClean="0">
                <a:ln>
                  <a:noFill/>
                </a:ln>
                <a:solidFill>
                  <a:srgbClr val="181A1F"/>
                </a:solidFill>
                <a:effectLst/>
                <a:uLnTx/>
                <a:uFillTx/>
                <a:latin typeface="Cisco Sans"/>
              </a:rPr>
              <a:t>Tableau Desktop App</a:t>
            </a:r>
          </a:p>
          <a:p>
            <a:pPr marL="91440" marR="0" lvl="0" indent="-91440" algn="just" defTabSz="914400" rtl="0" eaLnBrk="1" fontAlgn="auto" latinLnBrk="0" hangingPunct="1">
              <a:lnSpc>
                <a:spcPct val="120000"/>
              </a:lnSpc>
              <a:spcBef>
                <a:spcPts val="1200"/>
              </a:spcBef>
              <a:spcAft>
                <a:spcPts val="200"/>
              </a:spcAft>
              <a:buClr>
                <a:srgbClr val="FFBA00"/>
              </a:buClr>
              <a:buSzPct val="100000"/>
              <a:buFont typeface="Arial" panose="020B0604020202020204" pitchFamily="34" charset="0"/>
              <a:buChar char="•"/>
              <a:tabLst/>
              <a:defRPr/>
            </a:pPr>
            <a:r>
              <a:rPr kumimoji="0" lang="en-US" sz="2000" b="0" i="0" u="none" strike="noStrike" kern="1200" cap="none" spc="0" normalizeH="0" baseline="0" noProof="0" dirty="0" smtClean="0">
                <a:ln>
                  <a:noFill/>
                </a:ln>
                <a:solidFill>
                  <a:srgbClr val="181A1F"/>
                </a:solidFill>
                <a:effectLst/>
                <a:uLnTx/>
                <a:uFillTx/>
                <a:latin typeface="Cisco Sans"/>
              </a:rPr>
              <a:t>Dataset</a:t>
            </a:r>
            <a:endParaRPr kumimoji="0" lang="en-US" sz="2000" b="0" i="0" u="none" strike="noStrike" kern="1200" cap="none" spc="0" normalizeH="0" baseline="0" noProof="0" dirty="0" smtClean="0">
              <a:ln>
                <a:noFill/>
              </a:ln>
              <a:solidFill>
                <a:srgbClr val="181A1F"/>
              </a:solidFill>
              <a:effectLst/>
              <a:uLnTx/>
              <a:uFillTx/>
              <a:latin typeface="Cisco Sans"/>
            </a:endParaRP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rgbClr val="000000"/>
              </a:solidFill>
              <a:effectLst/>
              <a:uLnTx/>
              <a:uFillTx/>
              <a:latin typeface="Century Gothic"/>
            </a:endParaRPr>
          </a:p>
        </p:txBody>
      </p:sp>
    </p:spTree>
    <p:extLst>
      <p:ext uri="{BB962C8B-B14F-4D97-AF65-F5344CB8AC3E}">
        <p14:creationId xmlns:p14="http://schemas.microsoft.com/office/powerpoint/2010/main" val="257992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2692" y="219456"/>
            <a:ext cx="10515600" cy="786113"/>
          </a:xfrm>
          <a:prstGeom prst="rect">
            <a:avLst/>
          </a:prstGeom>
          <a:solidFill>
            <a:srgbClr val="351C75"/>
          </a:solidFill>
        </p:spPr>
        <p:txBody>
          <a:bodyPr vert="horz" wrap="square" lIns="0" tIns="46990" rIns="0" bIns="0" rtlCol="0">
            <a:spAutoFit/>
          </a:bodyPr>
          <a:lstStyle/>
          <a:p>
            <a:pPr algn="ctr">
              <a:lnSpc>
                <a:spcPct val="100000"/>
              </a:lnSpc>
              <a:spcBef>
                <a:spcPts val="370"/>
              </a:spcBef>
            </a:pPr>
            <a:r>
              <a:rPr lang="en-US" sz="4800" dirty="0" smtClean="0"/>
              <a:t>Introduction</a:t>
            </a:r>
            <a:endParaRPr lang="en-US" sz="4800" dirty="0"/>
          </a:p>
        </p:txBody>
      </p:sp>
      <p:pic>
        <p:nvPicPr>
          <p:cNvPr id="4" name="object 4"/>
          <p:cNvPicPr/>
          <p:nvPr/>
        </p:nvPicPr>
        <p:blipFill>
          <a:blip r:embed="rId2" cstate="print"/>
          <a:stretch>
            <a:fillRect/>
          </a:stretch>
        </p:blipFill>
        <p:spPr>
          <a:xfrm>
            <a:off x="11596623" y="36546"/>
            <a:ext cx="495300" cy="573698"/>
          </a:xfrm>
          <a:prstGeom prst="rect">
            <a:avLst/>
          </a:prstGeom>
        </p:spPr>
      </p:pic>
      <p:pic>
        <p:nvPicPr>
          <p:cNvPr id="5" name="object 5"/>
          <p:cNvPicPr/>
          <p:nvPr/>
        </p:nvPicPr>
        <p:blipFill>
          <a:blip r:embed="rId3" cstate="print"/>
          <a:stretch>
            <a:fillRect/>
          </a:stretch>
        </p:blipFill>
        <p:spPr>
          <a:xfrm>
            <a:off x="0" y="5835972"/>
            <a:ext cx="1130765" cy="1022025"/>
          </a:xfrm>
          <a:prstGeom prst="rect">
            <a:avLst/>
          </a:prstGeom>
        </p:spPr>
      </p:pic>
      <p:sp>
        <p:nvSpPr>
          <p:cNvPr id="6" name="Content Placeholder 5">
            <a:extLst>
              <a:ext uri="{FF2B5EF4-FFF2-40B4-BE49-F238E27FC236}">
                <a16:creationId xmlns:a16="http://schemas.microsoft.com/office/drawing/2014/main" xmlns="" id="{DE373439-ED60-5B87-33C7-C9DA7980ED81}"/>
              </a:ext>
            </a:extLst>
          </p:cNvPr>
          <p:cNvSpPr txBox="1">
            <a:spLocks/>
          </p:cNvSpPr>
          <p:nvPr/>
        </p:nvSpPr>
        <p:spPr>
          <a:xfrm>
            <a:off x="800100" y="1641156"/>
            <a:ext cx="10586358" cy="3997644"/>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4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smtClean="0">
                <a:ln>
                  <a:noFill/>
                </a:ln>
                <a:solidFill>
                  <a:srgbClr val="181A1F"/>
                </a:solidFill>
                <a:effectLst/>
                <a:uLnTx/>
                <a:uFillTx/>
                <a:latin typeface="Cisco Sans"/>
              </a:rPr>
              <a:t>Step 2: Install Tableau.</a:t>
            </a:r>
            <a:endParaRPr kumimoji="0" lang="en-US" sz="2000" b="0" i="0" u="none" strike="noStrike" kern="1200" cap="none" spc="0" normalizeH="0" baseline="0" noProof="0" smtClean="0">
              <a:ln>
                <a:noFill/>
              </a:ln>
              <a:solidFill>
                <a:srgbClr val="181A1F"/>
              </a:solidFill>
              <a:effectLst/>
              <a:uLnTx/>
              <a:uFillTx/>
              <a:latin typeface="Cisco Sans"/>
            </a:endParaRPr>
          </a:p>
          <a:p>
            <a:pPr marL="91440" marR="0" lvl="0" indent="-91440" algn="l" defTabSz="914400" rtl="0" eaLnBrk="1" fontAlgn="auto" latinLnBrk="0" hangingPunct="1">
              <a:lnSpc>
                <a:spcPct val="100000"/>
              </a:lnSpc>
              <a:spcBef>
                <a:spcPts val="1200"/>
              </a:spcBef>
              <a:spcAft>
                <a:spcPts val="200"/>
              </a:spcAft>
              <a:buClr>
                <a:srgbClr val="FFBA00"/>
              </a:buClr>
              <a:buSzPct val="100000"/>
              <a:buFont typeface="+mj-lt"/>
              <a:buAutoNum type="arabicPeriod"/>
              <a:tabLst/>
              <a:defRPr/>
            </a:pPr>
            <a:r>
              <a:rPr kumimoji="0" lang="en-US" sz="2000" b="0" i="0" u="none" strike="noStrike" kern="1200" cap="none" spc="0" normalizeH="0" baseline="0" noProof="0" smtClean="0">
                <a:ln>
                  <a:noFill/>
                </a:ln>
                <a:solidFill>
                  <a:srgbClr val="181A1F"/>
                </a:solidFill>
                <a:effectLst/>
                <a:uLnTx/>
                <a:uFillTx/>
                <a:latin typeface="Cisco Sans"/>
              </a:rPr>
              <a:t>Navigate to the download location and install the </a:t>
            </a:r>
            <a:r>
              <a:rPr kumimoji="0" lang="en-US" sz="2000" b="1" i="0" u="none" strike="noStrike" kern="1200" cap="none" spc="0" normalizeH="0" baseline="0" noProof="0" smtClean="0">
                <a:ln>
                  <a:noFill/>
                </a:ln>
                <a:solidFill>
                  <a:srgbClr val="181A1F"/>
                </a:solidFill>
                <a:effectLst/>
                <a:uLnTx/>
                <a:uFillTx/>
                <a:latin typeface="Cisco Sans"/>
              </a:rPr>
              <a:t>Tableau Public Desktop</a:t>
            </a:r>
            <a:r>
              <a:rPr kumimoji="0" lang="en-US" sz="2000" b="0" i="0" u="none" strike="noStrike" kern="1200" cap="none" spc="0" normalizeH="0" baseline="0" noProof="0" smtClean="0">
                <a:ln>
                  <a:noFill/>
                </a:ln>
                <a:solidFill>
                  <a:srgbClr val="181A1F"/>
                </a:solidFill>
                <a:effectLst/>
                <a:uLnTx/>
                <a:uFillTx/>
                <a:latin typeface="Cisco Sans"/>
              </a:rPr>
              <a:t> file. Refer to the generic instructions below for your operating system, if necessary:</a:t>
            </a:r>
          </a:p>
          <a:p>
            <a:pPr marL="742950" marR="0" lvl="1" indent="-285750" algn="l" defTabSz="914400" rtl="0" eaLnBrk="1" fontAlgn="auto" latinLnBrk="0" hangingPunct="1">
              <a:lnSpc>
                <a:spcPct val="100000"/>
              </a:lnSpc>
              <a:spcBef>
                <a:spcPts val="200"/>
              </a:spcBef>
              <a:spcAft>
                <a:spcPts val="400"/>
              </a:spcAft>
              <a:buClrTx/>
              <a:buSzTx/>
              <a:buFont typeface="+mj-lt"/>
              <a:buAutoNum type="arabicPeriod"/>
              <a:tabLst/>
              <a:defRPr/>
            </a:pPr>
            <a:r>
              <a:rPr kumimoji="0" lang="en-US" sz="2000" b="1" i="0" u="none" strike="noStrike" kern="1200" cap="none" spc="0" normalizeH="0" baseline="0" noProof="0" smtClean="0">
                <a:ln>
                  <a:noFill/>
                </a:ln>
                <a:solidFill>
                  <a:srgbClr val="181A1F"/>
                </a:solidFill>
                <a:effectLst/>
                <a:uLnTx/>
                <a:uFillTx/>
                <a:latin typeface="Cisco Sans"/>
              </a:rPr>
              <a:t>Windows</a:t>
            </a:r>
            <a:r>
              <a:rPr kumimoji="0" lang="en-US" sz="2000" b="0" i="0" u="none" strike="noStrike" kern="1200" cap="none" spc="0" normalizeH="0" baseline="0" noProof="0" smtClean="0">
                <a:ln>
                  <a:noFill/>
                </a:ln>
                <a:solidFill>
                  <a:srgbClr val="181A1F"/>
                </a:solidFill>
                <a:effectLst/>
                <a:uLnTx/>
                <a:uFillTx/>
                <a:latin typeface="Cisco Sans"/>
              </a:rPr>
              <a:t>: Run the installer and follow the prompts.</a:t>
            </a:r>
          </a:p>
          <a:p>
            <a:pPr marL="742950" marR="0" lvl="1" indent="-285750" algn="l" defTabSz="914400" rtl="0" eaLnBrk="1" fontAlgn="auto" latinLnBrk="0" hangingPunct="1">
              <a:lnSpc>
                <a:spcPct val="100000"/>
              </a:lnSpc>
              <a:spcBef>
                <a:spcPts val="200"/>
              </a:spcBef>
              <a:spcAft>
                <a:spcPts val="400"/>
              </a:spcAft>
              <a:buClrTx/>
              <a:buSzTx/>
              <a:buFont typeface="+mj-lt"/>
              <a:buAutoNum type="arabicPeriod"/>
              <a:tabLst/>
              <a:defRPr/>
            </a:pPr>
            <a:r>
              <a:rPr kumimoji="0" lang="en-US" sz="2000" b="1" i="0" u="none" strike="noStrike" kern="1200" cap="none" spc="0" normalizeH="0" baseline="0" noProof="0" smtClean="0">
                <a:ln>
                  <a:noFill/>
                </a:ln>
                <a:solidFill>
                  <a:srgbClr val="181A1F"/>
                </a:solidFill>
                <a:effectLst/>
                <a:uLnTx/>
                <a:uFillTx/>
                <a:latin typeface="Cisco Sans"/>
              </a:rPr>
              <a:t>Mac</a:t>
            </a:r>
            <a:r>
              <a:rPr kumimoji="0" lang="en-US" sz="2000" b="0" i="0" u="none" strike="noStrike" kern="1200" cap="none" spc="0" normalizeH="0" baseline="0" noProof="0" smtClean="0">
                <a:ln>
                  <a:noFill/>
                </a:ln>
                <a:solidFill>
                  <a:srgbClr val="181A1F"/>
                </a:solidFill>
                <a:effectLst/>
                <a:uLnTx/>
                <a:uFillTx/>
                <a:latin typeface="Cisco Sans"/>
              </a:rPr>
              <a:t>: Open the Disk image file (.DMG) and double-click the installer package (.PKG) to start the installation.</a:t>
            </a:r>
          </a:p>
          <a:p>
            <a:pPr marL="91440" marR="0" lvl="0" indent="-91440" algn="l" defTabSz="914400" rtl="0" eaLnBrk="1" fontAlgn="auto" latinLnBrk="0" hangingPunct="1">
              <a:lnSpc>
                <a:spcPct val="100000"/>
              </a:lnSpc>
              <a:spcBef>
                <a:spcPts val="1200"/>
              </a:spcBef>
              <a:spcAft>
                <a:spcPts val="200"/>
              </a:spcAft>
              <a:buClr>
                <a:srgbClr val="FFBA00"/>
              </a:buClr>
              <a:buSzPct val="100000"/>
              <a:buFont typeface="+mj-lt"/>
              <a:buAutoNum type="arabicPeriod"/>
              <a:tabLst/>
              <a:defRPr/>
            </a:pPr>
            <a:r>
              <a:rPr kumimoji="0" lang="en-US" sz="2000" b="0" i="0" u="none" strike="noStrike" kern="1200" cap="none" spc="0" normalizeH="0" baseline="0" noProof="0" smtClean="0">
                <a:ln>
                  <a:noFill/>
                </a:ln>
                <a:solidFill>
                  <a:srgbClr val="181A1F"/>
                </a:solidFill>
                <a:effectLst/>
                <a:uLnTx/>
                <a:uFillTx/>
                <a:latin typeface="Cisco Sans"/>
              </a:rPr>
              <a:t>On the </a:t>
            </a:r>
            <a:r>
              <a:rPr kumimoji="0" lang="en-US" sz="2000" b="1" i="0" u="none" strike="noStrike" kern="1200" cap="none" spc="0" normalizeH="0" baseline="0" noProof="0" smtClean="0">
                <a:ln>
                  <a:noFill/>
                </a:ln>
                <a:solidFill>
                  <a:srgbClr val="181A1F"/>
                </a:solidFill>
                <a:effectLst/>
                <a:uLnTx/>
                <a:uFillTx/>
                <a:latin typeface="Cisco Sans"/>
              </a:rPr>
              <a:t>Welcome </a:t>
            </a:r>
            <a:r>
              <a:rPr kumimoji="0" lang="en-US" sz="2000" b="0" i="0" u="none" strike="noStrike" kern="1200" cap="none" spc="0" normalizeH="0" baseline="0" noProof="0" smtClean="0">
                <a:ln>
                  <a:noFill/>
                </a:ln>
                <a:solidFill>
                  <a:srgbClr val="181A1F"/>
                </a:solidFill>
                <a:effectLst/>
                <a:uLnTx/>
                <a:uFillTx/>
                <a:latin typeface="Cisco Sans"/>
              </a:rPr>
              <a:t>screen, ensure that the product is </a:t>
            </a:r>
            <a:r>
              <a:rPr kumimoji="0" lang="en-US" sz="2000" b="1" i="0" u="none" strike="noStrike" kern="1200" cap="none" spc="0" normalizeH="0" baseline="0" noProof="0" smtClean="0">
                <a:ln>
                  <a:noFill/>
                </a:ln>
                <a:solidFill>
                  <a:srgbClr val="181A1F"/>
                </a:solidFill>
                <a:effectLst/>
                <a:uLnTx/>
                <a:uFillTx/>
                <a:latin typeface="Cisco Sans"/>
              </a:rPr>
              <a:t>the Tableau Desktop Public Edition</a:t>
            </a:r>
            <a:r>
              <a:rPr kumimoji="0" lang="en-US" sz="2000" b="0" i="0" u="none" strike="noStrike" kern="1200" cap="none" spc="0" normalizeH="0" baseline="0" noProof="0" smtClean="0">
                <a:ln>
                  <a:noFill/>
                </a:ln>
                <a:solidFill>
                  <a:srgbClr val="181A1F"/>
                </a:solidFill>
                <a:effectLst/>
                <a:uLnTx/>
                <a:uFillTx/>
                <a:latin typeface="Cisco Sans"/>
              </a:rPr>
              <a:t>, and read and accept the licensing agreement to continue the installation. Accept the default settings and click </a:t>
            </a:r>
            <a:r>
              <a:rPr kumimoji="0" lang="en-US" sz="2000" b="1" i="0" u="none" strike="noStrike" kern="1200" cap="none" spc="0" normalizeH="0" baseline="0" noProof="0" smtClean="0">
                <a:ln>
                  <a:noFill/>
                </a:ln>
                <a:solidFill>
                  <a:srgbClr val="181A1F"/>
                </a:solidFill>
                <a:effectLst/>
                <a:uLnTx/>
                <a:uFillTx/>
                <a:latin typeface="Cisco Sans"/>
              </a:rPr>
              <a:t>Install</a:t>
            </a:r>
            <a:r>
              <a:rPr kumimoji="0" lang="en-US" sz="2000" b="0" i="0" u="none" strike="noStrike" kern="1200" cap="none" spc="0" normalizeH="0" baseline="0" noProof="0" smtClean="0">
                <a:ln>
                  <a:noFill/>
                </a:ln>
                <a:solidFill>
                  <a:srgbClr val="181A1F"/>
                </a:solidFill>
                <a:effectLst/>
                <a:uLnTx/>
                <a:uFillTx/>
                <a:latin typeface="Cisco Sans"/>
              </a:rPr>
              <a:t>.</a:t>
            </a:r>
          </a:p>
          <a:p>
            <a:pPr marL="91440" marR="0" lvl="0" indent="-91440" algn="l"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rgbClr val="000000"/>
              </a:solidFill>
              <a:effectLst/>
              <a:uLnTx/>
              <a:uFillTx/>
              <a:latin typeface="Century Gothic"/>
            </a:endParaRPr>
          </a:p>
        </p:txBody>
      </p:sp>
    </p:spTree>
    <p:extLst>
      <p:ext uri="{BB962C8B-B14F-4D97-AF65-F5344CB8AC3E}">
        <p14:creationId xmlns:p14="http://schemas.microsoft.com/office/powerpoint/2010/main" val="421198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2692" y="219456"/>
            <a:ext cx="10515600" cy="786113"/>
          </a:xfrm>
          <a:prstGeom prst="rect">
            <a:avLst/>
          </a:prstGeom>
          <a:solidFill>
            <a:srgbClr val="351C75"/>
          </a:solidFill>
        </p:spPr>
        <p:txBody>
          <a:bodyPr vert="horz" wrap="square" lIns="0" tIns="46990" rIns="0" bIns="0" rtlCol="0">
            <a:spAutoFit/>
          </a:bodyPr>
          <a:lstStyle/>
          <a:p>
            <a:pPr algn="ctr">
              <a:lnSpc>
                <a:spcPct val="100000"/>
              </a:lnSpc>
              <a:spcBef>
                <a:spcPts val="370"/>
              </a:spcBef>
            </a:pPr>
            <a:r>
              <a:rPr lang="en-US" sz="4800" dirty="0" smtClean="0"/>
              <a:t>Introduction</a:t>
            </a:r>
            <a:endParaRPr lang="en-US" sz="4800" dirty="0"/>
          </a:p>
        </p:txBody>
      </p:sp>
      <p:pic>
        <p:nvPicPr>
          <p:cNvPr id="4" name="object 4"/>
          <p:cNvPicPr/>
          <p:nvPr/>
        </p:nvPicPr>
        <p:blipFill>
          <a:blip r:embed="rId2" cstate="print"/>
          <a:stretch>
            <a:fillRect/>
          </a:stretch>
        </p:blipFill>
        <p:spPr>
          <a:xfrm>
            <a:off x="11596623" y="36546"/>
            <a:ext cx="495300" cy="573698"/>
          </a:xfrm>
          <a:prstGeom prst="rect">
            <a:avLst/>
          </a:prstGeom>
        </p:spPr>
      </p:pic>
      <p:pic>
        <p:nvPicPr>
          <p:cNvPr id="5" name="object 5"/>
          <p:cNvPicPr/>
          <p:nvPr/>
        </p:nvPicPr>
        <p:blipFill>
          <a:blip r:embed="rId3" cstate="print"/>
          <a:stretch>
            <a:fillRect/>
          </a:stretch>
        </p:blipFill>
        <p:spPr>
          <a:xfrm>
            <a:off x="0" y="5835972"/>
            <a:ext cx="1130765" cy="1022025"/>
          </a:xfrm>
          <a:prstGeom prst="rect">
            <a:avLst/>
          </a:prstGeom>
        </p:spPr>
      </p:pic>
      <p:sp>
        <p:nvSpPr>
          <p:cNvPr id="7" name="Content Placeholder 5">
            <a:extLst>
              <a:ext uri="{FF2B5EF4-FFF2-40B4-BE49-F238E27FC236}">
                <a16:creationId xmlns:a16="http://schemas.microsoft.com/office/drawing/2014/main" xmlns="" id="{DE373439-ED60-5B87-33C7-C9DA7980ED81}"/>
              </a:ext>
            </a:extLst>
          </p:cNvPr>
          <p:cNvSpPr txBox="1">
            <a:spLocks/>
          </p:cNvSpPr>
          <p:nvPr/>
        </p:nvSpPr>
        <p:spPr>
          <a:xfrm>
            <a:off x="785813" y="1430042"/>
            <a:ext cx="10415587" cy="4665958"/>
          </a:xfrm>
          <a:prstGeom prst="rect">
            <a:avLst/>
          </a:prstGeom>
        </p:spPr>
        <p:txBody>
          <a:bodyPr vert="horz" lIns="0" tIns="45720" rIns="0" bIns="45720" rtlCol="0">
            <a:no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1400" kern="1200">
                <a:solidFill>
                  <a:schemeClr val="tx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smtClean="0">
                <a:ln>
                  <a:noFill/>
                </a:ln>
                <a:solidFill>
                  <a:srgbClr val="181A1F"/>
                </a:solidFill>
                <a:effectLst/>
                <a:uLnTx/>
                <a:uFillTx/>
                <a:latin typeface="Cisco Sans"/>
              </a:rPr>
              <a:t>Part 2: Navigating the Tableau Interface</a:t>
            </a: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1" i="0" u="none" strike="noStrike" kern="1200" cap="none" spc="0" normalizeH="0" baseline="0" noProof="0" smtClean="0">
                <a:ln>
                  <a:noFill/>
                </a:ln>
                <a:solidFill>
                  <a:srgbClr val="181A1F"/>
                </a:solidFill>
                <a:effectLst/>
                <a:uLnTx/>
                <a:uFillTx/>
                <a:latin typeface="Cisco Sans"/>
              </a:rPr>
              <a:t>Step 1: Explore the Tableau interface.</a:t>
            </a:r>
            <a:endParaRPr kumimoji="0" lang="en-US" sz="2000" b="0" i="0" u="none" strike="noStrike" kern="1200" cap="none" spc="0" normalizeH="0" baseline="0" noProof="0" smtClean="0">
              <a:ln>
                <a:noFill/>
              </a:ln>
              <a:solidFill>
                <a:srgbClr val="181A1F"/>
              </a:solidFill>
              <a:effectLst/>
              <a:uLnTx/>
              <a:uFillTx/>
              <a:latin typeface="Cisco Sans"/>
            </a:endParaRP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r>
              <a:rPr kumimoji="0" lang="en-US" sz="2000" b="0" i="0" u="none" strike="noStrike" kern="1200" cap="none" spc="0" normalizeH="0" baseline="0" noProof="0" smtClean="0">
                <a:ln>
                  <a:noFill/>
                </a:ln>
                <a:solidFill>
                  <a:srgbClr val="181A1F"/>
                </a:solidFill>
                <a:effectLst/>
                <a:uLnTx/>
                <a:uFillTx/>
                <a:latin typeface="Cisco Sans"/>
              </a:rPr>
              <a:t>In this step, you will explore the Tableau interface, where the start page gives you several options.</a:t>
            </a:r>
          </a:p>
          <a:p>
            <a:pPr marL="384048" marR="0" lvl="1" indent="-182880" algn="just" defTabSz="914400" rtl="0" eaLnBrk="1" fontAlgn="auto" latinLnBrk="0" hangingPunct="1">
              <a:lnSpc>
                <a:spcPct val="100000"/>
              </a:lnSpc>
              <a:spcBef>
                <a:spcPts val="200"/>
              </a:spcBef>
              <a:spcAft>
                <a:spcPts val="400"/>
              </a:spcAft>
              <a:buClrTx/>
              <a:buSzTx/>
              <a:buFont typeface="+mj-lt"/>
              <a:buAutoNum type="arabicPeriod"/>
              <a:tabLst/>
              <a:defRPr/>
            </a:pPr>
            <a:r>
              <a:rPr kumimoji="0" lang="en-US" sz="2000" b="0" i="0" u="none" strike="noStrike" kern="1200" cap="none" spc="0" normalizeH="0" baseline="0" noProof="0" smtClean="0">
                <a:ln>
                  <a:noFill/>
                </a:ln>
                <a:solidFill>
                  <a:srgbClr val="181A1F"/>
                </a:solidFill>
                <a:effectLst/>
                <a:uLnTx/>
                <a:uFillTx/>
                <a:latin typeface="Cisco Sans"/>
              </a:rPr>
              <a:t>Start Tableau if needed after completing the installation. You will see the start page, which has three panes: Connect, Open, and Discover.</a:t>
            </a:r>
          </a:p>
          <a:p>
            <a:pPr marL="384048" marR="0" lvl="1" indent="-182880" algn="just"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sz="2000" b="0" i="0" u="none" strike="noStrike" kern="1200" cap="none" spc="0" normalizeH="0" baseline="0" noProof="0" smtClean="0">
                <a:ln>
                  <a:noFill/>
                </a:ln>
                <a:solidFill>
                  <a:srgbClr val="181A1F"/>
                </a:solidFill>
                <a:effectLst/>
                <a:uLnTx/>
                <a:uFillTx/>
                <a:latin typeface="Cisco Sans"/>
              </a:rPr>
              <a:t>Note: you can click the Tableau icon in the upper left corner to toggle between the start page and the authoring workspace page.</a:t>
            </a:r>
          </a:p>
          <a:p>
            <a:pPr marL="384048" marR="0" lvl="1" indent="-182880" algn="just" defTabSz="914400" rtl="0" eaLnBrk="1" fontAlgn="auto" latinLnBrk="0" hangingPunct="1">
              <a:lnSpc>
                <a:spcPct val="100000"/>
              </a:lnSpc>
              <a:spcBef>
                <a:spcPts val="200"/>
              </a:spcBef>
              <a:spcAft>
                <a:spcPts val="400"/>
              </a:spcAft>
              <a:buClrTx/>
              <a:buSzTx/>
              <a:buFont typeface="+mj-lt"/>
              <a:buAutoNum type="arabicPeriod" startAt="2"/>
              <a:tabLst/>
              <a:defRPr/>
            </a:pPr>
            <a:r>
              <a:rPr kumimoji="0" lang="en-US" sz="2000" b="0" i="0" u="none" strike="noStrike" kern="1200" cap="none" spc="0" normalizeH="0" baseline="0" noProof="0" smtClean="0">
                <a:ln>
                  <a:noFill/>
                </a:ln>
                <a:solidFill>
                  <a:srgbClr val="181A1F"/>
                </a:solidFill>
                <a:effectLst/>
                <a:uLnTx/>
                <a:uFillTx/>
                <a:latin typeface="Cisco Sans"/>
              </a:rPr>
              <a:t>Under Connect on the start page, you can connect to your data in various formats.</a:t>
            </a:r>
          </a:p>
          <a:p>
            <a:pPr marL="384048" marR="0" lvl="1" indent="-182880" algn="just" defTabSz="914400" rtl="0" eaLnBrk="1" fontAlgn="auto" latinLnBrk="0" hangingPunct="1">
              <a:lnSpc>
                <a:spcPct val="100000"/>
              </a:lnSpc>
              <a:spcBef>
                <a:spcPts val="200"/>
              </a:spcBef>
              <a:spcAft>
                <a:spcPts val="400"/>
              </a:spcAft>
              <a:buClrTx/>
              <a:buSzTx/>
              <a:buFont typeface="+mj-lt"/>
              <a:buAutoNum type="arabicPeriod" startAt="2"/>
              <a:tabLst/>
              <a:defRPr/>
            </a:pPr>
            <a:r>
              <a:rPr kumimoji="0" lang="en-US" sz="2000" b="0" i="0" u="none" strike="noStrike" kern="1200" cap="none" spc="0" normalizeH="0" baseline="0" noProof="0" smtClean="0">
                <a:ln>
                  <a:noFill/>
                </a:ln>
                <a:solidFill>
                  <a:srgbClr val="181A1F"/>
                </a:solidFill>
                <a:effectLst/>
                <a:uLnTx/>
                <a:uFillTx/>
                <a:latin typeface="Cisco Sans"/>
              </a:rPr>
              <a:t>On the right side of the start page, there is a Discover area that contains links to videos and sample data sets as well as training information. You can investigate these links to access additional information about Tableau.</a:t>
            </a:r>
          </a:p>
          <a:p>
            <a:pPr marL="91440" marR="0" lvl="0" indent="-91440" algn="just" defTabSz="914400" rtl="0" eaLnBrk="1" fontAlgn="auto" latinLnBrk="0" hangingPunct="1">
              <a:lnSpc>
                <a:spcPct val="100000"/>
              </a:lnSpc>
              <a:spcBef>
                <a:spcPts val="1200"/>
              </a:spcBef>
              <a:spcAft>
                <a:spcPts val="200"/>
              </a:spcAft>
              <a:buClr>
                <a:srgbClr val="FFBA00"/>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rgbClr val="000000"/>
              </a:solidFill>
              <a:effectLst/>
              <a:uLnTx/>
              <a:uFillTx/>
              <a:latin typeface="Century Gothic"/>
            </a:endParaRPr>
          </a:p>
        </p:txBody>
      </p:sp>
    </p:spTree>
    <p:extLst>
      <p:ext uri="{BB962C8B-B14F-4D97-AF65-F5344CB8AC3E}">
        <p14:creationId xmlns:p14="http://schemas.microsoft.com/office/powerpoint/2010/main" val="286471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3" cstate="print"/>
          <a:stretch>
            <a:fillRect/>
          </a:stretch>
        </p:blipFill>
        <p:spPr>
          <a:xfrm>
            <a:off x="11596623" y="36546"/>
            <a:ext cx="495300" cy="573698"/>
          </a:xfrm>
          <a:prstGeom prst="rect">
            <a:avLst/>
          </a:prstGeom>
        </p:spPr>
      </p:pic>
      <p:pic>
        <p:nvPicPr>
          <p:cNvPr id="5" name="object 5"/>
          <p:cNvPicPr/>
          <p:nvPr/>
        </p:nvPicPr>
        <p:blipFill>
          <a:blip r:embed="rId4" cstate="print"/>
          <a:stretch>
            <a:fillRect/>
          </a:stretch>
        </p:blipFill>
        <p:spPr>
          <a:xfrm>
            <a:off x="0" y="5835972"/>
            <a:ext cx="1130765" cy="1022025"/>
          </a:xfrm>
          <a:prstGeom prst="rect">
            <a:avLst/>
          </a:prstGeom>
        </p:spPr>
      </p:pic>
      <p:sp>
        <p:nvSpPr>
          <p:cNvPr id="11" name="TextBox 10">
            <a:extLst>
              <a:ext uri="{FF2B5EF4-FFF2-40B4-BE49-F238E27FC236}">
                <a16:creationId xmlns:a16="http://schemas.microsoft.com/office/drawing/2014/main" xmlns="" id="{6C87D030-95ED-22F4-ECDF-1A72CC9FD1C8}"/>
              </a:ext>
            </a:extLst>
          </p:cNvPr>
          <p:cNvSpPr txBox="1"/>
          <p:nvPr/>
        </p:nvSpPr>
        <p:spPr>
          <a:xfrm>
            <a:off x="3047144" y="1874728"/>
            <a:ext cx="6097712" cy="3108543"/>
          </a:xfrm>
          <a:prstGeom prst="rect">
            <a:avLst/>
          </a:prstGeom>
          <a:noFill/>
        </p:spPr>
        <p:txBody>
          <a:bodyPr wrap="square">
            <a:spAutoFit/>
          </a:bodyPr>
          <a:lstStyle/>
          <a:p>
            <a:pPr rtl="0">
              <a:spcBef>
                <a:spcPts val="0"/>
              </a:spcBef>
              <a:spcAft>
                <a:spcPts val="0"/>
              </a:spcAft>
            </a:pPr>
            <a:r>
              <a:rPr lang="en-US" sz="6000" b="0" i="0" u="none" strike="noStrike" dirty="0">
                <a:solidFill>
                  <a:srgbClr val="000000"/>
                </a:solidFill>
                <a:effectLst/>
                <a:latin typeface="Arial" panose="020B0604020202020204" pitchFamily="34" charset="0"/>
              </a:rPr>
              <a:t>Thank you for listening</a:t>
            </a:r>
            <a:br>
              <a:rPr lang="en-US" sz="6000" b="0" i="0" u="none" strike="noStrike" dirty="0">
                <a:solidFill>
                  <a:srgbClr val="000000"/>
                </a:solidFill>
                <a:effectLst/>
                <a:latin typeface="Arial" panose="020B0604020202020204" pitchFamily="34" charset="0"/>
              </a:rPr>
            </a:br>
            <a:r>
              <a:rPr lang="en-US" sz="4000" b="0" i="0" u="none" strike="noStrike" dirty="0">
                <a:solidFill>
                  <a:srgbClr val="000000"/>
                </a:solidFill>
                <a:effectLst/>
                <a:latin typeface="Arial" panose="020B0604020202020204" pitchFamily="34" charset="0"/>
              </a:rPr>
              <a:t>Questions?</a:t>
            </a:r>
            <a:endParaRPr lang="en-US" b="0" dirty="0">
              <a:effectLst/>
            </a:endParaRPr>
          </a:p>
          <a:p>
            <a:r>
              <a:rPr lang="en-US" dirty="0"/>
              <a:t/>
            </a:r>
            <a:br>
              <a:rPr lang="en-US" dirty="0"/>
            </a:br>
            <a:endParaRPr lang="en-UG" dirty="0"/>
          </a:p>
        </p:txBody>
      </p:sp>
      <p:sp>
        <p:nvSpPr>
          <p:cNvPr id="12" name="object 3">
            <a:extLst>
              <a:ext uri="{FF2B5EF4-FFF2-40B4-BE49-F238E27FC236}">
                <a16:creationId xmlns:a16="http://schemas.microsoft.com/office/drawing/2014/main" xmlns="" id="{A6A94DA0-ABDB-D4AB-A52C-001376ABB858}"/>
              </a:ext>
            </a:extLst>
          </p:cNvPr>
          <p:cNvSpPr txBox="1">
            <a:spLocks noGrp="1"/>
          </p:cNvSpPr>
          <p:nvPr>
            <p:ph type="title"/>
          </p:nvPr>
        </p:nvSpPr>
        <p:spPr>
          <a:xfrm>
            <a:off x="202692" y="219456"/>
            <a:ext cx="10515600" cy="786113"/>
          </a:xfrm>
          <a:prstGeom prst="rect">
            <a:avLst/>
          </a:prstGeom>
          <a:solidFill>
            <a:srgbClr val="351C75"/>
          </a:solidFill>
        </p:spPr>
        <p:txBody>
          <a:bodyPr vert="horz" wrap="square" lIns="0" tIns="46990" rIns="0" bIns="0" rtlCol="0">
            <a:spAutoFit/>
          </a:bodyPr>
          <a:lstStyle/>
          <a:p>
            <a:pPr algn="ctr">
              <a:lnSpc>
                <a:spcPct val="100000"/>
              </a:lnSpc>
              <a:spcBef>
                <a:spcPts val="370"/>
              </a:spcBef>
            </a:pPr>
            <a:endParaRPr lang="en-US" sz="4800" dirty="0"/>
          </a:p>
        </p:txBody>
      </p:sp>
    </p:spTree>
    <p:extLst>
      <p:ext uri="{BB962C8B-B14F-4D97-AF65-F5344CB8AC3E}">
        <p14:creationId xmlns:p14="http://schemas.microsoft.com/office/powerpoint/2010/main" val="73168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736</TotalTime>
  <Words>424</Words>
  <Application>Microsoft Office PowerPoint</Application>
  <PresentationFormat>Widescreen</PresentationFormat>
  <Paragraphs>49</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vt:lpstr>
      <vt:lpstr>Century Gothic</vt:lpstr>
      <vt:lpstr>Cisco Sans</vt:lpstr>
      <vt:lpstr>Courier New</vt:lpstr>
      <vt:lpstr>Office Theme</vt:lpstr>
      <vt:lpstr>PowerPoint Presentation</vt:lpstr>
      <vt:lpstr>Introduction</vt:lpstr>
      <vt:lpstr>Introduction</vt:lpstr>
      <vt:lpstr>Introduction</vt:lpstr>
      <vt:lpstr>Introduction</vt:lpstr>
      <vt:lpstr>Introduction</vt:lpstr>
      <vt:lpstr>Introduction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Innocent</dc:creator>
  <cp:lastModifiedBy>DELL</cp:lastModifiedBy>
  <cp:revision>99</cp:revision>
  <dcterms:created xsi:type="dcterms:W3CDTF">2024-05-22T15:12:18Z</dcterms:created>
  <dcterms:modified xsi:type="dcterms:W3CDTF">2024-07-06T16:43:52Z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2023-09-26T00:00:00Z</vt:filetime>
  </property>
  <property fmtid="{D5CDD505-2E9C-101B-9397-08002B2CF9AE}" pid="3" name="Creator">
    <vt:lpwstr>Microsoft® PowerPoint® 2019</vt:lpwstr>
  </property>
  <property fmtid="{D5CDD505-2E9C-101B-9397-08002B2CF9AE}" pid="4" name="LastSaved">
    <vt:filetime>2024-05-22T00:00:00Z</vt:filetime>
  </property>
  <property fmtid="{D5CDD505-2E9C-101B-9397-08002B2CF9AE}" pid="5" name="Producer">
    <vt:lpwstr>Microsoft® PowerPoint® 2019</vt:lpwstr>
  </property>
</Properties>
</file>