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8" r:id="rId3"/>
    <p:sldId id="259" r:id="rId4"/>
    <p:sldId id="260" r:id="rId5"/>
    <p:sldId id="261" r:id="rId6"/>
    <p:sldId id="257" r:id="rId7"/>
    <p:sldId id="264" r:id="rId8"/>
    <p:sldId id="262" r:id="rId9"/>
    <p:sldId id="263" r:id="rId10"/>
    <p:sldId id="265" r:id="rId11"/>
    <p:sldId id="281" r:id="rId12"/>
    <p:sldId id="282" r:id="rId13"/>
    <p:sldId id="285" r:id="rId14"/>
    <p:sldId id="284" r:id="rId15"/>
    <p:sldId id="283" r:id="rId16"/>
    <p:sldId id="288" r:id="rId17"/>
    <p:sldId id="267" r:id="rId18"/>
    <p:sldId id="286" r:id="rId19"/>
    <p:sldId id="287" r:id="rId20"/>
    <p:sldId id="271" r:id="rId21"/>
    <p:sldId id="268" r:id="rId22"/>
    <p:sldId id="270" r:id="rId23"/>
    <p:sldId id="272" r:id="rId24"/>
    <p:sldId id="274"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DB4F-546E-C25E-0FDD-1D1B3757C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52B1BD-F52B-4259-1C86-43842F4881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F0B8A4-C075-FF0D-E624-C5D240463ED5}"/>
              </a:ext>
            </a:extLst>
          </p:cNvPr>
          <p:cNvSpPr>
            <a:spLocks noGrp="1"/>
          </p:cNvSpPr>
          <p:nvPr>
            <p:ph type="dt" sz="half" idx="10"/>
          </p:nvPr>
        </p:nvSpPr>
        <p:spPr/>
        <p:txBody>
          <a:bodyPr/>
          <a:lstStyle/>
          <a:p>
            <a:fld id="{08B9EBBA-996F-894A-B54A-D6246ED52CEA}" type="datetimeFigureOut">
              <a:rPr lang="en-US" smtClean="0"/>
              <a:pPr/>
              <a:t>7/1/2024</a:t>
            </a:fld>
            <a:endParaRPr lang="en-US" dirty="0"/>
          </a:p>
        </p:txBody>
      </p:sp>
      <p:sp>
        <p:nvSpPr>
          <p:cNvPr id="5" name="Footer Placeholder 4">
            <a:extLst>
              <a:ext uri="{FF2B5EF4-FFF2-40B4-BE49-F238E27FC236}">
                <a16:creationId xmlns:a16="http://schemas.microsoft.com/office/drawing/2014/main" id="{EDDEC0D0-026B-F4D5-8365-5E34DEC48F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187290-2FDC-70AD-EBAF-E238AB1FF6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848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087C-DF10-8875-19AD-6D6865068E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FF1419-D71E-2710-47DB-F52621A0EA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1698DF-D9A9-2357-E504-51A40921DB34}"/>
              </a:ext>
            </a:extLst>
          </p:cNvPr>
          <p:cNvSpPr>
            <a:spLocks noGrp="1"/>
          </p:cNvSpPr>
          <p:nvPr>
            <p:ph type="dt" sz="half" idx="10"/>
          </p:nvPr>
        </p:nvSpPr>
        <p:spPr/>
        <p:txBody>
          <a:bodyPr/>
          <a:lstStyle/>
          <a:p>
            <a:fld id="{C6C52C72-DE31-F449-A4ED-4C594FD91407}" type="datetimeFigureOut">
              <a:rPr lang="en-US" smtClean="0"/>
              <a:pPr/>
              <a:t>7/1/2024</a:t>
            </a:fld>
            <a:endParaRPr lang="en-US" dirty="0"/>
          </a:p>
        </p:txBody>
      </p:sp>
      <p:sp>
        <p:nvSpPr>
          <p:cNvPr id="5" name="Footer Placeholder 4">
            <a:extLst>
              <a:ext uri="{FF2B5EF4-FFF2-40B4-BE49-F238E27FC236}">
                <a16:creationId xmlns:a16="http://schemas.microsoft.com/office/drawing/2014/main" id="{D78EF701-FB96-7A44-35E4-1ABB3487B9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2915A9-C6B3-BC66-0A69-98F25C44D2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01377-FFE2-EBDA-0D83-2C15895F1E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E7A9B0-0278-D083-740A-7149E901D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554A8F-60E2-B3F3-52DD-20B2D34D8DB7}"/>
              </a:ext>
            </a:extLst>
          </p:cNvPr>
          <p:cNvSpPr>
            <a:spLocks noGrp="1"/>
          </p:cNvSpPr>
          <p:nvPr>
            <p:ph type="dt" sz="half" idx="10"/>
          </p:nvPr>
        </p:nvSpPr>
        <p:spPr/>
        <p:txBody>
          <a:bodyPr/>
          <a:lstStyle/>
          <a:p>
            <a:fld id="{ED62726E-379B-B349-9EED-81ED093FA806}" type="datetimeFigureOut">
              <a:rPr lang="en-US" smtClean="0"/>
              <a:pPr/>
              <a:t>7/1/2024</a:t>
            </a:fld>
            <a:endParaRPr lang="en-US" dirty="0"/>
          </a:p>
        </p:txBody>
      </p:sp>
      <p:sp>
        <p:nvSpPr>
          <p:cNvPr id="5" name="Footer Placeholder 4">
            <a:extLst>
              <a:ext uri="{FF2B5EF4-FFF2-40B4-BE49-F238E27FC236}">
                <a16:creationId xmlns:a16="http://schemas.microsoft.com/office/drawing/2014/main" id="{4F41D096-826B-A860-72C2-C1952C7CC9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A60E24-C594-2543-F184-4ECB96911FC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04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04F8-5B39-5861-ED53-91B17CD395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29EA7E-5B89-E699-972E-DFD9E1577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A952DA-13FD-34C2-4636-02DAFCA443F7}"/>
              </a:ext>
            </a:extLst>
          </p:cNvPr>
          <p:cNvSpPr>
            <a:spLocks noGrp="1"/>
          </p:cNvSpPr>
          <p:nvPr>
            <p:ph type="dt" sz="half" idx="10"/>
          </p:nvPr>
        </p:nvSpPr>
        <p:spPr/>
        <p:txBody>
          <a:bodyPr/>
          <a:lstStyle/>
          <a:p>
            <a:fld id="{9B3A1323-8D79-1946-B0D7-40001CF92E9D}" type="datetimeFigureOut">
              <a:rPr lang="en-US" smtClean="0"/>
              <a:pPr/>
              <a:t>7/1/2024</a:t>
            </a:fld>
            <a:endParaRPr lang="en-US" dirty="0"/>
          </a:p>
        </p:txBody>
      </p:sp>
      <p:sp>
        <p:nvSpPr>
          <p:cNvPr id="5" name="Footer Placeholder 4">
            <a:extLst>
              <a:ext uri="{FF2B5EF4-FFF2-40B4-BE49-F238E27FC236}">
                <a16:creationId xmlns:a16="http://schemas.microsoft.com/office/drawing/2014/main" id="{A7A6D9ED-D5F0-93C8-869E-4FD14530A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50A6-E1D9-2405-ACA8-CEF651ADC5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92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E0CF-38B1-4139-4A45-68914D636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21C78C2-3CBC-452B-F2C4-9FF78FFB4E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80EFF-2249-5779-E059-601A26425741}"/>
              </a:ext>
            </a:extLst>
          </p:cNvPr>
          <p:cNvSpPr>
            <a:spLocks noGrp="1"/>
          </p:cNvSpPr>
          <p:nvPr>
            <p:ph type="dt" sz="half" idx="10"/>
          </p:nvPr>
        </p:nvSpPr>
        <p:spPr/>
        <p:txBody>
          <a:bodyPr/>
          <a:lstStyle/>
          <a:p>
            <a:fld id="{8DFA1846-DA80-1C48-A609-854EA85C59AD}" type="datetimeFigureOut">
              <a:rPr lang="en-US" smtClean="0"/>
              <a:pPr/>
              <a:t>7/1/2024</a:t>
            </a:fld>
            <a:endParaRPr lang="en-US" dirty="0"/>
          </a:p>
        </p:txBody>
      </p:sp>
      <p:sp>
        <p:nvSpPr>
          <p:cNvPr id="5" name="Footer Placeholder 4">
            <a:extLst>
              <a:ext uri="{FF2B5EF4-FFF2-40B4-BE49-F238E27FC236}">
                <a16:creationId xmlns:a16="http://schemas.microsoft.com/office/drawing/2014/main" id="{96BEAEB9-85F3-E88B-D574-4521EA548A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8EAEFF-EC32-60AD-D045-B03655808E7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19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4B51-F996-7052-9996-0353C16F71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46E5BF-6FEA-4CBC-6A14-9A6B6E7CFF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7AB967-4A66-F74A-3965-0616309115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1AF4FE-0116-CD07-9AEA-F8EE3ED1ED3E}"/>
              </a:ext>
            </a:extLst>
          </p:cNvPr>
          <p:cNvSpPr>
            <a:spLocks noGrp="1"/>
          </p:cNvSpPr>
          <p:nvPr>
            <p:ph type="dt" sz="half" idx="10"/>
          </p:nvPr>
        </p:nvSpPr>
        <p:spPr/>
        <p:txBody>
          <a:bodyPr/>
          <a:lstStyle/>
          <a:p>
            <a:fld id="{57302355-E14B-8545-A8F8-0FE83CC9D524}" type="datetimeFigureOut">
              <a:rPr lang="en-US" smtClean="0"/>
              <a:pPr/>
              <a:t>7/1/2024</a:t>
            </a:fld>
            <a:endParaRPr lang="en-US" dirty="0"/>
          </a:p>
        </p:txBody>
      </p:sp>
      <p:sp>
        <p:nvSpPr>
          <p:cNvPr id="6" name="Footer Placeholder 5">
            <a:extLst>
              <a:ext uri="{FF2B5EF4-FFF2-40B4-BE49-F238E27FC236}">
                <a16:creationId xmlns:a16="http://schemas.microsoft.com/office/drawing/2014/main" id="{D9965045-4D47-DB50-2F97-41CD568E6A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3E735A-6C6B-0DAF-76DC-9743A6A3440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94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BE4C-C2D1-8190-3895-49DEA436F3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A18061-1437-BDE5-E27F-10E847DAE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0B1478-751B-57A7-A476-1098F382BE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CAB547-3E40-3C30-AF24-905321827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9DAB2-AB66-E6B0-931C-7856D430A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BF2EEA0-30E6-2564-7BE5-7F8DCF2FEC86}"/>
              </a:ext>
            </a:extLst>
          </p:cNvPr>
          <p:cNvSpPr>
            <a:spLocks noGrp="1"/>
          </p:cNvSpPr>
          <p:nvPr>
            <p:ph type="dt" sz="half" idx="10"/>
          </p:nvPr>
        </p:nvSpPr>
        <p:spPr/>
        <p:txBody>
          <a:bodyPr/>
          <a:lstStyle/>
          <a:p>
            <a:fld id="{02640F58-564D-2B4F-AE67-E407BA4FCF45}" type="datetimeFigureOut">
              <a:rPr lang="en-US" smtClean="0"/>
              <a:pPr/>
              <a:t>7/1/2024</a:t>
            </a:fld>
            <a:endParaRPr lang="en-US" dirty="0"/>
          </a:p>
        </p:txBody>
      </p:sp>
      <p:sp>
        <p:nvSpPr>
          <p:cNvPr id="8" name="Footer Placeholder 7">
            <a:extLst>
              <a:ext uri="{FF2B5EF4-FFF2-40B4-BE49-F238E27FC236}">
                <a16:creationId xmlns:a16="http://schemas.microsoft.com/office/drawing/2014/main" id="{80CBF2D9-1F32-0263-A80B-AD2B60613B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7940787-F598-7BB2-8F14-D2ECB12C5A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576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BDE2-11A0-28B1-AEBF-51FA2C5C08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31F8912-B67F-FEE5-85BB-2A67CD1790A2}"/>
              </a:ext>
            </a:extLst>
          </p:cNvPr>
          <p:cNvSpPr>
            <a:spLocks noGrp="1"/>
          </p:cNvSpPr>
          <p:nvPr>
            <p:ph type="dt" sz="half" idx="10"/>
          </p:nvPr>
        </p:nvSpPr>
        <p:spPr/>
        <p:txBody>
          <a:bodyPr/>
          <a:lstStyle/>
          <a:p>
            <a:fld id="{F13A34C8-038E-2045-AF43-DF7DBB8E0E9E}" type="datetimeFigureOut">
              <a:rPr lang="en-US" smtClean="0"/>
              <a:pPr/>
              <a:t>7/1/2024</a:t>
            </a:fld>
            <a:endParaRPr lang="en-US" dirty="0"/>
          </a:p>
        </p:txBody>
      </p:sp>
      <p:sp>
        <p:nvSpPr>
          <p:cNvPr id="4" name="Footer Placeholder 3">
            <a:extLst>
              <a:ext uri="{FF2B5EF4-FFF2-40B4-BE49-F238E27FC236}">
                <a16:creationId xmlns:a16="http://schemas.microsoft.com/office/drawing/2014/main" id="{3432FE66-BF95-109E-34E0-0E2D2755B8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B37E1D5-C4B8-C14C-8F9F-4D9B3944E1C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599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641385-8DC7-FDFA-09C9-A065806D05EA}"/>
              </a:ext>
            </a:extLst>
          </p:cNvPr>
          <p:cNvSpPr>
            <a:spLocks noGrp="1"/>
          </p:cNvSpPr>
          <p:nvPr>
            <p:ph type="dt" sz="half" idx="10"/>
          </p:nvPr>
        </p:nvSpPr>
        <p:spPr/>
        <p:txBody>
          <a:bodyPr/>
          <a:lstStyle/>
          <a:p>
            <a:fld id="{8818C68F-D26B-8F47-958C-23B49CF8A634}" type="datetimeFigureOut">
              <a:rPr lang="en-US" smtClean="0"/>
              <a:pPr/>
              <a:t>7/1/2024</a:t>
            </a:fld>
            <a:endParaRPr lang="en-US" dirty="0"/>
          </a:p>
        </p:txBody>
      </p:sp>
      <p:sp>
        <p:nvSpPr>
          <p:cNvPr id="3" name="Footer Placeholder 2">
            <a:extLst>
              <a:ext uri="{FF2B5EF4-FFF2-40B4-BE49-F238E27FC236}">
                <a16:creationId xmlns:a16="http://schemas.microsoft.com/office/drawing/2014/main" id="{BF3D99E7-1D74-F8EE-1F23-6A5FE398DC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88B65A1-F700-CBFD-523D-068760FBB7F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04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3A98-0EB0-2D05-EA0D-E62A02176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F4A900-4F44-A320-114A-2658C4005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23881B-E415-0E49-31AB-9A6BBD98C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1D7F-FC6C-C8AA-3BB5-781415BF92D2}"/>
              </a:ext>
            </a:extLst>
          </p:cNvPr>
          <p:cNvSpPr>
            <a:spLocks noGrp="1"/>
          </p:cNvSpPr>
          <p:nvPr>
            <p:ph type="dt" sz="half" idx="10"/>
          </p:nvPr>
        </p:nvSpPr>
        <p:spPr/>
        <p:txBody>
          <a:bodyPr/>
          <a:lstStyle/>
          <a:p>
            <a:fld id="{D0DF5E60-9974-AC48-9591-99C2BB44B7CF}" type="datetimeFigureOut">
              <a:rPr lang="en-US" smtClean="0"/>
              <a:pPr/>
              <a:t>7/1/2024</a:t>
            </a:fld>
            <a:endParaRPr lang="en-US" dirty="0"/>
          </a:p>
        </p:txBody>
      </p:sp>
      <p:sp>
        <p:nvSpPr>
          <p:cNvPr id="6" name="Footer Placeholder 5">
            <a:extLst>
              <a:ext uri="{FF2B5EF4-FFF2-40B4-BE49-F238E27FC236}">
                <a16:creationId xmlns:a16="http://schemas.microsoft.com/office/drawing/2014/main" id="{8F5D5BA1-9200-04D4-0B3E-4BB65F3579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3BB2B8F-283D-89F4-B061-F6670F12C9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93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CB39-B52B-B5D6-49F7-37051AD39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A1ED2E-19EC-5F79-3FD9-6CF40D8BD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4F2E30-7E52-2ADF-1C62-E14BBE76F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39B8E-8A29-5120-3C85-A39B878CC830}"/>
              </a:ext>
            </a:extLst>
          </p:cNvPr>
          <p:cNvSpPr>
            <a:spLocks noGrp="1"/>
          </p:cNvSpPr>
          <p:nvPr>
            <p:ph type="dt" sz="half" idx="10"/>
          </p:nvPr>
        </p:nvSpPr>
        <p:spPr/>
        <p:txBody>
          <a:bodyPr/>
          <a:lstStyle/>
          <a:p>
            <a:fld id="{09B482E8-6E0E-1B4F-B1FD-C69DB9E858D9}" type="datetimeFigureOut">
              <a:rPr lang="en-US" smtClean="0"/>
              <a:pPr/>
              <a:t>7/1/2024</a:t>
            </a:fld>
            <a:endParaRPr lang="en-US" dirty="0"/>
          </a:p>
        </p:txBody>
      </p:sp>
      <p:sp>
        <p:nvSpPr>
          <p:cNvPr id="6" name="Footer Placeholder 5">
            <a:extLst>
              <a:ext uri="{FF2B5EF4-FFF2-40B4-BE49-F238E27FC236}">
                <a16:creationId xmlns:a16="http://schemas.microsoft.com/office/drawing/2014/main" id="{A4B08660-D1DB-6D5B-850F-FDE3294851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5FC765-BE0E-E159-9530-2BBE4B95FBA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0111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BB1F73-9036-78A8-141E-AE571062C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1B9961-6554-4C36-F52C-6FD96A76A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C335F1-65CB-C63C-ABA6-152EC54A2F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9B482E8-6E0E-1B4F-B1FD-C69DB9E858D9}" type="datetimeFigureOut">
              <a:rPr lang="en-US" smtClean="0"/>
              <a:pPr/>
              <a:t>7/1/2024</a:t>
            </a:fld>
            <a:endParaRPr lang="en-US" dirty="0"/>
          </a:p>
        </p:txBody>
      </p:sp>
      <p:sp>
        <p:nvSpPr>
          <p:cNvPr id="5" name="Footer Placeholder 4">
            <a:extLst>
              <a:ext uri="{FF2B5EF4-FFF2-40B4-BE49-F238E27FC236}">
                <a16:creationId xmlns:a16="http://schemas.microsoft.com/office/drawing/2014/main" id="{5F1FC289-46C3-7E8D-546D-698954734C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D9CEE1C-3B94-F29C-1F09-960E6840C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03178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ruhama@ucu.ac.u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532F-6244-571B-0C16-29A007EF2AC8}"/>
              </a:ext>
            </a:extLst>
          </p:cNvPr>
          <p:cNvSpPr>
            <a:spLocks noGrp="1"/>
          </p:cNvSpPr>
          <p:nvPr>
            <p:ph type="ctrTitle"/>
          </p:nvPr>
        </p:nvSpPr>
        <p:spPr>
          <a:xfrm>
            <a:off x="810001" y="2278505"/>
            <a:ext cx="10572000" cy="1573967"/>
          </a:xfrm>
        </p:spPr>
        <p:txBody>
          <a:bodyPr>
            <a:normAutofit/>
          </a:bodyPr>
          <a:lstStyle/>
          <a:p>
            <a:pPr algn="ctr"/>
            <a:r>
              <a:rPr lang="en-US" b="1" dirty="0">
                <a:solidFill>
                  <a:srgbClr val="000000"/>
                </a:solidFill>
                <a:effectLst/>
                <a:latin typeface="Trebuchet MS" panose="020B0603020202020204" pitchFamily="34" charset="0"/>
                <a:ea typeface="Trebuchet MS" panose="020B0603020202020204" pitchFamily="34" charset="0"/>
                <a:cs typeface="Times New Roman" panose="02020603050405020304" pitchFamily="18" charset="0"/>
              </a:rPr>
              <a:t>Advanced Christian Ethics</a:t>
            </a:r>
            <a:endParaRPr lang="en-GB" dirty="0"/>
          </a:p>
        </p:txBody>
      </p:sp>
      <p:sp>
        <p:nvSpPr>
          <p:cNvPr id="3" name="Subtitle 2">
            <a:extLst>
              <a:ext uri="{FF2B5EF4-FFF2-40B4-BE49-F238E27FC236}">
                <a16:creationId xmlns:a16="http://schemas.microsoft.com/office/drawing/2014/main" id="{B15AFC54-C7B4-0653-5DF6-9A41F3DC9CDC}"/>
              </a:ext>
            </a:extLst>
          </p:cNvPr>
          <p:cNvSpPr>
            <a:spLocks noGrp="1"/>
          </p:cNvSpPr>
          <p:nvPr>
            <p:ph type="subTitle" idx="1"/>
          </p:nvPr>
        </p:nvSpPr>
        <p:spPr>
          <a:xfrm>
            <a:off x="810001" y="4032354"/>
            <a:ext cx="10572000" cy="2248525"/>
          </a:xfrm>
        </p:spPr>
        <p:txBody>
          <a:bodyPr>
            <a:normAutofit/>
          </a:bodyPr>
          <a:lstStyle/>
          <a:p>
            <a:r>
              <a:rPr lang="en-GB" sz="4000" dirty="0">
                <a:latin typeface="Trebuchet MS" panose="020B0603020202020204" pitchFamily="34" charset="0"/>
              </a:rPr>
              <a:t>Denis Ruhama </a:t>
            </a:r>
            <a:r>
              <a:rPr lang="en-GB" sz="4000" dirty="0" err="1">
                <a:latin typeface="Trebuchet MS" panose="020B0603020202020204" pitchFamily="34" charset="0"/>
              </a:rPr>
              <a:t>Onzima</a:t>
            </a:r>
            <a:r>
              <a:rPr lang="en-GB" sz="4000" dirty="0">
                <a:latin typeface="Trebuchet MS" panose="020B0603020202020204" pitchFamily="34" charset="0"/>
              </a:rPr>
              <a:t>, BA </a:t>
            </a:r>
            <a:r>
              <a:rPr lang="en-GB" sz="4000" dirty="0" err="1">
                <a:latin typeface="Trebuchet MS" panose="020B0603020202020204" pitchFamily="34" charset="0"/>
              </a:rPr>
              <a:t>Educ</a:t>
            </a:r>
            <a:r>
              <a:rPr lang="en-GB" sz="4000" dirty="0">
                <a:latin typeface="Trebuchet MS" panose="020B0603020202020204" pitchFamily="34" charset="0"/>
              </a:rPr>
              <a:t> (KYU), MDiv (UCU), PhD PTM (SU, SA)</a:t>
            </a:r>
          </a:p>
          <a:p>
            <a:r>
              <a:rPr lang="en-GB" sz="4000" dirty="0">
                <a:latin typeface="Trebuchet MS" panose="020B0603020202020204" pitchFamily="34" charset="0"/>
              </a:rPr>
              <a:t>Contacts 0773251775  </a:t>
            </a:r>
            <a:r>
              <a:rPr lang="en-GB" sz="4000" dirty="0">
                <a:latin typeface="Trebuchet MS" panose="020B0603020202020204" pitchFamily="34" charset="0"/>
                <a:hlinkClick r:id="rId2"/>
              </a:rPr>
              <a:t>druhama@ucu.ac.ug</a:t>
            </a:r>
            <a:r>
              <a:rPr lang="en-GB" sz="4000" dirty="0">
                <a:latin typeface="Trebuchet MS" panose="020B0603020202020204" pitchFamily="34" charset="0"/>
              </a:rPr>
              <a:t> </a:t>
            </a:r>
          </a:p>
        </p:txBody>
      </p:sp>
    </p:spTree>
    <p:extLst>
      <p:ext uri="{BB962C8B-B14F-4D97-AF65-F5344CB8AC3E}">
        <p14:creationId xmlns:p14="http://schemas.microsoft.com/office/powerpoint/2010/main" val="254434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B3A3-4BC6-2B9E-65A2-478BEF4EC5A6}"/>
              </a:ext>
            </a:extLst>
          </p:cNvPr>
          <p:cNvSpPr>
            <a:spLocks noGrp="1"/>
          </p:cNvSpPr>
          <p:nvPr>
            <p:ph type="title"/>
          </p:nvPr>
        </p:nvSpPr>
        <p:spPr/>
        <p:txBody>
          <a:bodyPr/>
          <a:lstStyle/>
          <a:p>
            <a:pPr algn="ctr"/>
            <a:r>
              <a:rPr lang="en-GB" b="1" dirty="0"/>
              <a:t>Christian Ethics</a:t>
            </a:r>
          </a:p>
        </p:txBody>
      </p:sp>
      <p:sp>
        <p:nvSpPr>
          <p:cNvPr id="3" name="Content Placeholder 2">
            <a:extLst>
              <a:ext uri="{FF2B5EF4-FFF2-40B4-BE49-F238E27FC236}">
                <a16:creationId xmlns:a16="http://schemas.microsoft.com/office/drawing/2014/main" id="{41AC24E2-307C-FAFA-AEB2-D5D9E7B3FB36}"/>
              </a:ext>
            </a:extLst>
          </p:cNvPr>
          <p:cNvSpPr>
            <a:spLocks noGrp="1"/>
          </p:cNvSpPr>
          <p:nvPr>
            <p:ph idx="1"/>
          </p:nvPr>
        </p:nvSpPr>
        <p:spPr/>
        <p:txBody>
          <a:bodyPr>
            <a:normAutofit/>
          </a:bodyPr>
          <a:lstStyle/>
          <a:p>
            <a:r>
              <a:rPr lang="en-GB" sz="4400" dirty="0"/>
              <a:t>Christian morality is the practical application of God’s love as a sign of his grace given to humanity. </a:t>
            </a:r>
          </a:p>
          <a:p>
            <a:r>
              <a:rPr lang="en-GB" sz="4400" dirty="0"/>
              <a:t>It involves the morals of individuals, family, community and society at large for the common good of all people.</a:t>
            </a:r>
          </a:p>
          <a:p>
            <a:endParaRPr lang="en-GB" sz="3600" dirty="0"/>
          </a:p>
        </p:txBody>
      </p:sp>
    </p:spTree>
    <p:extLst>
      <p:ext uri="{BB962C8B-B14F-4D97-AF65-F5344CB8AC3E}">
        <p14:creationId xmlns:p14="http://schemas.microsoft.com/office/powerpoint/2010/main" val="21868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1CCB-4078-85BC-654C-F29F4E6E74C8}"/>
              </a:ext>
            </a:extLst>
          </p:cNvPr>
          <p:cNvSpPr>
            <a:spLocks noGrp="1"/>
          </p:cNvSpPr>
          <p:nvPr>
            <p:ph type="title"/>
          </p:nvPr>
        </p:nvSpPr>
        <p:spPr/>
        <p:txBody>
          <a:bodyPr/>
          <a:lstStyle/>
          <a:p>
            <a:pPr algn="ctr"/>
            <a:r>
              <a:rPr lang="en-GB" b="1" dirty="0"/>
              <a:t>Values of Christian Ethics</a:t>
            </a:r>
          </a:p>
        </p:txBody>
      </p:sp>
      <p:sp>
        <p:nvSpPr>
          <p:cNvPr id="3" name="Content Placeholder 2">
            <a:extLst>
              <a:ext uri="{FF2B5EF4-FFF2-40B4-BE49-F238E27FC236}">
                <a16:creationId xmlns:a16="http://schemas.microsoft.com/office/drawing/2014/main" id="{EEEC4551-6EBE-C039-130C-0CD0D317B522}"/>
              </a:ext>
            </a:extLst>
          </p:cNvPr>
          <p:cNvSpPr>
            <a:spLocks noGrp="1"/>
          </p:cNvSpPr>
          <p:nvPr>
            <p:ph idx="1"/>
          </p:nvPr>
        </p:nvSpPr>
        <p:spPr/>
        <p:txBody>
          <a:bodyPr>
            <a:normAutofit/>
          </a:bodyPr>
          <a:lstStyle/>
          <a:p>
            <a:r>
              <a:rPr lang="en-GB" sz="3600" dirty="0"/>
              <a:t>Humanity struggles with various questions in life; economics, politics, sociology, philosophy, history and religion. To achieve the highest good in all these areas, we need to follow principles that guide the achievement of the highest common good. Christian ethics provides the principles that guide the achievement of the common good. </a:t>
            </a:r>
          </a:p>
          <a:p>
            <a:endParaRPr lang="en-GB" sz="2400" dirty="0"/>
          </a:p>
        </p:txBody>
      </p:sp>
    </p:spTree>
    <p:extLst>
      <p:ext uri="{BB962C8B-B14F-4D97-AF65-F5344CB8AC3E}">
        <p14:creationId xmlns:p14="http://schemas.microsoft.com/office/powerpoint/2010/main" val="120863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98FE-E109-2426-0744-0FCD0A78C920}"/>
              </a:ext>
            </a:extLst>
          </p:cNvPr>
          <p:cNvSpPr>
            <a:spLocks noGrp="1"/>
          </p:cNvSpPr>
          <p:nvPr>
            <p:ph type="title"/>
          </p:nvPr>
        </p:nvSpPr>
        <p:spPr/>
        <p:txBody>
          <a:bodyPr/>
          <a:lstStyle/>
          <a:p>
            <a:pPr algn="ctr"/>
            <a:r>
              <a:rPr lang="en-GB" b="1" dirty="0"/>
              <a:t>Values of Christian Ethics</a:t>
            </a:r>
          </a:p>
        </p:txBody>
      </p:sp>
      <p:sp>
        <p:nvSpPr>
          <p:cNvPr id="3" name="Content Placeholder 2">
            <a:extLst>
              <a:ext uri="{FF2B5EF4-FFF2-40B4-BE49-F238E27FC236}">
                <a16:creationId xmlns:a16="http://schemas.microsoft.com/office/drawing/2014/main" id="{33D23D7C-9561-F37A-8E57-8BDF03D29E38}"/>
              </a:ext>
            </a:extLst>
          </p:cNvPr>
          <p:cNvSpPr>
            <a:spLocks noGrp="1"/>
          </p:cNvSpPr>
          <p:nvPr>
            <p:ph idx="1"/>
          </p:nvPr>
        </p:nvSpPr>
        <p:spPr/>
        <p:txBody>
          <a:bodyPr>
            <a:normAutofit/>
          </a:bodyPr>
          <a:lstStyle/>
          <a:p>
            <a:r>
              <a:rPr lang="en-GB" sz="3600" dirty="0"/>
              <a:t>Christian Ethics focuses on God’s character of otherness and holiness. </a:t>
            </a:r>
          </a:p>
          <a:p>
            <a:r>
              <a:rPr lang="en-GB" sz="3600" dirty="0"/>
              <a:t>The 10 commandments, Jesus’ sermon on the Mount, and his prayer life show the character of God as being just, holy, righteous, loving and gracious. </a:t>
            </a:r>
          </a:p>
          <a:p>
            <a:r>
              <a:rPr lang="en-GB" sz="3600" dirty="0"/>
              <a:t>Christian Ethics therefore requires imitating the character of God. </a:t>
            </a:r>
          </a:p>
          <a:p>
            <a:endParaRPr lang="en-GB" sz="3600" dirty="0"/>
          </a:p>
        </p:txBody>
      </p:sp>
    </p:spTree>
    <p:extLst>
      <p:ext uri="{BB962C8B-B14F-4D97-AF65-F5344CB8AC3E}">
        <p14:creationId xmlns:p14="http://schemas.microsoft.com/office/powerpoint/2010/main" val="991076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32F4-C513-1C9A-37EE-E42430559250}"/>
              </a:ext>
            </a:extLst>
          </p:cNvPr>
          <p:cNvSpPr>
            <a:spLocks noGrp="1"/>
          </p:cNvSpPr>
          <p:nvPr>
            <p:ph type="title"/>
          </p:nvPr>
        </p:nvSpPr>
        <p:spPr/>
        <p:txBody>
          <a:bodyPr/>
          <a:lstStyle/>
          <a:p>
            <a:pPr algn="ctr"/>
            <a:r>
              <a:rPr lang="en-GB" b="1" dirty="0"/>
              <a:t>Values of Christian Ethics</a:t>
            </a:r>
          </a:p>
        </p:txBody>
      </p:sp>
      <p:sp>
        <p:nvSpPr>
          <p:cNvPr id="3" name="Content Placeholder 2">
            <a:extLst>
              <a:ext uri="{FF2B5EF4-FFF2-40B4-BE49-F238E27FC236}">
                <a16:creationId xmlns:a16="http://schemas.microsoft.com/office/drawing/2014/main" id="{0156A41B-3B41-1607-80A0-590796A9D627}"/>
              </a:ext>
            </a:extLst>
          </p:cNvPr>
          <p:cNvSpPr>
            <a:spLocks noGrp="1"/>
          </p:cNvSpPr>
          <p:nvPr>
            <p:ph idx="1"/>
          </p:nvPr>
        </p:nvSpPr>
        <p:spPr/>
        <p:txBody>
          <a:bodyPr>
            <a:normAutofit fontScale="92500" lnSpcReduction="20000"/>
          </a:bodyPr>
          <a:lstStyle/>
          <a:p>
            <a:r>
              <a:rPr lang="en-US" sz="4000" dirty="0">
                <a:latin typeface="+mj-lt"/>
                <a:ea typeface="Calibri" panose="020F0502020204030204" pitchFamily="34" charset="0"/>
                <a:cs typeface="Times New Roman" panose="02020603050405020304" pitchFamily="18" charset="0"/>
              </a:rPr>
              <a:t>Ethics is therefore the practical side of our religious beliefs. It shows how religion responds to human needs by rendering care and concern that is appropriate. </a:t>
            </a:r>
            <a:endParaRPr lang="en-GB" sz="4000" dirty="0"/>
          </a:p>
          <a:p>
            <a:r>
              <a:rPr lang="en-GB" sz="4000" dirty="0"/>
              <a:t>Christianity is impossible without praxis of Christian Ethics by those claiming to be Christians. </a:t>
            </a:r>
          </a:p>
          <a:p>
            <a:r>
              <a:rPr lang="en-GB" sz="4000" dirty="0"/>
              <a:t>Christian Ethics teaches how we should live in harmony with God’s creation. </a:t>
            </a:r>
          </a:p>
          <a:p>
            <a:endParaRPr lang="en-GB" dirty="0"/>
          </a:p>
        </p:txBody>
      </p:sp>
    </p:spTree>
    <p:extLst>
      <p:ext uri="{BB962C8B-B14F-4D97-AF65-F5344CB8AC3E}">
        <p14:creationId xmlns:p14="http://schemas.microsoft.com/office/powerpoint/2010/main" val="209530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28F1-42C7-4132-6CA9-CBB6CA5D108D}"/>
              </a:ext>
            </a:extLst>
          </p:cNvPr>
          <p:cNvSpPr>
            <a:spLocks noGrp="1"/>
          </p:cNvSpPr>
          <p:nvPr>
            <p:ph type="title"/>
          </p:nvPr>
        </p:nvSpPr>
        <p:spPr/>
        <p:txBody>
          <a:bodyPr/>
          <a:lstStyle/>
          <a:p>
            <a:pPr algn="ctr"/>
            <a:r>
              <a:rPr lang="en-GB" b="1" dirty="0"/>
              <a:t>Values of Christian Ethics</a:t>
            </a:r>
          </a:p>
        </p:txBody>
      </p:sp>
      <p:sp>
        <p:nvSpPr>
          <p:cNvPr id="3" name="Content Placeholder 2">
            <a:extLst>
              <a:ext uri="{FF2B5EF4-FFF2-40B4-BE49-F238E27FC236}">
                <a16:creationId xmlns:a16="http://schemas.microsoft.com/office/drawing/2014/main" id="{ADA56BD6-7797-9F70-9A49-01DA734F0D5A}"/>
              </a:ext>
            </a:extLst>
          </p:cNvPr>
          <p:cNvSpPr>
            <a:spLocks noGrp="1"/>
          </p:cNvSpPr>
          <p:nvPr>
            <p:ph idx="1"/>
          </p:nvPr>
        </p:nvSpPr>
        <p:spPr/>
        <p:txBody>
          <a:bodyPr>
            <a:normAutofit/>
          </a:bodyPr>
          <a:lstStyle/>
          <a:p>
            <a:r>
              <a:rPr lang="en-GB" sz="4000" dirty="0"/>
              <a:t>Ethics upholds God as the owner of creation and humanity as stewards. Humanity is, therefore, God’s agent of his holiness and love to his creation here and now. </a:t>
            </a:r>
          </a:p>
          <a:p>
            <a:r>
              <a:rPr lang="en-GB" sz="4000" dirty="0"/>
              <a:t>Humanity is to take care of God’s creation and preserve it for the continuity of humanity. </a:t>
            </a:r>
          </a:p>
          <a:p>
            <a:endParaRPr lang="en-GB" sz="4000" dirty="0"/>
          </a:p>
        </p:txBody>
      </p:sp>
    </p:spTree>
    <p:extLst>
      <p:ext uri="{BB962C8B-B14F-4D97-AF65-F5344CB8AC3E}">
        <p14:creationId xmlns:p14="http://schemas.microsoft.com/office/powerpoint/2010/main" val="28873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B99A-1508-F5C2-A664-CEF77E77F237}"/>
              </a:ext>
            </a:extLst>
          </p:cNvPr>
          <p:cNvSpPr>
            <a:spLocks noGrp="1"/>
          </p:cNvSpPr>
          <p:nvPr>
            <p:ph type="title"/>
          </p:nvPr>
        </p:nvSpPr>
        <p:spPr/>
        <p:txBody>
          <a:bodyPr/>
          <a:lstStyle/>
          <a:p>
            <a:pPr algn="ctr"/>
            <a:r>
              <a:rPr lang="en-GB" b="1" dirty="0"/>
              <a:t>Values of Christian Ethics</a:t>
            </a:r>
          </a:p>
        </p:txBody>
      </p:sp>
      <p:sp>
        <p:nvSpPr>
          <p:cNvPr id="3" name="Content Placeholder 2">
            <a:extLst>
              <a:ext uri="{FF2B5EF4-FFF2-40B4-BE49-F238E27FC236}">
                <a16:creationId xmlns:a16="http://schemas.microsoft.com/office/drawing/2014/main" id="{9490A281-893F-4FDB-1ED1-A689365FDD3D}"/>
              </a:ext>
            </a:extLst>
          </p:cNvPr>
          <p:cNvSpPr>
            <a:spLocks noGrp="1"/>
          </p:cNvSpPr>
          <p:nvPr>
            <p:ph idx="1"/>
          </p:nvPr>
        </p:nvSpPr>
        <p:spPr/>
        <p:txBody>
          <a:bodyPr>
            <a:normAutofit fontScale="70000" lnSpcReduction="20000"/>
          </a:bodyPr>
          <a:lstStyle/>
          <a:p>
            <a:r>
              <a:rPr lang="en-GB" sz="4600" dirty="0"/>
              <a:t>Christian Ethics promotes the dignity of humanity. It believes that;</a:t>
            </a:r>
          </a:p>
          <a:p>
            <a:pPr lvl="1"/>
            <a:r>
              <a:rPr lang="en-GB" sz="4100" dirty="0"/>
              <a:t>humanity is created in God’s likeness and image.  </a:t>
            </a:r>
          </a:p>
          <a:p>
            <a:pPr lvl="1"/>
            <a:r>
              <a:rPr lang="en-GB" sz="4100" dirty="0"/>
              <a:t>humanity shares God’s moral attributes of love, righteousness, justice, free will, personality and spirituality with man”. </a:t>
            </a:r>
          </a:p>
          <a:p>
            <a:pPr lvl="1"/>
            <a:r>
              <a:rPr lang="en-GB" sz="4100" dirty="0"/>
              <a:t>Humanity is God’s visible presence in his creation</a:t>
            </a:r>
          </a:p>
          <a:p>
            <a:r>
              <a:rPr lang="en-GB" sz="4600" dirty="0"/>
              <a:t>By creating humanity in his image and likeness, God promotes the dignity of humanity;</a:t>
            </a:r>
          </a:p>
          <a:p>
            <a:pPr lvl="1"/>
            <a:r>
              <a:rPr lang="en-GB" sz="4100" dirty="0"/>
              <a:t>Man is created to fellowship with God. Man can therefore talk with God and is responsible before him. Humanity is to take care of God’s creation</a:t>
            </a:r>
          </a:p>
          <a:p>
            <a:endParaRPr lang="en-GB" dirty="0"/>
          </a:p>
        </p:txBody>
      </p:sp>
    </p:spTree>
    <p:extLst>
      <p:ext uri="{BB962C8B-B14F-4D97-AF65-F5344CB8AC3E}">
        <p14:creationId xmlns:p14="http://schemas.microsoft.com/office/powerpoint/2010/main" val="361890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7D90-C446-AFD0-8B77-F4130C1FC7E1}"/>
              </a:ext>
            </a:extLst>
          </p:cNvPr>
          <p:cNvSpPr>
            <a:spLocks noGrp="1"/>
          </p:cNvSpPr>
          <p:nvPr>
            <p:ph type="title"/>
          </p:nvPr>
        </p:nvSpPr>
        <p:spPr/>
        <p:txBody>
          <a:bodyPr/>
          <a:lstStyle/>
          <a:p>
            <a:pPr algn="ctr"/>
            <a:r>
              <a:rPr lang="en-GB" b="1" dirty="0"/>
              <a:t>Values of Christian Ethics</a:t>
            </a:r>
            <a:endParaRPr lang="en-GB" dirty="0"/>
          </a:p>
        </p:txBody>
      </p:sp>
      <p:sp>
        <p:nvSpPr>
          <p:cNvPr id="3" name="Content Placeholder 2">
            <a:extLst>
              <a:ext uri="{FF2B5EF4-FFF2-40B4-BE49-F238E27FC236}">
                <a16:creationId xmlns:a16="http://schemas.microsoft.com/office/drawing/2014/main" id="{873362F5-2AE6-EF3D-0353-A04E95FFABFD}"/>
              </a:ext>
            </a:extLst>
          </p:cNvPr>
          <p:cNvSpPr>
            <a:spLocks noGrp="1"/>
          </p:cNvSpPr>
          <p:nvPr>
            <p:ph idx="1"/>
          </p:nvPr>
        </p:nvSpPr>
        <p:spPr/>
        <p:txBody>
          <a:bodyPr>
            <a:normAutofit/>
          </a:bodyPr>
          <a:lstStyle/>
          <a:p>
            <a:r>
              <a:rPr lang="en-GB" sz="4000" dirty="0"/>
              <a:t>Promotion of good human relations</a:t>
            </a:r>
          </a:p>
          <a:p>
            <a:r>
              <a:rPr lang="en-GB" sz="4000" dirty="0"/>
              <a:t>Peace and unity among people</a:t>
            </a:r>
          </a:p>
          <a:p>
            <a:r>
              <a:rPr lang="en-GB" sz="4000" dirty="0"/>
              <a:t>Promoting good work relationships</a:t>
            </a:r>
          </a:p>
          <a:p>
            <a:pPr marL="0" indent="0">
              <a:buNone/>
            </a:pPr>
            <a:r>
              <a:rPr lang="en-GB" sz="4000" dirty="0"/>
              <a:t> </a:t>
            </a:r>
          </a:p>
          <a:p>
            <a:endParaRPr lang="en-GB" sz="4400" dirty="0"/>
          </a:p>
        </p:txBody>
      </p:sp>
    </p:spTree>
    <p:extLst>
      <p:ext uri="{BB962C8B-B14F-4D97-AF65-F5344CB8AC3E}">
        <p14:creationId xmlns:p14="http://schemas.microsoft.com/office/powerpoint/2010/main" val="5914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DAE0-3F38-38B3-54C6-57FB573F41E8}"/>
              </a:ext>
            </a:extLst>
          </p:cNvPr>
          <p:cNvSpPr>
            <a:spLocks noGrp="1"/>
          </p:cNvSpPr>
          <p:nvPr>
            <p:ph type="title"/>
          </p:nvPr>
        </p:nvSpPr>
        <p:spPr/>
        <p:txBody>
          <a:bodyPr/>
          <a:lstStyle/>
          <a:p>
            <a:pPr algn="ctr"/>
            <a:r>
              <a:rPr lang="en-GB" b="1" dirty="0"/>
              <a:t>Sources of Christian Ethics</a:t>
            </a:r>
          </a:p>
        </p:txBody>
      </p:sp>
      <p:sp>
        <p:nvSpPr>
          <p:cNvPr id="3" name="Content Placeholder 2">
            <a:extLst>
              <a:ext uri="{FF2B5EF4-FFF2-40B4-BE49-F238E27FC236}">
                <a16:creationId xmlns:a16="http://schemas.microsoft.com/office/drawing/2014/main" id="{14DE0956-6853-B7E2-25A9-52C6B58DF360}"/>
              </a:ext>
            </a:extLst>
          </p:cNvPr>
          <p:cNvSpPr>
            <a:spLocks noGrp="1"/>
          </p:cNvSpPr>
          <p:nvPr>
            <p:ph idx="1"/>
          </p:nvPr>
        </p:nvSpPr>
        <p:spPr/>
        <p:txBody>
          <a:bodyPr>
            <a:normAutofit fontScale="92500"/>
          </a:bodyPr>
          <a:lstStyle/>
          <a:p>
            <a:r>
              <a:rPr lang="en-GB" sz="4000" b="1" dirty="0"/>
              <a:t>Scripture; </a:t>
            </a:r>
            <a:r>
              <a:rPr lang="en-GB" sz="4000" dirty="0"/>
              <a:t>Scripture (Old and New Testament) different Christian Ethics from the other ethics</a:t>
            </a:r>
          </a:p>
          <a:p>
            <a:r>
              <a:rPr lang="en-GB" sz="4000" dirty="0"/>
              <a:t>The Scriptures provide answers for ethical dilemmas. The scriptures are God-breathed and authoritative enough for teaching, reproofing, correcting, and training in righteousness (2 Timothy 3:16). Jesus also refers to the scriptures as the truth that sets free (John 3:32)</a:t>
            </a:r>
          </a:p>
          <a:p>
            <a:endParaRPr lang="en-GB" dirty="0"/>
          </a:p>
        </p:txBody>
      </p:sp>
    </p:spTree>
    <p:extLst>
      <p:ext uri="{BB962C8B-B14F-4D97-AF65-F5344CB8AC3E}">
        <p14:creationId xmlns:p14="http://schemas.microsoft.com/office/powerpoint/2010/main" val="35473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ACAA-4EF2-A453-E71A-C9FEBDE49ECD}"/>
              </a:ext>
            </a:extLst>
          </p:cNvPr>
          <p:cNvSpPr>
            <a:spLocks noGrp="1"/>
          </p:cNvSpPr>
          <p:nvPr>
            <p:ph type="title"/>
          </p:nvPr>
        </p:nvSpPr>
        <p:spPr/>
        <p:txBody>
          <a:bodyPr/>
          <a:lstStyle/>
          <a:p>
            <a:pPr algn="ctr"/>
            <a:r>
              <a:rPr lang="en-GB" b="1" dirty="0"/>
              <a:t>Sources of Christian Ethics</a:t>
            </a:r>
            <a:endParaRPr lang="en-GB" dirty="0"/>
          </a:p>
        </p:txBody>
      </p:sp>
      <p:sp>
        <p:nvSpPr>
          <p:cNvPr id="3" name="Content Placeholder 2">
            <a:extLst>
              <a:ext uri="{FF2B5EF4-FFF2-40B4-BE49-F238E27FC236}">
                <a16:creationId xmlns:a16="http://schemas.microsoft.com/office/drawing/2014/main" id="{30C9E62C-D822-96F8-D8E5-3D5AC36DC611}"/>
              </a:ext>
            </a:extLst>
          </p:cNvPr>
          <p:cNvSpPr>
            <a:spLocks noGrp="1"/>
          </p:cNvSpPr>
          <p:nvPr>
            <p:ph idx="1"/>
          </p:nvPr>
        </p:nvSpPr>
        <p:spPr/>
        <p:txBody>
          <a:bodyPr>
            <a:normAutofit fontScale="92500" lnSpcReduction="20000"/>
          </a:bodyPr>
          <a:lstStyle/>
          <a:p>
            <a:r>
              <a:rPr lang="en-GB" sz="4000" dirty="0"/>
              <a:t>God’s word has the authority to guide all matters of morality, tradition, reason and human experience. In a systematic way in Christian ethics, </a:t>
            </a:r>
          </a:p>
          <a:p>
            <a:pPr lvl="1"/>
            <a:r>
              <a:rPr lang="en-GB" sz="3600" dirty="0"/>
              <a:t>looks at how Jesus lived and applied ethical responses to different problems and challenging decisions of humanity. For example, how Jesus responded to the situation of a woman accused of being caught in adultery (John8:1-11)</a:t>
            </a:r>
            <a:endParaRPr lang="en-GB" sz="4000" dirty="0"/>
          </a:p>
          <a:p>
            <a:pPr lvl="1"/>
            <a:r>
              <a:rPr lang="en-GB" sz="3600" dirty="0"/>
              <a:t>Jesus; model of ethics in his teaching and deeds</a:t>
            </a:r>
          </a:p>
          <a:p>
            <a:pPr lvl="2"/>
            <a:r>
              <a:rPr lang="en-GB" sz="3200" dirty="0"/>
              <a:t>Identification with the poor and oppressed</a:t>
            </a:r>
          </a:p>
          <a:p>
            <a:endParaRPr lang="en-GB" dirty="0"/>
          </a:p>
        </p:txBody>
      </p:sp>
    </p:spTree>
    <p:extLst>
      <p:ext uri="{BB962C8B-B14F-4D97-AF65-F5344CB8AC3E}">
        <p14:creationId xmlns:p14="http://schemas.microsoft.com/office/powerpoint/2010/main" val="219037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AB46-0C4B-3A49-EFF7-2ED5F0CE36D1}"/>
              </a:ext>
            </a:extLst>
          </p:cNvPr>
          <p:cNvSpPr>
            <a:spLocks noGrp="1"/>
          </p:cNvSpPr>
          <p:nvPr>
            <p:ph type="title"/>
          </p:nvPr>
        </p:nvSpPr>
        <p:spPr/>
        <p:txBody>
          <a:bodyPr/>
          <a:lstStyle/>
          <a:p>
            <a:pPr algn="ctr"/>
            <a:r>
              <a:rPr lang="en-GB" b="1" dirty="0"/>
              <a:t>Sources of Christian Ethics</a:t>
            </a:r>
            <a:endParaRPr lang="en-GB" dirty="0"/>
          </a:p>
        </p:txBody>
      </p:sp>
      <p:sp>
        <p:nvSpPr>
          <p:cNvPr id="3" name="Content Placeholder 2">
            <a:extLst>
              <a:ext uri="{FF2B5EF4-FFF2-40B4-BE49-F238E27FC236}">
                <a16:creationId xmlns:a16="http://schemas.microsoft.com/office/drawing/2014/main" id="{49D0E73E-9349-7361-4384-98EAD890F19D}"/>
              </a:ext>
            </a:extLst>
          </p:cNvPr>
          <p:cNvSpPr>
            <a:spLocks noGrp="1"/>
          </p:cNvSpPr>
          <p:nvPr>
            <p:ph idx="1"/>
          </p:nvPr>
        </p:nvSpPr>
        <p:spPr/>
        <p:txBody>
          <a:bodyPr/>
          <a:lstStyle/>
          <a:p>
            <a:r>
              <a:rPr lang="en-GB" dirty="0"/>
              <a:t>Jesus’ Ethics is based on the summary of the law; Loving God and loving your neighbour. Jesus taught loving enemies, doing good to those who hate  and mistreat you as opposed to the religious teachings of the time (Matthew5:38-48)</a:t>
            </a:r>
          </a:p>
          <a:p>
            <a:r>
              <a:rPr lang="en-GB" dirty="0"/>
              <a:t> Paul’s writings show love; Paul advocates for  meekness, gentleness, humility, generosity  and self-giving love as core aspects of Christian Ethics</a:t>
            </a:r>
          </a:p>
          <a:p>
            <a:endParaRPr lang="en-GB" dirty="0"/>
          </a:p>
        </p:txBody>
      </p:sp>
    </p:spTree>
    <p:extLst>
      <p:ext uri="{BB962C8B-B14F-4D97-AF65-F5344CB8AC3E}">
        <p14:creationId xmlns:p14="http://schemas.microsoft.com/office/powerpoint/2010/main" val="306147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61E0-B3AE-C600-F474-54FEDEF6029B}"/>
              </a:ext>
            </a:extLst>
          </p:cNvPr>
          <p:cNvSpPr>
            <a:spLocks noGrp="1"/>
          </p:cNvSpPr>
          <p:nvPr>
            <p:ph type="title"/>
          </p:nvPr>
        </p:nvSpPr>
        <p:spPr/>
        <p:txBody>
          <a:bodyPr/>
          <a:lstStyle/>
          <a:p>
            <a:pPr algn="ctr"/>
            <a:r>
              <a:rPr lang="en-GB" b="1" dirty="0"/>
              <a:t>Description of the course</a:t>
            </a:r>
          </a:p>
        </p:txBody>
      </p:sp>
      <p:sp>
        <p:nvSpPr>
          <p:cNvPr id="3" name="Content Placeholder 2">
            <a:extLst>
              <a:ext uri="{FF2B5EF4-FFF2-40B4-BE49-F238E27FC236}">
                <a16:creationId xmlns:a16="http://schemas.microsoft.com/office/drawing/2014/main" id="{5EFFCEA7-746B-9761-8FD3-004FEC6C60C1}"/>
              </a:ext>
            </a:extLst>
          </p:cNvPr>
          <p:cNvSpPr>
            <a:spLocks noGrp="1"/>
          </p:cNvSpPr>
          <p:nvPr>
            <p:ph idx="1"/>
          </p:nvPr>
        </p:nvSpPr>
        <p:spPr/>
        <p:txBody>
          <a:bodyPr>
            <a:normAutofit fontScale="92500"/>
          </a:bodyPr>
          <a:lstStyle/>
          <a:p>
            <a:r>
              <a:rPr lang="en-US" sz="4000" dirty="0">
                <a:effectLst/>
                <a:latin typeface="Trebuchet MS" panose="020B0603020202020204" pitchFamily="34" charset="0"/>
                <a:ea typeface="Calibri" panose="020F0502020204030204" pitchFamily="34" charset="0"/>
                <a:cs typeface="Times New Roman" panose="02020603050405020304" pitchFamily="18" charset="0"/>
              </a:rPr>
              <a:t>This course unit seeks to deepen students’ perspectives on social, economic, religious, and political questions that they encounter daily. </a:t>
            </a:r>
          </a:p>
          <a:p>
            <a:r>
              <a:rPr lang="en-US" sz="4000" dirty="0">
                <a:effectLst/>
                <a:latin typeface="Trebuchet MS" panose="020B0603020202020204" pitchFamily="34" charset="0"/>
                <a:ea typeface="Calibri" panose="020F0502020204030204" pitchFamily="34" charset="0"/>
                <a:cs typeface="Times New Roman" panose="02020603050405020304" pitchFamily="18" charset="0"/>
              </a:rPr>
              <a:t>It </a:t>
            </a:r>
            <a:r>
              <a:rPr lang="en-US" sz="4000" dirty="0" err="1">
                <a:effectLst/>
                <a:latin typeface="Trebuchet MS" panose="020B0603020202020204" pitchFamily="34" charset="0"/>
                <a:ea typeface="Calibri" panose="020F0502020204030204" pitchFamily="34" charset="0"/>
                <a:cs typeface="Times New Roman" panose="02020603050405020304" pitchFamily="18" charset="0"/>
              </a:rPr>
              <a:t>emphasises</a:t>
            </a:r>
            <a:r>
              <a:rPr lang="en-US" sz="4000" dirty="0">
                <a:effectLst/>
                <a:latin typeface="Trebuchet MS" panose="020B0603020202020204" pitchFamily="34" charset="0"/>
                <a:ea typeface="Calibri" panose="020F0502020204030204" pitchFamily="34" charset="0"/>
                <a:cs typeface="Times New Roman" panose="02020603050405020304" pitchFamily="18" charset="0"/>
              </a:rPr>
              <a:t> developing critical reflection skills and understanding how faith informs people’s ethical thinking, rather than finding “answers” to the pressing ethical problems.</a:t>
            </a:r>
          </a:p>
          <a:p>
            <a:endParaRPr lang="en-US" dirty="0">
              <a:latin typeface="Trebuchet MS" panose="020B0603020202020204" pitchFamily="34" charset="0"/>
              <a:ea typeface="Calibri" panose="020F0502020204030204" pitchFamily="34" charset="0"/>
              <a:cs typeface="Times New Roman" panose="02020603050405020304" pitchFamily="18" charset="0"/>
            </a:endParaRPr>
          </a:p>
          <a:p>
            <a:endParaRPr lang="en-US" dirty="0">
              <a:latin typeface="Trebuchet MS" panose="020B0603020202020204" pitchFamily="34" charset="0"/>
              <a:ea typeface="Calibri" panose="020F0502020204030204" pitchFamily="34" charset="0"/>
              <a:cs typeface="Times New Roman" panose="02020603050405020304" pitchFamily="18" charset="0"/>
            </a:endParaRPr>
          </a:p>
          <a:p>
            <a:endParaRPr lang="en-US" dirty="0">
              <a:latin typeface="Trebuchet MS" panose="020B060302020202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67406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A81D2-4606-47CA-9FC1-1429B161D7B1}"/>
              </a:ext>
            </a:extLst>
          </p:cNvPr>
          <p:cNvSpPr>
            <a:spLocks noGrp="1"/>
          </p:cNvSpPr>
          <p:nvPr>
            <p:ph type="title"/>
          </p:nvPr>
        </p:nvSpPr>
        <p:spPr/>
        <p:txBody>
          <a:bodyPr/>
          <a:lstStyle/>
          <a:p>
            <a:pPr algn="ctr"/>
            <a:r>
              <a:rPr lang="en-GB" b="1" dirty="0"/>
              <a:t>Sources of Christian Ethics; Scripture</a:t>
            </a:r>
          </a:p>
        </p:txBody>
      </p:sp>
      <p:sp>
        <p:nvSpPr>
          <p:cNvPr id="3" name="Content Placeholder 2">
            <a:extLst>
              <a:ext uri="{FF2B5EF4-FFF2-40B4-BE49-F238E27FC236}">
                <a16:creationId xmlns:a16="http://schemas.microsoft.com/office/drawing/2014/main" id="{4E845CBA-20BE-EC36-1A3B-3FE0A163DD98}"/>
              </a:ext>
            </a:extLst>
          </p:cNvPr>
          <p:cNvSpPr>
            <a:spLocks noGrp="1"/>
          </p:cNvSpPr>
          <p:nvPr>
            <p:ph idx="1"/>
          </p:nvPr>
        </p:nvSpPr>
        <p:spPr/>
        <p:txBody>
          <a:bodyPr>
            <a:normAutofit/>
          </a:bodyPr>
          <a:lstStyle/>
          <a:p>
            <a:r>
              <a:rPr lang="en-GB" sz="3600" dirty="0"/>
              <a:t>Christian Ethics proclaims the good news found in the scriptures. The good news from the scriptures comes true when “Christians interpret scriptures through relationship with God, with one another and with scripture itself” (Long 2022:95)</a:t>
            </a:r>
          </a:p>
          <a:p>
            <a:r>
              <a:rPr lang="en-GB" sz="3600" dirty="0"/>
              <a:t>Christian Ethics is therefore moral principles based on the biblical and theological grounds that guide Christian behaviour and conduct. </a:t>
            </a:r>
          </a:p>
          <a:p>
            <a:endParaRPr lang="en-GB" sz="3600" dirty="0"/>
          </a:p>
        </p:txBody>
      </p:sp>
    </p:spTree>
    <p:extLst>
      <p:ext uri="{BB962C8B-B14F-4D97-AF65-F5344CB8AC3E}">
        <p14:creationId xmlns:p14="http://schemas.microsoft.com/office/powerpoint/2010/main" val="209267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337F-1B25-DE5C-5E23-85E4D1FDF689}"/>
              </a:ext>
            </a:extLst>
          </p:cNvPr>
          <p:cNvSpPr>
            <a:spLocks noGrp="1"/>
          </p:cNvSpPr>
          <p:nvPr>
            <p:ph type="title"/>
          </p:nvPr>
        </p:nvSpPr>
        <p:spPr/>
        <p:txBody>
          <a:bodyPr/>
          <a:lstStyle/>
          <a:p>
            <a:pPr algn="ctr"/>
            <a:r>
              <a:rPr lang="en-GB" b="1" dirty="0"/>
              <a:t>Sources of Christian Ethics; Scripture</a:t>
            </a:r>
          </a:p>
        </p:txBody>
      </p:sp>
      <p:sp>
        <p:nvSpPr>
          <p:cNvPr id="3" name="Content Placeholder 2">
            <a:extLst>
              <a:ext uri="{FF2B5EF4-FFF2-40B4-BE49-F238E27FC236}">
                <a16:creationId xmlns:a16="http://schemas.microsoft.com/office/drawing/2014/main" id="{00317C78-4C23-D55A-F3DB-5D8881E3D1EE}"/>
              </a:ext>
            </a:extLst>
          </p:cNvPr>
          <p:cNvSpPr>
            <a:spLocks noGrp="1"/>
          </p:cNvSpPr>
          <p:nvPr>
            <p:ph idx="1"/>
          </p:nvPr>
        </p:nvSpPr>
        <p:spPr/>
        <p:txBody>
          <a:bodyPr>
            <a:normAutofit fontScale="85000" lnSpcReduction="20000"/>
          </a:bodyPr>
          <a:lstStyle/>
          <a:p>
            <a:r>
              <a:rPr lang="en-GB" sz="3600" dirty="0"/>
              <a:t> </a:t>
            </a:r>
            <a:r>
              <a:rPr lang="en-GB" sz="4800" dirty="0"/>
              <a:t>The scriptures offer principles for moral challenges in society</a:t>
            </a:r>
          </a:p>
          <a:p>
            <a:pPr lvl="2"/>
            <a:r>
              <a:rPr lang="en-GB" sz="4000" dirty="0"/>
              <a:t>Marriage challenges</a:t>
            </a:r>
          </a:p>
          <a:p>
            <a:pPr lvl="2"/>
            <a:r>
              <a:rPr lang="en-GB" sz="4000" dirty="0"/>
              <a:t> Same-sex marriage</a:t>
            </a:r>
          </a:p>
          <a:p>
            <a:pPr lvl="2"/>
            <a:r>
              <a:rPr lang="en-GB" sz="4000" dirty="0"/>
              <a:t>Environmental degradation</a:t>
            </a:r>
          </a:p>
          <a:p>
            <a:pPr lvl="2"/>
            <a:r>
              <a:rPr lang="en-GB" sz="4000" dirty="0"/>
              <a:t>Child-labour</a:t>
            </a:r>
          </a:p>
          <a:p>
            <a:r>
              <a:rPr lang="en-GB" sz="4800" dirty="0"/>
              <a:t>Challenge today: Despite the wide reading and interpretation of the scriptures, why is so much vice in society today?</a:t>
            </a:r>
          </a:p>
          <a:p>
            <a:pPr lvl="1"/>
            <a:endParaRPr lang="en-GB" sz="4400" dirty="0"/>
          </a:p>
          <a:p>
            <a:endParaRPr lang="en-GB" dirty="0"/>
          </a:p>
        </p:txBody>
      </p:sp>
    </p:spTree>
    <p:extLst>
      <p:ext uri="{BB962C8B-B14F-4D97-AF65-F5344CB8AC3E}">
        <p14:creationId xmlns:p14="http://schemas.microsoft.com/office/powerpoint/2010/main" val="951630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3494-4884-B084-5E8C-63005E36A7AE}"/>
              </a:ext>
            </a:extLst>
          </p:cNvPr>
          <p:cNvSpPr>
            <a:spLocks noGrp="1"/>
          </p:cNvSpPr>
          <p:nvPr>
            <p:ph type="title"/>
          </p:nvPr>
        </p:nvSpPr>
        <p:spPr/>
        <p:txBody>
          <a:bodyPr/>
          <a:lstStyle/>
          <a:p>
            <a:pPr algn="ctr"/>
            <a:r>
              <a:rPr lang="en-GB" b="1" dirty="0"/>
              <a:t>Sources of Christian Ethics; Tradition</a:t>
            </a:r>
          </a:p>
        </p:txBody>
      </p:sp>
      <p:sp>
        <p:nvSpPr>
          <p:cNvPr id="3" name="Content Placeholder 2">
            <a:extLst>
              <a:ext uri="{FF2B5EF4-FFF2-40B4-BE49-F238E27FC236}">
                <a16:creationId xmlns:a16="http://schemas.microsoft.com/office/drawing/2014/main" id="{9E89E4F8-18F6-22FE-D4D9-A769EC5F7E96}"/>
              </a:ext>
            </a:extLst>
          </p:cNvPr>
          <p:cNvSpPr>
            <a:spLocks noGrp="1"/>
          </p:cNvSpPr>
          <p:nvPr>
            <p:ph idx="1"/>
          </p:nvPr>
        </p:nvSpPr>
        <p:spPr/>
        <p:txBody>
          <a:bodyPr>
            <a:normAutofit fontScale="92500" lnSpcReduction="10000"/>
          </a:bodyPr>
          <a:lstStyle/>
          <a:p>
            <a:r>
              <a:rPr lang="en-GB" sz="4000" dirty="0"/>
              <a:t>Tradition;  something (values, ideas, virtues) passed along. </a:t>
            </a:r>
          </a:p>
          <a:p>
            <a:pPr lvl="1"/>
            <a:r>
              <a:rPr lang="en-GB" sz="3600" dirty="0"/>
              <a:t>Authoritative teaching</a:t>
            </a:r>
          </a:p>
          <a:p>
            <a:pPr lvl="1"/>
            <a:r>
              <a:rPr lang="en-GB" sz="3600" dirty="0"/>
              <a:t>Learning and wisdom </a:t>
            </a:r>
          </a:p>
          <a:p>
            <a:pPr lvl="1"/>
            <a:r>
              <a:rPr lang="en-GB" sz="3600" dirty="0"/>
              <a:t>Traditional as a source of ethics is not accepted especially by the Protestant/Evangelical </a:t>
            </a:r>
          </a:p>
          <a:p>
            <a:pPr lvl="1"/>
            <a:r>
              <a:rPr lang="en-GB" sz="3600" dirty="0"/>
              <a:t>Traditions in Christian Ethics looks at the best practices that help promote the common good of society</a:t>
            </a:r>
          </a:p>
          <a:p>
            <a:endParaRPr lang="en-GB" dirty="0"/>
          </a:p>
          <a:p>
            <a:endParaRPr lang="en-GB" dirty="0"/>
          </a:p>
        </p:txBody>
      </p:sp>
    </p:spTree>
    <p:extLst>
      <p:ext uri="{BB962C8B-B14F-4D97-AF65-F5344CB8AC3E}">
        <p14:creationId xmlns:p14="http://schemas.microsoft.com/office/powerpoint/2010/main" val="344616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C0B7-E334-35D4-31E5-8FF3DB892EAA}"/>
              </a:ext>
            </a:extLst>
          </p:cNvPr>
          <p:cNvSpPr>
            <a:spLocks noGrp="1"/>
          </p:cNvSpPr>
          <p:nvPr>
            <p:ph type="title"/>
          </p:nvPr>
        </p:nvSpPr>
        <p:spPr/>
        <p:txBody>
          <a:bodyPr/>
          <a:lstStyle/>
          <a:p>
            <a:r>
              <a:rPr lang="en-GB" b="1" dirty="0"/>
              <a:t>Sources of Christian Ethics; Experience</a:t>
            </a:r>
          </a:p>
        </p:txBody>
      </p:sp>
      <p:sp>
        <p:nvSpPr>
          <p:cNvPr id="3" name="Content Placeholder 2">
            <a:extLst>
              <a:ext uri="{FF2B5EF4-FFF2-40B4-BE49-F238E27FC236}">
                <a16:creationId xmlns:a16="http://schemas.microsoft.com/office/drawing/2014/main" id="{4608E739-7687-63D0-FFC3-88F471162BD3}"/>
              </a:ext>
            </a:extLst>
          </p:cNvPr>
          <p:cNvSpPr>
            <a:spLocks noGrp="1"/>
          </p:cNvSpPr>
          <p:nvPr>
            <p:ph idx="1"/>
          </p:nvPr>
        </p:nvSpPr>
        <p:spPr/>
        <p:txBody>
          <a:bodyPr>
            <a:normAutofit fontScale="85000" lnSpcReduction="20000"/>
          </a:bodyPr>
          <a:lstStyle/>
          <a:p>
            <a:r>
              <a:rPr lang="en-GB" sz="3900" b="1" dirty="0"/>
              <a:t>E</a:t>
            </a:r>
            <a:r>
              <a:rPr lang="en-GB" sz="4300" b="1" dirty="0"/>
              <a:t>xperience; </a:t>
            </a:r>
            <a:r>
              <a:rPr lang="en-GB" sz="4300" dirty="0"/>
              <a:t>what people have gone through situations of suffering, pain, and happiness become part of them. </a:t>
            </a:r>
          </a:p>
          <a:p>
            <a:pPr lvl="1"/>
            <a:r>
              <a:rPr lang="en-GB" sz="3900" dirty="0"/>
              <a:t>Experience of people makes them what they are; good childhood upbringing, good health, wealth and friendships flourish human life.</a:t>
            </a:r>
          </a:p>
          <a:p>
            <a:pPr lvl="1"/>
            <a:r>
              <a:rPr lang="en-GB" sz="3900" dirty="0"/>
              <a:t>Lack of these things causes misery and affects human good. </a:t>
            </a:r>
          </a:p>
          <a:p>
            <a:r>
              <a:rPr lang="en-GB" sz="3500" dirty="0"/>
              <a:t>Good human experience makes them make good/moral decisions for the good of the other Christians with good experiences would make good moral decisions</a:t>
            </a:r>
          </a:p>
          <a:p>
            <a:endParaRPr lang="en-GB" dirty="0"/>
          </a:p>
        </p:txBody>
      </p:sp>
    </p:spTree>
    <p:extLst>
      <p:ext uri="{BB962C8B-B14F-4D97-AF65-F5344CB8AC3E}">
        <p14:creationId xmlns:p14="http://schemas.microsoft.com/office/powerpoint/2010/main" val="3212490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E58B-90D1-6BE0-6ACD-18A220C295D4}"/>
              </a:ext>
            </a:extLst>
          </p:cNvPr>
          <p:cNvSpPr>
            <a:spLocks noGrp="1"/>
          </p:cNvSpPr>
          <p:nvPr>
            <p:ph type="title"/>
          </p:nvPr>
        </p:nvSpPr>
        <p:spPr/>
        <p:txBody>
          <a:bodyPr/>
          <a:lstStyle/>
          <a:p>
            <a:pPr algn="ctr"/>
            <a:r>
              <a:rPr lang="en-GB" b="1" dirty="0"/>
              <a:t>Sources of Christian Ethics; Reason</a:t>
            </a:r>
          </a:p>
        </p:txBody>
      </p:sp>
      <p:sp>
        <p:nvSpPr>
          <p:cNvPr id="3" name="Content Placeholder 2">
            <a:extLst>
              <a:ext uri="{FF2B5EF4-FFF2-40B4-BE49-F238E27FC236}">
                <a16:creationId xmlns:a16="http://schemas.microsoft.com/office/drawing/2014/main" id="{4077DA0E-7313-D782-8BE7-F9BA6E3F6C0A}"/>
              </a:ext>
            </a:extLst>
          </p:cNvPr>
          <p:cNvSpPr>
            <a:spLocks noGrp="1"/>
          </p:cNvSpPr>
          <p:nvPr>
            <p:ph idx="1"/>
          </p:nvPr>
        </p:nvSpPr>
        <p:spPr/>
        <p:txBody>
          <a:bodyPr>
            <a:normAutofit/>
          </a:bodyPr>
          <a:lstStyle/>
          <a:p>
            <a:r>
              <a:rPr lang="en-GB" sz="3600" b="1" dirty="0"/>
              <a:t>Reason; </a:t>
            </a:r>
            <a:r>
              <a:rPr lang="en-GB" sz="3600" dirty="0"/>
              <a:t>use of cognitive capacity to make judgments. </a:t>
            </a:r>
          </a:p>
          <a:p>
            <a:pPr lvl="1"/>
            <a:r>
              <a:rPr lang="en-GB" sz="3400" dirty="0"/>
              <a:t>Common sense to judge what is right or wrong in delicate situations for the good of all. </a:t>
            </a:r>
          </a:p>
          <a:p>
            <a:pPr lvl="1"/>
            <a:r>
              <a:rPr lang="en-GB" sz="3400" dirty="0"/>
              <a:t>Better good </a:t>
            </a:r>
          </a:p>
          <a:p>
            <a:r>
              <a:rPr lang="en-GB" sz="3600" dirty="0"/>
              <a:t>What is right for a medical doctor in a situation of ectopic pregnancy that is likely to affect the life of the mother?</a:t>
            </a:r>
          </a:p>
          <a:p>
            <a:pPr lvl="1"/>
            <a:endParaRPr lang="en-GB" sz="3400" dirty="0"/>
          </a:p>
        </p:txBody>
      </p:sp>
    </p:spTree>
    <p:extLst>
      <p:ext uri="{BB962C8B-B14F-4D97-AF65-F5344CB8AC3E}">
        <p14:creationId xmlns:p14="http://schemas.microsoft.com/office/powerpoint/2010/main" val="1370776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06B4C-4275-6D97-B285-19CC70C609E4}"/>
              </a:ext>
            </a:extLst>
          </p:cNvPr>
          <p:cNvSpPr>
            <a:spLocks noGrp="1"/>
          </p:cNvSpPr>
          <p:nvPr>
            <p:ph idx="1"/>
          </p:nvPr>
        </p:nvSpPr>
        <p:spPr>
          <a:xfrm>
            <a:off x="818712" y="239843"/>
            <a:ext cx="10554574" cy="5618955"/>
          </a:xfrm>
        </p:spPr>
        <p:txBody>
          <a:bodyPr>
            <a:normAutofit/>
          </a:bodyPr>
          <a:lstStyle/>
          <a:p>
            <a:pPr marL="0" indent="0" algn="ctr">
              <a:buNone/>
            </a:pPr>
            <a:endParaRPr lang="en-GB" sz="3600" dirty="0"/>
          </a:p>
          <a:p>
            <a:pPr marL="0" indent="0" algn="ctr">
              <a:buNone/>
            </a:pPr>
            <a:endParaRPr lang="en-GB" sz="3600" dirty="0"/>
          </a:p>
          <a:p>
            <a:pPr marL="0" indent="0" algn="ctr">
              <a:buNone/>
            </a:pPr>
            <a:endParaRPr lang="en-GB" sz="3600" dirty="0"/>
          </a:p>
          <a:p>
            <a:pPr marL="0" indent="0" algn="ctr">
              <a:buNone/>
            </a:pPr>
            <a:endParaRPr lang="en-GB" sz="3600" dirty="0"/>
          </a:p>
          <a:p>
            <a:pPr marL="0" indent="0" algn="ctr">
              <a:buNone/>
            </a:pPr>
            <a:r>
              <a:rPr lang="en-GB" sz="5400" b="1" dirty="0"/>
              <a:t>Thank you</a:t>
            </a:r>
          </a:p>
        </p:txBody>
      </p:sp>
    </p:spTree>
    <p:extLst>
      <p:ext uri="{BB962C8B-B14F-4D97-AF65-F5344CB8AC3E}">
        <p14:creationId xmlns:p14="http://schemas.microsoft.com/office/powerpoint/2010/main" val="288811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1DFD-80EA-484E-4483-093462777661}"/>
              </a:ext>
            </a:extLst>
          </p:cNvPr>
          <p:cNvSpPr>
            <a:spLocks noGrp="1"/>
          </p:cNvSpPr>
          <p:nvPr>
            <p:ph type="title"/>
          </p:nvPr>
        </p:nvSpPr>
        <p:spPr/>
        <p:txBody>
          <a:bodyPr/>
          <a:lstStyle/>
          <a:p>
            <a:pPr algn="ctr"/>
            <a:r>
              <a:rPr lang="en-GB" b="1" dirty="0"/>
              <a:t>Objectives of the Course</a:t>
            </a:r>
          </a:p>
        </p:txBody>
      </p:sp>
      <p:sp>
        <p:nvSpPr>
          <p:cNvPr id="3" name="Content Placeholder 2">
            <a:extLst>
              <a:ext uri="{FF2B5EF4-FFF2-40B4-BE49-F238E27FC236}">
                <a16:creationId xmlns:a16="http://schemas.microsoft.com/office/drawing/2014/main" id="{C6EB7571-59A8-0712-CC5C-D54187C3B8DE}"/>
              </a:ext>
            </a:extLst>
          </p:cNvPr>
          <p:cNvSpPr>
            <a:spLocks noGrp="1"/>
          </p:cNvSpPr>
          <p:nvPr>
            <p:ph idx="1"/>
          </p:nvPr>
        </p:nvSpPr>
        <p:spPr/>
        <p:txBody>
          <a:bodyPr>
            <a:normAutofit lnSpcReduction="10000"/>
          </a:bodyPr>
          <a:lstStyle/>
          <a:p>
            <a:pPr marR="1501775">
              <a:lnSpc>
                <a:spcPct val="107000"/>
              </a:lnSpc>
              <a:spcAft>
                <a:spcPts val="335"/>
              </a:spcAft>
            </a:pPr>
            <a:r>
              <a:rPr lang="en-GB" sz="28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By the end of the course unit the students should be able </a:t>
            </a:r>
          </a:p>
          <a:p>
            <a:pPr marR="1501775" lvl="1">
              <a:lnSpc>
                <a:spcPct val="107000"/>
              </a:lnSpc>
              <a:spcAft>
                <a:spcPts val="335"/>
              </a:spcAft>
            </a:pPr>
            <a:r>
              <a:rPr lang="en-GB" sz="2800" dirty="0">
                <a:solidFill>
                  <a:schemeClr val="tx1">
                    <a:lumMod val="95000"/>
                  </a:schemeClr>
                </a:solidFill>
                <a:latin typeface="Trebuchet MS" panose="020B0603020202020204" pitchFamily="34" charset="0"/>
                <a:ea typeface="Calibri" panose="020F0502020204030204" pitchFamily="34" charset="0"/>
                <a:cs typeface="Times New Roman" panose="02020603050405020304" pitchFamily="18" charset="0"/>
              </a:rPr>
              <a:t>To acquire knowledge on the </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nature, methods, foundations and context of Christian Ethics</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R="1501775" lvl="1">
              <a:lnSpc>
                <a:spcPct val="107000"/>
              </a:lnSpc>
              <a:spcAft>
                <a:spcPts val="335"/>
              </a:spcAft>
            </a:pPr>
            <a:r>
              <a:rPr lang="en-US" sz="2800" dirty="0">
                <a:latin typeface="Trebuchet MS" panose="020B0603020202020204" pitchFamily="34" charset="0"/>
                <a:ea typeface="Calibri" panose="020F0502020204030204" pitchFamily="34" charset="0"/>
                <a:cs typeface="Times New Roman" panose="02020603050405020304" pitchFamily="18" charset="0"/>
              </a:rPr>
              <a:t>To demonstrate the p</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hilosophical basis for ethical decision making  </a:t>
            </a:r>
            <a:endParaRPr lang="en-GB" sz="2800" dirty="0">
              <a:latin typeface="Calibri" panose="020F0502020204030204" pitchFamily="34" charset="0"/>
              <a:ea typeface="Calibri" panose="020F0502020204030204" pitchFamily="34" charset="0"/>
              <a:cs typeface="Times New Roman" panose="02020603050405020304" pitchFamily="18" charset="0"/>
            </a:endParaRPr>
          </a:p>
          <a:p>
            <a:pPr marR="1501775" lvl="1">
              <a:lnSpc>
                <a:spcPct val="107000"/>
              </a:lnSpc>
              <a:spcAft>
                <a:spcPts val="335"/>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To acquire skills in critical reflection on contemporary moral issues from a Christian perspective. </a:t>
            </a:r>
            <a:endParaRPr lang="en-GB" sz="2800" dirty="0"/>
          </a:p>
        </p:txBody>
      </p:sp>
    </p:spTree>
    <p:extLst>
      <p:ext uri="{BB962C8B-B14F-4D97-AF65-F5344CB8AC3E}">
        <p14:creationId xmlns:p14="http://schemas.microsoft.com/office/powerpoint/2010/main" val="220016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77A8-462A-7FC4-5CC9-F23627E172C1}"/>
              </a:ext>
            </a:extLst>
          </p:cNvPr>
          <p:cNvSpPr>
            <a:spLocks noGrp="1"/>
          </p:cNvSpPr>
          <p:nvPr>
            <p:ph type="title"/>
          </p:nvPr>
        </p:nvSpPr>
        <p:spPr/>
        <p:txBody>
          <a:bodyPr/>
          <a:lstStyle/>
          <a:p>
            <a:pPr algn="ctr"/>
            <a:r>
              <a:rPr lang="en-GB" b="1" dirty="0"/>
              <a:t>Content of the Course </a:t>
            </a:r>
          </a:p>
        </p:txBody>
      </p:sp>
      <p:sp>
        <p:nvSpPr>
          <p:cNvPr id="3" name="Content Placeholder 2">
            <a:extLst>
              <a:ext uri="{FF2B5EF4-FFF2-40B4-BE49-F238E27FC236}">
                <a16:creationId xmlns:a16="http://schemas.microsoft.com/office/drawing/2014/main" id="{64E5BD1C-6470-33AC-01D9-6FD9645E138A}"/>
              </a:ext>
            </a:extLst>
          </p:cNvPr>
          <p:cNvSpPr>
            <a:spLocks noGrp="1"/>
          </p:cNvSpPr>
          <p:nvPr>
            <p:ph idx="1"/>
          </p:nvPr>
        </p:nvSpPr>
        <p:spPr/>
        <p:txBody>
          <a:bodyPr>
            <a:normAutofit lnSpcReduction="10000"/>
          </a:bodyPr>
          <a:lstStyle/>
          <a:p>
            <a:pPr algn="just">
              <a:lnSpc>
                <a:spcPct val="107000"/>
              </a:lnSpc>
              <a:spcAft>
                <a:spcPts val="800"/>
              </a:spcAft>
              <a:buFont typeface="+mj-lt"/>
              <a:buAutoNum type="arabicPeriod"/>
            </a:pPr>
            <a:r>
              <a:rPr lang="en-US" sz="32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Christian ethics, issues, sources and importance </a:t>
            </a:r>
            <a:endParaRPr lang="en-GB"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US" sz="32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Christian ethical system: deontological and virtue ethics</a:t>
            </a:r>
            <a:endParaRPr lang="en-GB"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US" sz="32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Secular ethical system: teleological and relativism ethics</a:t>
            </a:r>
            <a:endParaRPr lang="en-GB"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mj-lt"/>
              <a:buAutoNum type="arabicPeriod"/>
            </a:pPr>
            <a:r>
              <a:rPr lang="en-US" sz="32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Basis of Christian Ethics in Africa: African tradition, classical Western tradition, and the Bible   </a:t>
            </a:r>
            <a:endParaRPr lang="en-GB" sz="32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586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A367-DFFE-3B14-F976-02052826180F}"/>
              </a:ext>
            </a:extLst>
          </p:cNvPr>
          <p:cNvSpPr>
            <a:spLocks noGrp="1"/>
          </p:cNvSpPr>
          <p:nvPr>
            <p:ph type="title"/>
          </p:nvPr>
        </p:nvSpPr>
        <p:spPr/>
        <p:txBody>
          <a:bodyPr/>
          <a:lstStyle/>
          <a:p>
            <a:pPr algn="ctr"/>
            <a:r>
              <a:rPr lang="en-GB" b="1" dirty="0"/>
              <a:t>Content of the Course </a:t>
            </a:r>
          </a:p>
        </p:txBody>
      </p:sp>
      <p:sp>
        <p:nvSpPr>
          <p:cNvPr id="3" name="Content Placeholder 2">
            <a:extLst>
              <a:ext uri="{FF2B5EF4-FFF2-40B4-BE49-F238E27FC236}">
                <a16:creationId xmlns:a16="http://schemas.microsoft.com/office/drawing/2014/main" id="{4ECEF3BE-9AA7-F80D-EEB7-FDEA55BC37EA}"/>
              </a:ext>
            </a:extLst>
          </p:cNvPr>
          <p:cNvSpPr>
            <a:spLocks noGrp="1"/>
          </p:cNvSpPr>
          <p:nvPr>
            <p:ph idx="1"/>
          </p:nvPr>
        </p:nvSpPr>
        <p:spPr/>
        <p:txBody>
          <a:bodyPr>
            <a:normAutofit fontScale="92500" lnSpcReduction="20000"/>
          </a:bodyPr>
          <a:lstStyle/>
          <a:p>
            <a:pPr marL="0" indent="0" algn="just">
              <a:lnSpc>
                <a:spcPct val="107000"/>
              </a:lnSpc>
              <a:spcAft>
                <a:spcPts val="800"/>
              </a:spcAft>
              <a:buNone/>
            </a:pPr>
            <a:r>
              <a:rPr lang="en-US" sz="47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5. Christian Ethics and Life-threatening Issues  </a:t>
            </a:r>
          </a:p>
          <a:p>
            <a:pPr marL="0" indent="0" algn="just">
              <a:lnSpc>
                <a:spcPct val="107000"/>
              </a:lnSpc>
              <a:spcAft>
                <a:spcPts val="800"/>
              </a:spcAft>
              <a:buNone/>
            </a:pPr>
            <a:r>
              <a:rPr lang="en-US" sz="47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6. Christian Ethics and Human Authority</a:t>
            </a:r>
            <a:endParaRPr lang="en-GB" sz="4700" dirty="0">
              <a:solidFill>
                <a:schemeClr val="tx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47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7. Christian Ethics and Marriage </a:t>
            </a:r>
          </a:p>
          <a:p>
            <a:pPr marL="0" indent="0" algn="just">
              <a:lnSpc>
                <a:spcPct val="107000"/>
              </a:lnSpc>
              <a:spcAft>
                <a:spcPts val="800"/>
              </a:spcAft>
              <a:buNone/>
            </a:pPr>
            <a:r>
              <a:rPr lang="en-US" sz="4700" dirty="0">
                <a:solidFill>
                  <a:schemeClr val="tx1">
                    <a:lumMod val="95000"/>
                  </a:schemeClr>
                </a:solidFill>
                <a:effectLst/>
                <a:latin typeface="Trebuchet MS" panose="020B0603020202020204" pitchFamily="34" charset="0"/>
                <a:ea typeface="Trebuchet MS" panose="020B0603020202020204" pitchFamily="34" charset="0"/>
                <a:cs typeface="Times New Roman" panose="02020603050405020304" pitchFamily="18" charset="0"/>
              </a:rPr>
              <a:t>8. Christian Ethics and Protection of Property</a:t>
            </a:r>
            <a:endParaRPr lang="en-GB" sz="4700" dirty="0">
              <a:solidFill>
                <a:schemeClr val="tx1">
                  <a:lumMod val="95000"/>
                </a:schemeClr>
              </a:solidFill>
            </a:endParaRPr>
          </a:p>
          <a:p>
            <a:endParaRPr lang="en-GB" dirty="0"/>
          </a:p>
        </p:txBody>
      </p:sp>
    </p:spTree>
    <p:extLst>
      <p:ext uri="{BB962C8B-B14F-4D97-AF65-F5344CB8AC3E}">
        <p14:creationId xmlns:p14="http://schemas.microsoft.com/office/powerpoint/2010/main" val="39294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0A19-7848-7836-8656-005E11C24558}"/>
              </a:ext>
            </a:extLst>
          </p:cNvPr>
          <p:cNvSpPr>
            <a:spLocks noGrp="1"/>
          </p:cNvSpPr>
          <p:nvPr>
            <p:ph type="title"/>
          </p:nvPr>
        </p:nvSpPr>
        <p:spPr/>
        <p:txBody>
          <a:bodyPr/>
          <a:lstStyle/>
          <a:p>
            <a:pPr algn="ctr"/>
            <a:r>
              <a:rPr lang="en-GB" b="1" dirty="0"/>
              <a:t>Defining Christian Ethics </a:t>
            </a:r>
          </a:p>
        </p:txBody>
      </p:sp>
      <p:sp>
        <p:nvSpPr>
          <p:cNvPr id="3" name="Content Placeholder 2">
            <a:extLst>
              <a:ext uri="{FF2B5EF4-FFF2-40B4-BE49-F238E27FC236}">
                <a16:creationId xmlns:a16="http://schemas.microsoft.com/office/drawing/2014/main" id="{0C13537D-DCA1-FA7E-4C2E-7801A3F9BB8C}"/>
              </a:ext>
            </a:extLst>
          </p:cNvPr>
          <p:cNvSpPr>
            <a:spLocks noGrp="1"/>
          </p:cNvSpPr>
          <p:nvPr>
            <p:ph idx="1"/>
          </p:nvPr>
        </p:nvSpPr>
        <p:spPr/>
        <p:txBody>
          <a:bodyPr>
            <a:normAutofit lnSpcReduction="10000"/>
          </a:bodyPr>
          <a:lstStyle/>
          <a:p>
            <a:pPr algn="just">
              <a:lnSpc>
                <a:spcPct val="115000"/>
              </a:lnSpc>
              <a:spcAft>
                <a:spcPts val="1000"/>
              </a:spcAft>
            </a:pPr>
            <a:r>
              <a:rPr lang="en-US" b="1" dirty="0">
                <a:effectLst/>
                <a:latin typeface="Trebuchet MS" panose="020B0603020202020204" pitchFamily="34" charset="0"/>
                <a:ea typeface="Calibri" panose="020F0502020204030204" pitchFamily="34" charset="0"/>
                <a:cs typeface="Times New Roman" panose="02020603050405020304" pitchFamily="18" charset="0"/>
              </a:rPr>
              <a:t>Ethics= ethos, a </a:t>
            </a:r>
            <a:r>
              <a:rPr lang="en-US" b="1" dirty="0">
                <a:latin typeface="Trebuchet MS" panose="020B0603020202020204" pitchFamily="34" charset="0"/>
                <a:ea typeface="Calibri" panose="020F0502020204030204" pitchFamily="34" charset="0"/>
                <a:cs typeface="Times New Roman" panose="02020603050405020304" pitchFamily="18" charset="0"/>
              </a:rPr>
              <a:t>Greek </a:t>
            </a:r>
            <a:r>
              <a:rPr lang="en-US" dirty="0">
                <a:effectLst/>
                <a:latin typeface="Trebuchet MS" panose="020B0603020202020204" pitchFamily="34" charset="0"/>
                <a:ea typeface="Calibri" panose="020F0502020204030204" pitchFamily="34" charset="0"/>
                <a:cs typeface="Times New Roman" panose="02020603050405020304" pitchFamily="18" charset="0"/>
              </a:rPr>
              <a:t>for manners.  Ethics generally means the practice of good manners (</a:t>
            </a:r>
            <a:r>
              <a:rPr lang="en-US" dirty="0" err="1">
                <a:effectLst/>
                <a:latin typeface="Trebuchet MS" panose="020B0603020202020204" pitchFamily="34" charset="0"/>
                <a:ea typeface="Calibri" panose="020F0502020204030204" pitchFamily="34" charset="0"/>
                <a:cs typeface="Times New Roman" panose="02020603050405020304" pitchFamily="18" charset="0"/>
              </a:rPr>
              <a:t>cf</a:t>
            </a:r>
            <a:r>
              <a:rPr lang="en-US" dirty="0">
                <a:effectLst/>
                <a:latin typeface="Trebuchet MS" panose="020B0603020202020204" pitchFamily="34" charset="0"/>
                <a:ea typeface="Calibri" panose="020F0502020204030204" pitchFamily="34" charset="0"/>
                <a:cs typeface="Times New Roman" panose="02020603050405020304" pitchFamily="18" charset="0"/>
              </a:rPr>
              <a:t> 1 Corinthians 15:33) Ethics therefore refers to the study of the manners of human life of conduct.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dirty="0">
                <a:effectLst/>
                <a:latin typeface="Trebuchet MS" panose="020B0603020202020204" pitchFamily="34" charset="0"/>
                <a:ea typeface="Calibri" panose="020F0502020204030204" pitchFamily="34" charset="0"/>
                <a:cs typeface="Times New Roman" panose="02020603050405020304" pitchFamily="18" charset="0"/>
              </a:rPr>
              <a:t>Ethics is the body of moral values, norms and principles that guide, inform, govern man’s conduct.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15000"/>
              </a:lnSpc>
              <a:spcAft>
                <a:spcPts val="1000"/>
              </a:spcAft>
            </a:pPr>
            <a:r>
              <a:rPr lang="en-US" dirty="0">
                <a:latin typeface="Trebuchet MS" panose="020B0603020202020204" pitchFamily="34" charset="0"/>
                <a:ea typeface="Calibri" panose="020F0502020204030204" pitchFamily="34" charset="0"/>
                <a:cs typeface="Times New Roman" panose="02020603050405020304" pitchFamily="18" charset="0"/>
              </a:rPr>
              <a:t>M</a:t>
            </a:r>
            <a:r>
              <a:rPr lang="en-US" dirty="0">
                <a:effectLst/>
                <a:latin typeface="Trebuchet MS" panose="020B0603020202020204" pitchFamily="34" charset="0"/>
                <a:ea typeface="Calibri" panose="020F0502020204030204" pitchFamily="34" charset="0"/>
                <a:cs typeface="Times New Roman" panose="02020603050405020304" pitchFamily="18" charset="0"/>
              </a:rPr>
              <a:t>orals guide man in making/taking moral choices, decisions and judgement in one’s daily activities more especially as one is confronted with a multitude of situations.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33539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4D6A-C382-A5E8-49A7-71A3A980E9A7}"/>
              </a:ext>
            </a:extLst>
          </p:cNvPr>
          <p:cNvSpPr>
            <a:spLocks noGrp="1"/>
          </p:cNvSpPr>
          <p:nvPr>
            <p:ph type="title"/>
          </p:nvPr>
        </p:nvSpPr>
        <p:spPr/>
        <p:txBody>
          <a:bodyPr/>
          <a:lstStyle/>
          <a:p>
            <a:pPr algn="ctr"/>
            <a:r>
              <a:rPr lang="en-GB" b="1" dirty="0"/>
              <a:t>Defining Christian Ethics</a:t>
            </a:r>
          </a:p>
        </p:txBody>
      </p:sp>
      <p:sp>
        <p:nvSpPr>
          <p:cNvPr id="3" name="Content Placeholder 2">
            <a:extLst>
              <a:ext uri="{FF2B5EF4-FFF2-40B4-BE49-F238E27FC236}">
                <a16:creationId xmlns:a16="http://schemas.microsoft.com/office/drawing/2014/main" id="{16BB99DD-39B0-34F5-9C9B-24A6AA9A0C2B}"/>
              </a:ext>
            </a:extLst>
          </p:cNvPr>
          <p:cNvSpPr>
            <a:spLocks noGrp="1"/>
          </p:cNvSpPr>
          <p:nvPr>
            <p:ph idx="1"/>
          </p:nvPr>
        </p:nvSpPr>
        <p:spPr/>
        <p:txBody>
          <a:bodyPr>
            <a:normAutofit/>
          </a:bodyPr>
          <a:lstStyle/>
          <a:p>
            <a:pPr algn="just">
              <a:lnSpc>
                <a:spcPct val="115000"/>
              </a:lnSpc>
              <a:spcAft>
                <a:spcPts val="1000"/>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Ethics asks questions of when, how and why and tries to find out the reasons behind a situation</a:t>
            </a:r>
          </a:p>
          <a:p>
            <a:pPr algn="just">
              <a:lnSpc>
                <a:spcPct val="115000"/>
              </a:lnSpc>
              <a:spcAft>
                <a:spcPts val="1000"/>
              </a:spcAft>
            </a:pPr>
            <a:r>
              <a:rPr lang="en-US" sz="2800" dirty="0">
                <a:latin typeface="Trebuchet MS" panose="020B0603020202020204" pitchFamily="34" charset="0"/>
                <a:ea typeface="Calibri" panose="020F0502020204030204" pitchFamily="34" charset="0"/>
                <a:cs typeface="Times New Roman" panose="02020603050405020304" pitchFamily="18" charset="0"/>
              </a:rPr>
              <a:t>Proposes means to address or control the situation </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 </a:t>
            </a:r>
          </a:p>
          <a:p>
            <a:pPr algn="just">
              <a:lnSpc>
                <a:spcPct val="115000"/>
              </a:lnSpc>
              <a:spcAft>
                <a:spcPts val="1000"/>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The study of ethics poses questions on how one ought to live </a:t>
            </a:r>
            <a:r>
              <a:rPr lang="en-US" sz="2800" dirty="0">
                <a:latin typeface="Trebuchet MS" panose="020B0603020202020204" pitchFamily="34" charset="0"/>
                <a:ea typeface="Calibri" panose="020F0502020204030204" pitchFamily="34" charset="0"/>
                <a:cs typeface="Times New Roman" panose="02020603050405020304" pitchFamily="18" charset="0"/>
              </a:rPr>
              <a:t>for the good of humanity</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Ethics does not give conclusive </a:t>
            </a:r>
            <a:r>
              <a:rPr lang="en-US" sz="2800" dirty="0" err="1">
                <a:effectLst/>
                <a:latin typeface="Trebuchet MS" panose="020B0603020202020204" pitchFamily="34" charset="0"/>
                <a:ea typeface="Calibri" panose="020F0502020204030204" pitchFamily="34" charset="0"/>
                <a:cs typeface="Times New Roman" panose="02020603050405020304" pitchFamily="18" charset="0"/>
              </a:rPr>
              <a:t>answeres</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 but allows room for reasonable and ethical decisions. </a:t>
            </a:r>
            <a:endParaRPr lang="en-GB" sz="2800" dirty="0"/>
          </a:p>
        </p:txBody>
      </p:sp>
    </p:spTree>
    <p:extLst>
      <p:ext uri="{BB962C8B-B14F-4D97-AF65-F5344CB8AC3E}">
        <p14:creationId xmlns:p14="http://schemas.microsoft.com/office/powerpoint/2010/main" val="79488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4B77-549D-D0B5-F24A-41D1B65246EA}"/>
              </a:ext>
            </a:extLst>
          </p:cNvPr>
          <p:cNvSpPr>
            <a:spLocks noGrp="1"/>
          </p:cNvSpPr>
          <p:nvPr>
            <p:ph type="title"/>
          </p:nvPr>
        </p:nvSpPr>
        <p:spPr/>
        <p:txBody>
          <a:bodyPr/>
          <a:lstStyle/>
          <a:p>
            <a:pPr algn="ctr"/>
            <a:r>
              <a:rPr lang="en-GB" b="1" dirty="0"/>
              <a:t>Defining Ethics </a:t>
            </a:r>
          </a:p>
        </p:txBody>
      </p:sp>
      <p:sp>
        <p:nvSpPr>
          <p:cNvPr id="3" name="Content Placeholder 2">
            <a:extLst>
              <a:ext uri="{FF2B5EF4-FFF2-40B4-BE49-F238E27FC236}">
                <a16:creationId xmlns:a16="http://schemas.microsoft.com/office/drawing/2014/main" id="{0592FB39-C33A-D93F-E355-70D2AA07C0DF}"/>
              </a:ext>
            </a:extLst>
          </p:cNvPr>
          <p:cNvSpPr>
            <a:spLocks noGrp="1"/>
          </p:cNvSpPr>
          <p:nvPr>
            <p:ph idx="1"/>
          </p:nvPr>
        </p:nvSpPr>
        <p:spPr/>
        <p:txBody>
          <a:bodyPr>
            <a:normAutofit/>
          </a:bodyPr>
          <a:lstStyle/>
          <a:p>
            <a:pPr algn="just">
              <a:lnSpc>
                <a:spcPct val="115000"/>
              </a:lnSpc>
              <a:spcAft>
                <a:spcPts val="1000"/>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Ethics transcends borders into all aspects of life and integrates all disciplines; most professional ethics </a:t>
            </a:r>
            <a:r>
              <a:rPr lang="en-US" sz="2800" dirty="0" err="1">
                <a:effectLst/>
                <a:latin typeface="Trebuchet MS" panose="020B0603020202020204" pitchFamily="34" charset="0"/>
                <a:ea typeface="Calibri" panose="020F0502020204030204" pitchFamily="34" charset="0"/>
                <a:cs typeface="Times New Roman" panose="02020603050405020304" pitchFamily="18" charset="0"/>
              </a:rPr>
              <a:t>eg</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 law, business, medicine, education. </a:t>
            </a:r>
          </a:p>
          <a:p>
            <a:pPr algn="just">
              <a:lnSpc>
                <a:spcPct val="115000"/>
              </a:lnSpc>
              <a:spcAft>
                <a:spcPts val="1000"/>
              </a:spcAft>
            </a:pPr>
            <a:r>
              <a:rPr lang="en-US" sz="2800" dirty="0">
                <a:effectLst/>
                <a:latin typeface="Trebuchet MS" panose="020B0603020202020204" pitchFamily="34" charset="0"/>
                <a:ea typeface="Calibri" panose="020F0502020204030204" pitchFamily="34" charset="0"/>
                <a:cs typeface="Times New Roman" panose="02020603050405020304" pitchFamily="18" charset="0"/>
              </a:rPr>
              <a:t>Apart from Professional ethics we have Bio-ethics, power ethics, nuclear morality. These ethics aim at meeting needs in a particular situation and </a:t>
            </a:r>
            <a:r>
              <a:rPr lang="en-US" sz="2800" dirty="0" err="1">
                <a:effectLst/>
                <a:latin typeface="Trebuchet MS" panose="020B0603020202020204" pitchFamily="34" charset="0"/>
                <a:ea typeface="Calibri" panose="020F0502020204030204" pitchFamily="34" charset="0"/>
                <a:cs typeface="Times New Roman" panose="02020603050405020304" pitchFamily="18" charset="0"/>
              </a:rPr>
              <a:t>specialised</a:t>
            </a:r>
            <a:r>
              <a:rPr lang="en-US" sz="2800" dirty="0">
                <a:effectLst/>
                <a:latin typeface="Trebuchet MS" panose="020B0603020202020204" pitchFamily="34" charset="0"/>
                <a:ea typeface="Calibri" panose="020F0502020204030204" pitchFamily="34" charset="0"/>
                <a:cs typeface="Times New Roman" panose="02020603050405020304" pitchFamily="18" charset="0"/>
              </a:rPr>
              <a:t> needs.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9560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EE0D-DBE8-9AC6-E295-E901C22016AC}"/>
              </a:ext>
            </a:extLst>
          </p:cNvPr>
          <p:cNvSpPr>
            <a:spLocks noGrp="1"/>
          </p:cNvSpPr>
          <p:nvPr>
            <p:ph type="title"/>
          </p:nvPr>
        </p:nvSpPr>
        <p:spPr/>
        <p:txBody>
          <a:bodyPr/>
          <a:lstStyle/>
          <a:p>
            <a:pPr algn="ctr"/>
            <a:r>
              <a:rPr lang="en-GB" b="1" dirty="0"/>
              <a:t>Christian Ethics</a:t>
            </a:r>
          </a:p>
        </p:txBody>
      </p:sp>
      <p:sp>
        <p:nvSpPr>
          <p:cNvPr id="3" name="Content Placeholder 2">
            <a:extLst>
              <a:ext uri="{FF2B5EF4-FFF2-40B4-BE49-F238E27FC236}">
                <a16:creationId xmlns:a16="http://schemas.microsoft.com/office/drawing/2014/main" id="{B7A191F6-4BFE-C202-8A76-DA94B0AFCBA9}"/>
              </a:ext>
            </a:extLst>
          </p:cNvPr>
          <p:cNvSpPr>
            <a:spLocks noGrp="1"/>
          </p:cNvSpPr>
          <p:nvPr>
            <p:ph idx="1"/>
          </p:nvPr>
        </p:nvSpPr>
        <p:spPr/>
        <p:txBody>
          <a:bodyPr>
            <a:normAutofit lnSpcReduction="10000"/>
          </a:bodyPr>
          <a:lstStyle/>
          <a:p>
            <a:r>
              <a:rPr lang="en-US" sz="3300" dirty="0">
                <a:effectLst/>
                <a:latin typeface="Trebuchet MS" panose="020B0603020202020204" pitchFamily="34" charset="0"/>
                <a:ea typeface="Calibri" panose="020F0502020204030204" pitchFamily="34" charset="0"/>
                <a:cs typeface="Times New Roman" panose="02020603050405020304" pitchFamily="18" charset="0"/>
              </a:rPr>
              <a:t>Christian Ethics or morality refers to the ideas and beliefs concerning how Christians behave.</a:t>
            </a:r>
            <a:endParaRPr lang="en-GB" sz="3300" dirty="0">
              <a:effectLst/>
              <a:latin typeface="Calibri" panose="020F0502020204030204" pitchFamily="34" charset="0"/>
              <a:ea typeface="Calibri" panose="020F0502020204030204" pitchFamily="34" charset="0"/>
              <a:cs typeface="Times New Roman" panose="02020603050405020304" pitchFamily="18" charset="0"/>
            </a:endParaRPr>
          </a:p>
          <a:p>
            <a:r>
              <a:rPr lang="en-GB" sz="3300" kern="100" dirty="0">
                <a:effectLst/>
                <a:latin typeface="Aptos" panose="020B0004020202020204" pitchFamily="34" charset="0"/>
                <a:ea typeface="Times New Roman" panose="02020603050405020304" pitchFamily="18" charset="0"/>
                <a:cs typeface="Times New Roman" panose="02020603050405020304" pitchFamily="18" charset="0"/>
              </a:rPr>
              <a:t>Christian Ethics revolves around the relationship between God, Christ and the material world and how Christians should work within such concrete relationships for the good of each other. </a:t>
            </a:r>
          </a:p>
          <a:p>
            <a:r>
              <a:rPr lang="en-GB" sz="3300" kern="100" dirty="0">
                <a:effectLst/>
                <a:latin typeface="Aptos" panose="020B0004020202020204" pitchFamily="34" charset="0"/>
                <a:ea typeface="Times New Roman" panose="02020603050405020304" pitchFamily="18" charset="0"/>
                <a:cs typeface="Times New Roman" panose="02020603050405020304" pitchFamily="18" charset="0"/>
              </a:rPr>
              <a:t>Because it revolves around Christology, Soteriology and the persistence of sin in the world, Christian Ethics closely relates to Systematic theology.</a:t>
            </a:r>
          </a:p>
          <a:p>
            <a:endParaRPr lang="en-GB" dirty="0"/>
          </a:p>
        </p:txBody>
      </p:sp>
    </p:spTree>
    <p:extLst>
      <p:ext uri="{BB962C8B-B14F-4D97-AF65-F5344CB8AC3E}">
        <p14:creationId xmlns:p14="http://schemas.microsoft.com/office/powerpoint/2010/main" val="2873835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1778</TotalTime>
  <Words>1433</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Trebuchet MS</vt:lpstr>
      <vt:lpstr>Office Theme</vt:lpstr>
      <vt:lpstr>Advanced Christian Ethics</vt:lpstr>
      <vt:lpstr>Description of the course</vt:lpstr>
      <vt:lpstr>Objectives of the Course</vt:lpstr>
      <vt:lpstr>Content of the Course </vt:lpstr>
      <vt:lpstr>Content of the Course </vt:lpstr>
      <vt:lpstr>Defining Christian Ethics </vt:lpstr>
      <vt:lpstr>Defining Christian Ethics</vt:lpstr>
      <vt:lpstr>Defining Ethics </vt:lpstr>
      <vt:lpstr>Christian Ethics</vt:lpstr>
      <vt:lpstr>Christian Ethics</vt:lpstr>
      <vt:lpstr>Values of Christian Ethics</vt:lpstr>
      <vt:lpstr>Values of Christian Ethics</vt:lpstr>
      <vt:lpstr>Values of Christian Ethics</vt:lpstr>
      <vt:lpstr>Values of Christian Ethics</vt:lpstr>
      <vt:lpstr>Values of Christian Ethics</vt:lpstr>
      <vt:lpstr>Values of Christian Ethics</vt:lpstr>
      <vt:lpstr>Sources of Christian Ethics</vt:lpstr>
      <vt:lpstr>Sources of Christian Ethics</vt:lpstr>
      <vt:lpstr>Sources of Christian Ethics</vt:lpstr>
      <vt:lpstr>Sources of Christian Ethics; Scripture</vt:lpstr>
      <vt:lpstr>Sources of Christian Ethics; Scripture</vt:lpstr>
      <vt:lpstr>Sources of Christian Ethics; Tradition</vt:lpstr>
      <vt:lpstr>Sources of Christian Ethics; Experience</vt:lpstr>
      <vt:lpstr>Sources of Christian Ethics; Reason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Christian Ethics </dc:title>
  <dc:creator>Ruhama, DO, Mr [23419962@sun.ac.za]</dc:creator>
  <cp:lastModifiedBy>Ruhama, DO, Mr [23419962@sun.ac.za]</cp:lastModifiedBy>
  <cp:revision>8</cp:revision>
  <dcterms:created xsi:type="dcterms:W3CDTF">2024-05-29T04:06:55Z</dcterms:created>
  <dcterms:modified xsi:type="dcterms:W3CDTF">2024-07-01T17:04:47Z</dcterms:modified>
</cp:coreProperties>
</file>