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6/12/2024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87A12-5C49-F538-E3D8-21EC3FA5D9E4}"/>
              </a:ext>
            </a:extLst>
          </p:cNvPr>
          <p:cNvSpPr>
            <a:spLocks noGrp="1"/>
          </p:cNvSpPr>
          <p:nvPr>
            <p:ph type="ctrTitle"/>
          </p:nvPr>
        </p:nvSpPr>
        <p:spPr/>
        <p:txBody>
          <a:bodyPr>
            <a:normAutofit fontScale="90000"/>
          </a:bodyPr>
          <a:lstStyle/>
          <a:p>
            <a:pPr algn="ctr"/>
            <a:r>
              <a:rPr lang="en-US" sz="5400" b="1" i="0" dirty="0">
                <a:solidFill>
                  <a:srgbClr val="000000"/>
                </a:solidFill>
                <a:effectLst/>
                <a:latin typeface="TrebuchetMS"/>
              </a:rPr>
              <a:t>Christian ethical system: Deontological and virtue ethics</a:t>
            </a:r>
            <a:br>
              <a:rPr lang="en-US" dirty="0">
                <a:effectLst/>
              </a:rPr>
            </a:br>
            <a:endParaRPr lang="en-GB" b="1" dirty="0"/>
          </a:p>
        </p:txBody>
      </p:sp>
      <p:sp>
        <p:nvSpPr>
          <p:cNvPr id="3" name="Subtitle 2">
            <a:extLst>
              <a:ext uri="{FF2B5EF4-FFF2-40B4-BE49-F238E27FC236}">
                <a16:creationId xmlns:a16="http://schemas.microsoft.com/office/drawing/2014/main" id="{1237807D-C851-2776-1723-CB74B09B0056}"/>
              </a:ext>
            </a:extLst>
          </p:cNvPr>
          <p:cNvSpPr>
            <a:spLocks noGrp="1"/>
          </p:cNvSpPr>
          <p:nvPr>
            <p:ph type="subTitle" idx="1"/>
          </p:nvPr>
        </p:nvSpPr>
        <p:spPr/>
        <p:txBody>
          <a:bodyPr/>
          <a:lstStyle/>
          <a:p>
            <a:r>
              <a:rPr lang="en-GB" dirty="0"/>
              <a:t>Lecture by Denis Ruhama</a:t>
            </a:r>
          </a:p>
        </p:txBody>
      </p:sp>
      <p:sp>
        <p:nvSpPr>
          <p:cNvPr id="5" name="Rectangle 1">
            <a:extLst>
              <a:ext uri="{FF2B5EF4-FFF2-40B4-BE49-F238E27FC236}">
                <a16:creationId xmlns:a16="http://schemas.microsoft.com/office/drawing/2014/main" id="{5AF9DEE4-F4E8-6976-F710-79C54ABDC39E}"/>
              </a:ext>
            </a:extLst>
          </p:cNvPr>
          <p:cNvSpPr>
            <a:spLocks noChangeArrowheads="1"/>
          </p:cNvSpPr>
          <p:nvPr/>
        </p:nvSpPr>
        <p:spPr bwMode="auto">
          <a:xfrm>
            <a:off x="6094413" y="387826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126E12E2-C420-DC5D-4E72-59204B4C17AF}"/>
              </a:ext>
            </a:extLst>
          </p:cNvPr>
          <p:cNvSpPr>
            <a:spLocks noChangeArrowheads="1"/>
          </p:cNvSpPr>
          <p:nvPr/>
        </p:nvSpPr>
        <p:spPr bwMode="auto">
          <a:xfrm>
            <a:off x="6311389" y="567617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3305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EC4DA-865A-DE22-E146-CE7FFFFE47B3}"/>
              </a:ext>
            </a:extLst>
          </p:cNvPr>
          <p:cNvSpPr>
            <a:spLocks noGrp="1"/>
          </p:cNvSpPr>
          <p:nvPr>
            <p:ph type="title"/>
          </p:nvPr>
        </p:nvSpPr>
        <p:spPr/>
        <p:txBody>
          <a:bodyPr/>
          <a:lstStyle/>
          <a:p>
            <a:r>
              <a:rPr lang="en-US" sz="3600" b="1" i="0" dirty="0">
                <a:solidFill>
                  <a:srgbClr val="000000"/>
                </a:solidFill>
                <a:effectLst/>
                <a:latin typeface="TrebuchetMS"/>
              </a:rPr>
              <a:t>Deontological and virtue ethics</a:t>
            </a:r>
            <a:br>
              <a:rPr lang="en-US" dirty="0">
                <a:effectLst/>
              </a:rPr>
            </a:br>
            <a:endParaRPr lang="en-GB" dirty="0"/>
          </a:p>
        </p:txBody>
      </p:sp>
      <p:sp>
        <p:nvSpPr>
          <p:cNvPr id="3" name="Content Placeholder 2">
            <a:extLst>
              <a:ext uri="{FF2B5EF4-FFF2-40B4-BE49-F238E27FC236}">
                <a16:creationId xmlns:a16="http://schemas.microsoft.com/office/drawing/2014/main" id="{2229DD9F-E7F7-3FF5-0C2B-9B4A491D3047}"/>
              </a:ext>
            </a:extLst>
          </p:cNvPr>
          <p:cNvSpPr>
            <a:spLocks noGrp="1"/>
          </p:cNvSpPr>
          <p:nvPr>
            <p:ph idx="1"/>
          </p:nvPr>
        </p:nvSpPr>
        <p:spPr/>
        <p:txBody>
          <a:bodyPr>
            <a:normAutofit fontScale="92500" lnSpcReduction="10000"/>
          </a:bodyPr>
          <a:lstStyle/>
          <a:p>
            <a:r>
              <a:rPr lang="en-GB" sz="2800" dirty="0"/>
              <a:t>Deontology from two Greek words; </a:t>
            </a:r>
          </a:p>
          <a:p>
            <a:pPr lvl="1"/>
            <a:r>
              <a:rPr lang="en-GB" sz="2400" b="1" i="1" dirty="0"/>
              <a:t>Deon</a:t>
            </a:r>
            <a:r>
              <a:rPr lang="en-GB" sz="2400" i="1" dirty="0"/>
              <a:t> </a:t>
            </a:r>
            <a:r>
              <a:rPr lang="en-GB" sz="2400" dirty="0"/>
              <a:t>= duty </a:t>
            </a:r>
          </a:p>
          <a:p>
            <a:pPr lvl="1"/>
            <a:r>
              <a:rPr lang="en-GB" sz="2400" b="1" i="1" dirty="0"/>
              <a:t>Logos</a:t>
            </a:r>
            <a:r>
              <a:rPr lang="en-GB" sz="2400" dirty="0"/>
              <a:t> = science  of or science</a:t>
            </a:r>
          </a:p>
          <a:p>
            <a:r>
              <a:rPr lang="en-GB" sz="2800" dirty="0"/>
              <a:t>Deontology relates to theories that explain choices which are not morally required or permitted. </a:t>
            </a:r>
          </a:p>
          <a:p>
            <a:r>
              <a:rPr lang="en-GB" sz="2800" dirty="0"/>
              <a:t>It relates to moral theories that guide and assess our choices of what we ought to do in contrast to those that guide and assess the kind of person we are and should be</a:t>
            </a:r>
          </a:p>
        </p:txBody>
      </p:sp>
    </p:spTree>
    <p:extLst>
      <p:ext uri="{BB962C8B-B14F-4D97-AF65-F5344CB8AC3E}">
        <p14:creationId xmlns:p14="http://schemas.microsoft.com/office/powerpoint/2010/main" val="19509238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48636-34D5-985E-C5C9-2B84740A0137}"/>
              </a:ext>
            </a:extLst>
          </p:cNvPr>
          <p:cNvSpPr>
            <a:spLocks noGrp="1"/>
          </p:cNvSpPr>
          <p:nvPr>
            <p:ph type="title"/>
          </p:nvPr>
        </p:nvSpPr>
        <p:spPr/>
        <p:txBody>
          <a:bodyPr/>
          <a:lstStyle/>
          <a:p>
            <a:r>
              <a:rPr lang="en-US" sz="3600" b="1" i="0" dirty="0">
                <a:solidFill>
                  <a:srgbClr val="000000"/>
                </a:solidFill>
                <a:effectLst/>
                <a:latin typeface="TrebuchetMS"/>
              </a:rPr>
              <a:t>Deontological and virtue ethics</a:t>
            </a:r>
            <a:br>
              <a:rPr lang="en-US" dirty="0">
                <a:effectLst/>
              </a:rPr>
            </a:br>
            <a:endParaRPr lang="en-GB" dirty="0"/>
          </a:p>
        </p:txBody>
      </p:sp>
      <p:sp>
        <p:nvSpPr>
          <p:cNvPr id="3" name="Content Placeholder 2">
            <a:extLst>
              <a:ext uri="{FF2B5EF4-FFF2-40B4-BE49-F238E27FC236}">
                <a16:creationId xmlns:a16="http://schemas.microsoft.com/office/drawing/2014/main" id="{8BDC0DE8-BECE-8383-A42D-B31CFBF6FE95}"/>
              </a:ext>
            </a:extLst>
          </p:cNvPr>
          <p:cNvSpPr>
            <a:spLocks noGrp="1"/>
          </p:cNvSpPr>
          <p:nvPr>
            <p:ph idx="1"/>
          </p:nvPr>
        </p:nvSpPr>
        <p:spPr/>
        <p:txBody>
          <a:bodyPr>
            <a:normAutofit fontScale="92500" lnSpcReduction="10000"/>
          </a:bodyPr>
          <a:lstStyle/>
          <a:p>
            <a:r>
              <a:rPr lang="en-GB" sz="2800" dirty="0"/>
              <a:t>It believes right and wrong and good and bad are intrinsic qualities attached to various actions</a:t>
            </a:r>
          </a:p>
          <a:p>
            <a:r>
              <a:rPr lang="en-GB" sz="2800" dirty="0"/>
              <a:t>Deontology emphasises that the “morality of an action is bound up with the very nature of the action itself” (Brown 2010:11). For instance;</a:t>
            </a:r>
          </a:p>
          <a:p>
            <a:pPr lvl="1"/>
            <a:r>
              <a:rPr lang="en-GB" sz="2400" dirty="0"/>
              <a:t>Killing  is wrong regardless of the reason for killing that person however beneficial it might have been to people</a:t>
            </a:r>
          </a:p>
          <a:p>
            <a:pPr lvl="1"/>
            <a:r>
              <a:rPr lang="en-GB" sz="2400" dirty="0"/>
              <a:t>Sexual intercourse outside marriage is wrong, even if the permission is from one of the partners </a:t>
            </a:r>
          </a:p>
        </p:txBody>
      </p:sp>
    </p:spTree>
    <p:extLst>
      <p:ext uri="{BB962C8B-B14F-4D97-AF65-F5344CB8AC3E}">
        <p14:creationId xmlns:p14="http://schemas.microsoft.com/office/powerpoint/2010/main" val="3353015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5E382-0FBB-BB50-A705-1A2A572D73C9}"/>
              </a:ext>
            </a:extLst>
          </p:cNvPr>
          <p:cNvSpPr>
            <a:spLocks noGrp="1"/>
          </p:cNvSpPr>
          <p:nvPr>
            <p:ph type="title"/>
          </p:nvPr>
        </p:nvSpPr>
        <p:spPr/>
        <p:txBody>
          <a:bodyPr/>
          <a:lstStyle/>
          <a:p>
            <a:r>
              <a:rPr lang="en-US" b="1" dirty="0">
                <a:solidFill>
                  <a:srgbClr val="000000"/>
                </a:solidFill>
                <a:latin typeface="TrebuchetMS"/>
              </a:rPr>
              <a:t>Basis of ethics in Deontology </a:t>
            </a:r>
            <a:endParaRPr lang="en-GB" dirty="0"/>
          </a:p>
        </p:txBody>
      </p:sp>
      <p:sp>
        <p:nvSpPr>
          <p:cNvPr id="3" name="Content Placeholder 2">
            <a:extLst>
              <a:ext uri="{FF2B5EF4-FFF2-40B4-BE49-F238E27FC236}">
                <a16:creationId xmlns:a16="http://schemas.microsoft.com/office/drawing/2014/main" id="{700C81CB-E2DB-785B-DA3F-63825207D22E}"/>
              </a:ext>
            </a:extLst>
          </p:cNvPr>
          <p:cNvSpPr>
            <a:spLocks noGrp="1"/>
          </p:cNvSpPr>
          <p:nvPr>
            <p:ph idx="1"/>
          </p:nvPr>
        </p:nvSpPr>
        <p:spPr/>
        <p:txBody>
          <a:bodyPr>
            <a:normAutofit fontScale="92500"/>
          </a:bodyPr>
          <a:lstStyle/>
          <a:p>
            <a:r>
              <a:rPr lang="en-GB" sz="3200" dirty="0"/>
              <a:t>Anything society agrees is wrong and right is right. There is no need to disagree on such a stand of society. For instance, killing is wrong!</a:t>
            </a:r>
          </a:p>
          <a:p>
            <a:r>
              <a:rPr lang="en-GB" sz="3200" dirty="0"/>
              <a:t>However, this stand has been challenged by such killing as judicial execution, killing in time of war, killing in self-defence which provide different understanding of murder.</a:t>
            </a:r>
          </a:p>
        </p:txBody>
      </p:sp>
    </p:spTree>
    <p:extLst>
      <p:ext uri="{BB962C8B-B14F-4D97-AF65-F5344CB8AC3E}">
        <p14:creationId xmlns:p14="http://schemas.microsoft.com/office/powerpoint/2010/main" val="8005362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81A6A-0BBC-C4D7-BA93-F4EA4493BEEA}"/>
              </a:ext>
            </a:extLst>
          </p:cNvPr>
          <p:cNvSpPr>
            <a:spLocks noGrp="1"/>
          </p:cNvSpPr>
          <p:nvPr>
            <p:ph type="title"/>
          </p:nvPr>
        </p:nvSpPr>
        <p:spPr/>
        <p:txBody>
          <a:bodyPr/>
          <a:lstStyle/>
          <a:p>
            <a:r>
              <a:rPr lang="en-US" b="1" dirty="0">
                <a:solidFill>
                  <a:srgbClr val="000000"/>
                </a:solidFill>
                <a:latin typeface="TrebuchetMS"/>
              </a:rPr>
              <a:t>Basis of ethics in Deontology </a:t>
            </a:r>
            <a:endParaRPr lang="en-GB" dirty="0"/>
          </a:p>
        </p:txBody>
      </p:sp>
      <p:sp>
        <p:nvSpPr>
          <p:cNvPr id="3" name="Content Placeholder 2">
            <a:extLst>
              <a:ext uri="{FF2B5EF4-FFF2-40B4-BE49-F238E27FC236}">
                <a16:creationId xmlns:a16="http://schemas.microsoft.com/office/drawing/2014/main" id="{3117FDE5-813D-4D1A-3520-EF863612CD34}"/>
              </a:ext>
            </a:extLst>
          </p:cNvPr>
          <p:cNvSpPr>
            <a:spLocks noGrp="1"/>
          </p:cNvSpPr>
          <p:nvPr>
            <p:ph idx="1"/>
          </p:nvPr>
        </p:nvSpPr>
        <p:spPr/>
        <p:txBody>
          <a:bodyPr>
            <a:normAutofit fontScale="92500" lnSpcReduction="20000"/>
          </a:bodyPr>
          <a:lstStyle/>
          <a:p>
            <a:r>
              <a:rPr lang="en-GB" sz="3200" dirty="0"/>
              <a:t>Appeal to authority; authority of deity but not necessarily human figures. This is because human figures are believed to be weak morally</a:t>
            </a:r>
          </a:p>
          <a:p>
            <a:r>
              <a:rPr lang="en-GB" sz="3200" dirty="0"/>
              <a:t>Sacred scriptures are considered true sources of authority. Moral truths should be guided by scriptural teachings. E.g.</a:t>
            </a:r>
          </a:p>
          <a:p>
            <a:pPr lvl="1"/>
            <a:r>
              <a:rPr lang="en-GB" sz="3000" dirty="0"/>
              <a:t>What does the scripture say about sexual intercourse outside marriage?</a:t>
            </a:r>
          </a:p>
        </p:txBody>
      </p:sp>
    </p:spTree>
    <p:extLst>
      <p:ext uri="{BB962C8B-B14F-4D97-AF65-F5344CB8AC3E}">
        <p14:creationId xmlns:p14="http://schemas.microsoft.com/office/powerpoint/2010/main" val="4059887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C27E-B5AF-43C0-6625-5146E814F956}"/>
              </a:ext>
            </a:extLst>
          </p:cNvPr>
          <p:cNvSpPr>
            <a:spLocks noGrp="1"/>
          </p:cNvSpPr>
          <p:nvPr>
            <p:ph type="title"/>
          </p:nvPr>
        </p:nvSpPr>
        <p:spPr/>
        <p:txBody>
          <a:bodyPr/>
          <a:lstStyle/>
          <a:p>
            <a:r>
              <a:rPr lang="en-GB" b="1" dirty="0"/>
              <a:t>Challenges of Deontological ethics</a:t>
            </a:r>
          </a:p>
        </p:txBody>
      </p:sp>
      <p:sp>
        <p:nvSpPr>
          <p:cNvPr id="3" name="Content Placeholder 2">
            <a:extLst>
              <a:ext uri="{FF2B5EF4-FFF2-40B4-BE49-F238E27FC236}">
                <a16:creationId xmlns:a16="http://schemas.microsoft.com/office/drawing/2014/main" id="{92BCD19D-A02F-6702-C72B-9377002834C1}"/>
              </a:ext>
            </a:extLst>
          </p:cNvPr>
          <p:cNvSpPr>
            <a:spLocks noGrp="1"/>
          </p:cNvSpPr>
          <p:nvPr>
            <p:ph idx="1"/>
          </p:nvPr>
        </p:nvSpPr>
        <p:spPr/>
        <p:txBody>
          <a:bodyPr>
            <a:normAutofit fontScale="92500"/>
          </a:bodyPr>
          <a:lstStyle/>
          <a:p>
            <a:r>
              <a:rPr lang="en-GB" sz="2800" dirty="0"/>
              <a:t>There are different interpretations of sacred scriptures today. It is therefore difficult to conclude which interpretation is the normative one.</a:t>
            </a:r>
          </a:p>
          <a:p>
            <a:r>
              <a:rPr lang="en-GB" sz="2800" dirty="0"/>
              <a:t>It is difficult to interpret ancient scriptures in the light of changes in knowledge today</a:t>
            </a:r>
          </a:p>
          <a:p>
            <a:r>
              <a:rPr lang="en-GB" sz="2800" dirty="0"/>
              <a:t>Different cultures and people groups do not allow to have a general agreement on moral codes today.</a:t>
            </a:r>
          </a:p>
        </p:txBody>
      </p:sp>
    </p:spTree>
    <p:extLst>
      <p:ext uri="{BB962C8B-B14F-4D97-AF65-F5344CB8AC3E}">
        <p14:creationId xmlns:p14="http://schemas.microsoft.com/office/powerpoint/2010/main" val="2511695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852EB-FC0D-C17D-A74A-01796062D873}"/>
              </a:ext>
            </a:extLst>
          </p:cNvPr>
          <p:cNvSpPr>
            <a:spLocks noGrp="1"/>
          </p:cNvSpPr>
          <p:nvPr>
            <p:ph type="title"/>
          </p:nvPr>
        </p:nvSpPr>
        <p:spPr/>
        <p:txBody>
          <a:bodyPr/>
          <a:lstStyle/>
          <a:p>
            <a:pPr algn="ctr"/>
            <a:r>
              <a:rPr lang="en-GB" b="1" dirty="0"/>
              <a:t>Conclusion</a:t>
            </a:r>
            <a:r>
              <a:rPr lang="en-GB" dirty="0"/>
              <a:t> </a:t>
            </a:r>
          </a:p>
        </p:txBody>
      </p:sp>
      <p:sp>
        <p:nvSpPr>
          <p:cNvPr id="3" name="Content Placeholder 2">
            <a:extLst>
              <a:ext uri="{FF2B5EF4-FFF2-40B4-BE49-F238E27FC236}">
                <a16:creationId xmlns:a16="http://schemas.microsoft.com/office/drawing/2014/main" id="{060AF2C7-3153-F16A-9215-1450CAD58E8C}"/>
              </a:ext>
            </a:extLst>
          </p:cNvPr>
          <p:cNvSpPr>
            <a:spLocks noGrp="1"/>
          </p:cNvSpPr>
          <p:nvPr>
            <p:ph idx="1"/>
          </p:nvPr>
        </p:nvSpPr>
        <p:spPr/>
        <p:txBody>
          <a:bodyPr>
            <a:normAutofit lnSpcReduction="10000"/>
          </a:bodyPr>
          <a:lstStyle/>
          <a:p>
            <a:r>
              <a:rPr lang="en-GB" sz="3600" dirty="0"/>
              <a:t> The deontological view of ethics believes there are ethical standards that are given and should be followed without question</a:t>
            </a:r>
            <a:r>
              <a:rPr lang="en-GB" sz="3600"/>
              <a:t>. </a:t>
            </a:r>
          </a:p>
          <a:p>
            <a:r>
              <a:rPr lang="en-GB" sz="3600"/>
              <a:t>It </a:t>
            </a:r>
            <a:r>
              <a:rPr lang="en-GB" sz="3600" dirty="0"/>
              <a:t>gives a strict guide to ethics to avoid swaying towards the different voices </a:t>
            </a:r>
          </a:p>
        </p:txBody>
      </p:sp>
    </p:spTree>
    <p:extLst>
      <p:ext uri="{BB962C8B-B14F-4D97-AF65-F5344CB8AC3E}">
        <p14:creationId xmlns:p14="http://schemas.microsoft.com/office/powerpoint/2010/main" val="87722309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167</TotalTime>
  <Words>391</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Century Gothic</vt:lpstr>
      <vt:lpstr>TrebuchetMS</vt:lpstr>
      <vt:lpstr>Wingdings 3</vt:lpstr>
      <vt:lpstr>Wisp</vt:lpstr>
      <vt:lpstr>Christian ethical system: Deontological and virtue ethics </vt:lpstr>
      <vt:lpstr>Deontological and virtue ethics </vt:lpstr>
      <vt:lpstr>Deontological and virtue ethics </vt:lpstr>
      <vt:lpstr>Basis of ethics in Deontology </vt:lpstr>
      <vt:lpstr>Basis of ethics in Deontology </vt:lpstr>
      <vt:lpstr>Challenges of Deontological ethics</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Ruhama, DO, Mr [23419962@sun.ac.za]</dc:creator>
  <cp:lastModifiedBy>Ruhama, DO, Mr [23419962@sun.ac.za]</cp:lastModifiedBy>
  <cp:revision>3</cp:revision>
  <dcterms:created xsi:type="dcterms:W3CDTF">2024-06-12T13:10:02Z</dcterms:created>
  <dcterms:modified xsi:type="dcterms:W3CDTF">2024-06-12T15:57:27Z</dcterms:modified>
</cp:coreProperties>
</file>