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6/19/2024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E2549-3478-44CE-6D1D-90AEB6E16172}"/>
              </a:ext>
            </a:extLst>
          </p:cNvPr>
          <p:cNvSpPr>
            <a:spLocks noGrp="1"/>
          </p:cNvSpPr>
          <p:nvPr>
            <p:ph type="ctrTitle"/>
          </p:nvPr>
        </p:nvSpPr>
        <p:spPr/>
        <p:txBody>
          <a:bodyPr/>
          <a:lstStyle/>
          <a:p>
            <a:pPr algn="ctr"/>
            <a:r>
              <a:rPr lang="en-GB" b="1" dirty="0"/>
              <a:t>Teleological Ethics</a:t>
            </a:r>
          </a:p>
        </p:txBody>
      </p:sp>
      <p:sp>
        <p:nvSpPr>
          <p:cNvPr id="3" name="Subtitle 2">
            <a:extLst>
              <a:ext uri="{FF2B5EF4-FFF2-40B4-BE49-F238E27FC236}">
                <a16:creationId xmlns:a16="http://schemas.microsoft.com/office/drawing/2014/main" id="{EFE4D9EA-6182-5AD7-1DD1-3283D65F5049}"/>
              </a:ext>
            </a:extLst>
          </p:cNvPr>
          <p:cNvSpPr>
            <a:spLocks noGrp="1"/>
          </p:cNvSpPr>
          <p:nvPr>
            <p:ph type="subTitle" idx="1"/>
          </p:nvPr>
        </p:nvSpPr>
        <p:spPr/>
        <p:txBody>
          <a:bodyPr>
            <a:normAutofit/>
          </a:bodyPr>
          <a:lstStyle/>
          <a:p>
            <a:pPr algn="ctr"/>
            <a:r>
              <a:rPr lang="en-GB" sz="2400" b="1" dirty="0"/>
              <a:t>Lecture Notes by Denis Ruhama</a:t>
            </a:r>
          </a:p>
        </p:txBody>
      </p:sp>
    </p:spTree>
    <p:extLst>
      <p:ext uri="{BB962C8B-B14F-4D97-AF65-F5344CB8AC3E}">
        <p14:creationId xmlns:p14="http://schemas.microsoft.com/office/powerpoint/2010/main" val="3430281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E523-F036-F26D-A8C2-E16D6CD1B6C6}"/>
              </a:ext>
            </a:extLst>
          </p:cNvPr>
          <p:cNvSpPr>
            <a:spLocks noGrp="1"/>
          </p:cNvSpPr>
          <p:nvPr>
            <p:ph type="title"/>
          </p:nvPr>
        </p:nvSpPr>
        <p:spPr/>
        <p:txBody>
          <a:bodyPr/>
          <a:lstStyle/>
          <a:p>
            <a:r>
              <a:rPr lang="en-GB" sz="3600" b="1" dirty="0"/>
              <a:t>Challenges of Teleological Ethics</a:t>
            </a:r>
            <a:endParaRPr lang="en-GB" dirty="0"/>
          </a:p>
        </p:txBody>
      </p:sp>
      <p:sp>
        <p:nvSpPr>
          <p:cNvPr id="3" name="Content Placeholder 2">
            <a:extLst>
              <a:ext uri="{FF2B5EF4-FFF2-40B4-BE49-F238E27FC236}">
                <a16:creationId xmlns:a16="http://schemas.microsoft.com/office/drawing/2014/main" id="{ECD0D8E6-89B5-3BC4-144F-73ED2081DCBE}"/>
              </a:ext>
            </a:extLst>
          </p:cNvPr>
          <p:cNvSpPr>
            <a:spLocks noGrp="1"/>
          </p:cNvSpPr>
          <p:nvPr>
            <p:ph idx="1"/>
          </p:nvPr>
        </p:nvSpPr>
        <p:spPr/>
        <p:txBody>
          <a:bodyPr>
            <a:normAutofit fontScale="85000" lnSpcReduction="10000"/>
          </a:bodyPr>
          <a:lstStyle/>
          <a:p>
            <a:r>
              <a:rPr lang="en-GB" sz="2800" dirty="0"/>
              <a:t>It is not a straightforward thing to assess the consequences of a moral action. For instance, someone may intend the action </a:t>
            </a:r>
            <a:r>
              <a:rPr lang="en-GB" sz="2800"/>
              <a:t>for good, </a:t>
            </a:r>
            <a:r>
              <a:rPr lang="en-GB" sz="2800" dirty="0"/>
              <a:t>but the consequences may be bad. </a:t>
            </a:r>
          </a:p>
          <a:p>
            <a:r>
              <a:rPr lang="en-GB" sz="2800" dirty="0"/>
              <a:t>Looking at moral actions in simple “abstract scenarios” is not very helpful. The particularity of the cases is more significant than the general characteristics they show</a:t>
            </a:r>
          </a:p>
          <a:p>
            <a:r>
              <a:rPr lang="en-GB" sz="2800" dirty="0"/>
              <a:t>The cause and effect of an action is a further future thing. It does not come easy to assess the likely consequences however simple it could be.</a:t>
            </a:r>
          </a:p>
          <a:p>
            <a:endParaRPr lang="en-GB" sz="2800" dirty="0"/>
          </a:p>
        </p:txBody>
      </p:sp>
    </p:spTree>
    <p:extLst>
      <p:ext uri="{BB962C8B-B14F-4D97-AF65-F5344CB8AC3E}">
        <p14:creationId xmlns:p14="http://schemas.microsoft.com/office/powerpoint/2010/main" val="1650329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F466A-00B0-AE97-8F9F-87BB4B5EA88E}"/>
              </a:ext>
            </a:extLst>
          </p:cNvPr>
          <p:cNvSpPr>
            <a:spLocks noGrp="1"/>
          </p:cNvSpPr>
          <p:nvPr>
            <p:ph type="title"/>
          </p:nvPr>
        </p:nvSpPr>
        <p:spPr/>
        <p:txBody>
          <a:bodyPr/>
          <a:lstStyle/>
          <a:p>
            <a:pPr algn="ctr"/>
            <a:r>
              <a:rPr lang="en-GB" sz="3600" b="1" dirty="0"/>
              <a:t>Challenges of Teleological Ethics</a:t>
            </a:r>
            <a:endParaRPr lang="en-GB" dirty="0"/>
          </a:p>
        </p:txBody>
      </p:sp>
      <p:sp>
        <p:nvSpPr>
          <p:cNvPr id="3" name="Content Placeholder 2">
            <a:extLst>
              <a:ext uri="{FF2B5EF4-FFF2-40B4-BE49-F238E27FC236}">
                <a16:creationId xmlns:a16="http://schemas.microsoft.com/office/drawing/2014/main" id="{2E46462B-8307-2517-DEEC-406862114E85}"/>
              </a:ext>
            </a:extLst>
          </p:cNvPr>
          <p:cNvSpPr>
            <a:spLocks noGrp="1"/>
          </p:cNvSpPr>
          <p:nvPr>
            <p:ph idx="1"/>
          </p:nvPr>
        </p:nvSpPr>
        <p:spPr/>
        <p:txBody>
          <a:bodyPr>
            <a:normAutofit fontScale="92500" lnSpcReduction="10000"/>
          </a:bodyPr>
          <a:lstStyle/>
          <a:p>
            <a:r>
              <a:rPr lang="en-GB" sz="2800" dirty="0"/>
              <a:t>Considering the happiness of humanity as the end of all human actions is misleading. Several people have suffered for doing good, yet the result of their actions is bad. Instead, evil increased despite their good actions;</a:t>
            </a:r>
          </a:p>
          <a:p>
            <a:pPr lvl="1"/>
            <a:r>
              <a:rPr lang="en-GB" sz="2400" dirty="0"/>
              <a:t>Job suffered a terrible loss when he lived a holy life</a:t>
            </a:r>
          </a:p>
          <a:p>
            <a:pPr lvl="1"/>
            <a:r>
              <a:rPr lang="en-GB" sz="2400" dirty="0"/>
              <a:t>Jesus  was killed for doing good  </a:t>
            </a:r>
          </a:p>
          <a:p>
            <a:r>
              <a:rPr lang="en-GB" sz="3000" dirty="0"/>
              <a:t>Jesus promises salvation  for those who endure up to the end (Matthew 24:13)</a:t>
            </a:r>
          </a:p>
        </p:txBody>
      </p:sp>
    </p:spTree>
    <p:extLst>
      <p:ext uri="{BB962C8B-B14F-4D97-AF65-F5344CB8AC3E}">
        <p14:creationId xmlns:p14="http://schemas.microsoft.com/office/powerpoint/2010/main" val="1710423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254DD-FB38-BFFF-883C-9A6F32432515}"/>
              </a:ext>
            </a:extLst>
          </p:cNvPr>
          <p:cNvSpPr>
            <a:spLocks noGrp="1"/>
          </p:cNvSpPr>
          <p:nvPr>
            <p:ph type="title"/>
          </p:nvPr>
        </p:nvSpPr>
        <p:spPr/>
        <p:txBody>
          <a:bodyPr>
            <a:normAutofit/>
          </a:bodyPr>
          <a:lstStyle/>
          <a:p>
            <a:pPr algn="ctr"/>
            <a:r>
              <a:rPr lang="en-GB" sz="4800" b="1" dirty="0"/>
              <a:t>Introduction </a:t>
            </a:r>
          </a:p>
        </p:txBody>
      </p:sp>
      <p:sp>
        <p:nvSpPr>
          <p:cNvPr id="3" name="Content Placeholder 2">
            <a:extLst>
              <a:ext uri="{FF2B5EF4-FFF2-40B4-BE49-F238E27FC236}">
                <a16:creationId xmlns:a16="http://schemas.microsoft.com/office/drawing/2014/main" id="{0C26FD0B-A4AE-5AA5-DE56-8E0EDC3307CB}"/>
              </a:ext>
            </a:extLst>
          </p:cNvPr>
          <p:cNvSpPr>
            <a:spLocks noGrp="1"/>
          </p:cNvSpPr>
          <p:nvPr>
            <p:ph idx="1"/>
          </p:nvPr>
        </p:nvSpPr>
        <p:spPr/>
        <p:txBody>
          <a:bodyPr>
            <a:normAutofit fontScale="85000" lnSpcReduction="10000"/>
          </a:bodyPr>
          <a:lstStyle/>
          <a:p>
            <a:r>
              <a:rPr lang="en-GB" sz="3600" dirty="0"/>
              <a:t>Teleology is derived from two Greek words;</a:t>
            </a:r>
          </a:p>
          <a:p>
            <a:pPr lvl="1"/>
            <a:r>
              <a:rPr lang="en-GB" sz="3200" dirty="0"/>
              <a:t>Telos which means the “ends”</a:t>
            </a:r>
          </a:p>
          <a:p>
            <a:pPr lvl="1"/>
            <a:r>
              <a:rPr lang="en-GB" sz="3200" dirty="0"/>
              <a:t>Logos means the science of study of </a:t>
            </a:r>
          </a:p>
          <a:p>
            <a:r>
              <a:rPr lang="en-GB" sz="3400" dirty="0"/>
              <a:t>Teleological ethics derives its ethics from what is good or desirable as an end to achieve.</a:t>
            </a:r>
          </a:p>
          <a:p>
            <a:r>
              <a:rPr lang="en-GB" sz="3400" dirty="0"/>
              <a:t>Teleological ethics is sometimes referred to as </a:t>
            </a:r>
            <a:r>
              <a:rPr lang="en-GB" sz="3400" b="1" dirty="0"/>
              <a:t>consequential ethics </a:t>
            </a:r>
          </a:p>
        </p:txBody>
      </p:sp>
    </p:spTree>
    <p:extLst>
      <p:ext uri="{BB962C8B-B14F-4D97-AF65-F5344CB8AC3E}">
        <p14:creationId xmlns:p14="http://schemas.microsoft.com/office/powerpoint/2010/main" val="1265183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0A9D1-7499-0BD5-FE80-727C01FD5649}"/>
              </a:ext>
            </a:extLst>
          </p:cNvPr>
          <p:cNvSpPr>
            <a:spLocks noGrp="1"/>
          </p:cNvSpPr>
          <p:nvPr>
            <p:ph type="title"/>
          </p:nvPr>
        </p:nvSpPr>
        <p:spPr/>
        <p:txBody>
          <a:bodyPr>
            <a:normAutofit fontScale="90000"/>
          </a:bodyPr>
          <a:lstStyle/>
          <a:p>
            <a:pPr algn="ctr"/>
            <a:br>
              <a:rPr lang="en-GB" dirty="0"/>
            </a:br>
            <a:r>
              <a:rPr lang="en-GB" sz="4900" b="1" dirty="0"/>
              <a:t>Teleological Ethics</a:t>
            </a:r>
            <a:endParaRPr lang="en-GB" dirty="0"/>
          </a:p>
        </p:txBody>
      </p:sp>
      <p:sp>
        <p:nvSpPr>
          <p:cNvPr id="3" name="Content Placeholder 2">
            <a:extLst>
              <a:ext uri="{FF2B5EF4-FFF2-40B4-BE49-F238E27FC236}">
                <a16:creationId xmlns:a16="http://schemas.microsoft.com/office/drawing/2014/main" id="{7DCDB1C7-0404-9DAC-8B5D-C5F7570605A8}"/>
              </a:ext>
            </a:extLst>
          </p:cNvPr>
          <p:cNvSpPr>
            <a:spLocks noGrp="1"/>
          </p:cNvSpPr>
          <p:nvPr>
            <p:ph idx="1"/>
          </p:nvPr>
        </p:nvSpPr>
        <p:spPr/>
        <p:txBody>
          <a:bodyPr>
            <a:normAutofit/>
          </a:bodyPr>
          <a:lstStyle/>
          <a:p>
            <a:r>
              <a:rPr lang="en-GB" sz="3600" b="1" dirty="0"/>
              <a:t>Teleological ethics </a:t>
            </a:r>
            <a:r>
              <a:rPr lang="en-GB" sz="3200" dirty="0"/>
              <a:t>looks at the consequences of a decision made that can be predicted. </a:t>
            </a:r>
          </a:p>
          <a:p>
            <a:r>
              <a:rPr lang="en-GB" sz="3200" dirty="0"/>
              <a:t>Actions can be good actions when the implications of the actions are deemed right and good (Brown 2010:10)</a:t>
            </a:r>
          </a:p>
          <a:p>
            <a:pPr marL="0" indent="0">
              <a:buNone/>
            </a:pPr>
            <a:endParaRPr lang="en-GB" sz="3200" b="1" dirty="0"/>
          </a:p>
        </p:txBody>
      </p:sp>
    </p:spTree>
    <p:extLst>
      <p:ext uri="{BB962C8B-B14F-4D97-AF65-F5344CB8AC3E}">
        <p14:creationId xmlns:p14="http://schemas.microsoft.com/office/powerpoint/2010/main" val="4216181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9CF7-D147-1B17-79E7-71F8B1DF86EF}"/>
              </a:ext>
            </a:extLst>
          </p:cNvPr>
          <p:cNvSpPr>
            <a:spLocks noGrp="1"/>
          </p:cNvSpPr>
          <p:nvPr>
            <p:ph type="title"/>
          </p:nvPr>
        </p:nvSpPr>
        <p:spPr/>
        <p:txBody>
          <a:bodyPr>
            <a:normAutofit/>
          </a:bodyPr>
          <a:lstStyle/>
          <a:p>
            <a:pPr algn="ctr"/>
            <a:r>
              <a:rPr lang="en-GB" sz="4800" b="1" dirty="0"/>
              <a:t>Teleological Ethics</a:t>
            </a:r>
            <a:endParaRPr lang="en-GB" sz="4800" dirty="0"/>
          </a:p>
        </p:txBody>
      </p:sp>
      <p:sp>
        <p:nvSpPr>
          <p:cNvPr id="3" name="Content Placeholder 2">
            <a:extLst>
              <a:ext uri="{FF2B5EF4-FFF2-40B4-BE49-F238E27FC236}">
                <a16:creationId xmlns:a16="http://schemas.microsoft.com/office/drawing/2014/main" id="{39E53063-8A30-A2EA-DFEB-411C5EB940CA}"/>
              </a:ext>
            </a:extLst>
          </p:cNvPr>
          <p:cNvSpPr>
            <a:spLocks noGrp="1"/>
          </p:cNvSpPr>
          <p:nvPr>
            <p:ph idx="1"/>
          </p:nvPr>
        </p:nvSpPr>
        <p:spPr/>
        <p:txBody>
          <a:bodyPr>
            <a:normAutofit fontScale="92500" lnSpcReduction="10000"/>
          </a:bodyPr>
          <a:lstStyle/>
          <a:p>
            <a:r>
              <a:rPr lang="en-GB" sz="3200" dirty="0"/>
              <a:t>Teleological ethics upholds that all best actions of humanity should be based on virtue</a:t>
            </a:r>
          </a:p>
          <a:p>
            <a:pPr lvl="1"/>
            <a:r>
              <a:rPr lang="en-GB" sz="2800" dirty="0"/>
              <a:t>Classical virtues that promote human beings as rational animals; courage, temperance, justice and wisdom</a:t>
            </a:r>
          </a:p>
          <a:p>
            <a:pPr lvl="1"/>
            <a:r>
              <a:rPr lang="en-GB" sz="2800" dirty="0"/>
              <a:t>Theological virtues promote humanity being created in the image of God; faith, hope and love</a:t>
            </a:r>
          </a:p>
        </p:txBody>
      </p:sp>
    </p:spTree>
    <p:extLst>
      <p:ext uri="{BB962C8B-B14F-4D97-AF65-F5344CB8AC3E}">
        <p14:creationId xmlns:p14="http://schemas.microsoft.com/office/powerpoint/2010/main" val="436909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790A2-B8E8-96F4-71C2-95348A77E14B}"/>
              </a:ext>
            </a:extLst>
          </p:cNvPr>
          <p:cNvSpPr>
            <a:spLocks noGrp="1"/>
          </p:cNvSpPr>
          <p:nvPr>
            <p:ph type="title"/>
          </p:nvPr>
        </p:nvSpPr>
        <p:spPr/>
        <p:txBody>
          <a:bodyPr>
            <a:normAutofit/>
          </a:bodyPr>
          <a:lstStyle/>
          <a:p>
            <a:pPr algn="ctr"/>
            <a:r>
              <a:rPr lang="en-GB" sz="4800" b="1" dirty="0"/>
              <a:t>Teleological Ethics</a:t>
            </a:r>
            <a:endParaRPr lang="en-GB" sz="4800" dirty="0"/>
          </a:p>
        </p:txBody>
      </p:sp>
      <p:sp>
        <p:nvSpPr>
          <p:cNvPr id="3" name="Content Placeholder 2">
            <a:extLst>
              <a:ext uri="{FF2B5EF4-FFF2-40B4-BE49-F238E27FC236}">
                <a16:creationId xmlns:a16="http://schemas.microsoft.com/office/drawing/2014/main" id="{6C625ED1-22A1-2772-6DD2-E9F91FB46266}"/>
              </a:ext>
            </a:extLst>
          </p:cNvPr>
          <p:cNvSpPr>
            <a:spLocks noGrp="1"/>
          </p:cNvSpPr>
          <p:nvPr>
            <p:ph idx="1"/>
          </p:nvPr>
        </p:nvSpPr>
        <p:spPr/>
        <p:txBody>
          <a:bodyPr>
            <a:normAutofit/>
          </a:bodyPr>
          <a:lstStyle/>
          <a:p>
            <a:r>
              <a:rPr lang="en-GB" sz="2800" dirty="0"/>
              <a:t>Utilitarian theory of ethics; the end of an individual consists of experience and feeling produced by the action of a human being;</a:t>
            </a:r>
          </a:p>
          <a:p>
            <a:r>
              <a:rPr lang="en-GB" sz="2800" dirty="0"/>
              <a:t>The feeling may be, one’s egoism or that of everyone (universalistic utilitarianism </a:t>
            </a:r>
          </a:p>
          <a:p>
            <a:r>
              <a:rPr lang="en-GB" sz="2800" dirty="0"/>
              <a:t>Teleological ethics argues that the end of action is for either survival or progress as in revolution ethics by Herbert Spencer</a:t>
            </a:r>
          </a:p>
        </p:txBody>
      </p:sp>
    </p:spTree>
    <p:extLst>
      <p:ext uri="{BB962C8B-B14F-4D97-AF65-F5344CB8AC3E}">
        <p14:creationId xmlns:p14="http://schemas.microsoft.com/office/powerpoint/2010/main" val="3661388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D0FB6-7A53-93DC-9360-54662BC3AF28}"/>
              </a:ext>
            </a:extLst>
          </p:cNvPr>
          <p:cNvSpPr>
            <a:spLocks noGrp="1"/>
          </p:cNvSpPr>
          <p:nvPr>
            <p:ph type="title"/>
          </p:nvPr>
        </p:nvSpPr>
        <p:spPr/>
        <p:txBody>
          <a:bodyPr>
            <a:normAutofit/>
          </a:bodyPr>
          <a:lstStyle/>
          <a:p>
            <a:pPr algn="ctr"/>
            <a:r>
              <a:rPr lang="en-GB" sz="4800" b="1" dirty="0"/>
              <a:t>Teleological Ethics</a:t>
            </a:r>
            <a:endParaRPr lang="en-GB" sz="4800" dirty="0"/>
          </a:p>
        </p:txBody>
      </p:sp>
      <p:sp>
        <p:nvSpPr>
          <p:cNvPr id="3" name="Content Placeholder 2">
            <a:extLst>
              <a:ext uri="{FF2B5EF4-FFF2-40B4-BE49-F238E27FC236}">
                <a16:creationId xmlns:a16="http://schemas.microsoft.com/office/drawing/2014/main" id="{4FFD5613-A7F5-2BEB-AF1B-4BFB389980B2}"/>
              </a:ext>
            </a:extLst>
          </p:cNvPr>
          <p:cNvSpPr>
            <a:spLocks noGrp="1"/>
          </p:cNvSpPr>
          <p:nvPr>
            <p:ph idx="1"/>
          </p:nvPr>
        </p:nvSpPr>
        <p:spPr/>
        <p:txBody>
          <a:bodyPr>
            <a:normAutofit fontScale="92500" lnSpcReduction="20000"/>
          </a:bodyPr>
          <a:lstStyle/>
          <a:p>
            <a:r>
              <a:rPr lang="en-GB" sz="2800" dirty="0"/>
              <a:t>Different views of Teleological Ethics evolved in history such as </a:t>
            </a:r>
          </a:p>
          <a:p>
            <a:pPr lvl="1"/>
            <a:r>
              <a:rPr lang="en-GB" sz="2600" b="1" dirty="0"/>
              <a:t>The experience of power </a:t>
            </a:r>
            <a:r>
              <a:rPr lang="en-GB" sz="2600" dirty="0"/>
              <a:t>as in the despotism  of Niccolo Machiavelli and 19th-century Friedrich Nietzsche</a:t>
            </a:r>
          </a:p>
          <a:p>
            <a:pPr lvl="1"/>
            <a:r>
              <a:rPr lang="en-GB" sz="2600" b="1" dirty="0"/>
              <a:t>Satisfaction and adjustment </a:t>
            </a:r>
            <a:r>
              <a:rPr lang="en-GB" sz="2600" dirty="0"/>
              <a:t>theory as promoted by the pragmatism of Ralph Barton Perry and John Dewey of the 20</a:t>
            </a:r>
            <a:r>
              <a:rPr lang="en-GB" sz="2600" baseline="30000" dirty="0"/>
              <a:t>th</a:t>
            </a:r>
            <a:r>
              <a:rPr lang="en-GB" sz="2600" dirty="0"/>
              <a:t> century </a:t>
            </a:r>
          </a:p>
          <a:p>
            <a:pPr lvl="1"/>
            <a:r>
              <a:rPr lang="en-GB" sz="2600" b="1" dirty="0"/>
              <a:t>Freedom as Existentialism </a:t>
            </a:r>
            <a:r>
              <a:rPr lang="en-GB" sz="2600" dirty="0"/>
              <a:t>by Jean-Paul  Sartre of the 20</a:t>
            </a:r>
            <a:r>
              <a:rPr lang="en-GB" sz="2600" baseline="30000" dirty="0"/>
              <a:t>th</a:t>
            </a:r>
            <a:r>
              <a:rPr lang="en-GB" sz="2600" dirty="0"/>
              <a:t> century </a:t>
            </a:r>
          </a:p>
        </p:txBody>
      </p:sp>
    </p:spTree>
    <p:extLst>
      <p:ext uri="{BB962C8B-B14F-4D97-AF65-F5344CB8AC3E}">
        <p14:creationId xmlns:p14="http://schemas.microsoft.com/office/powerpoint/2010/main" val="2069372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7F29C-1D22-E23C-69E4-F9BE6D28E528}"/>
              </a:ext>
            </a:extLst>
          </p:cNvPr>
          <p:cNvSpPr>
            <a:spLocks noGrp="1"/>
          </p:cNvSpPr>
          <p:nvPr>
            <p:ph type="title"/>
          </p:nvPr>
        </p:nvSpPr>
        <p:spPr/>
        <p:txBody>
          <a:bodyPr>
            <a:normAutofit/>
          </a:bodyPr>
          <a:lstStyle/>
          <a:p>
            <a:pPr algn="ctr"/>
            <a:r>
              <a:rPr lang="en-GB" sz="4800" b="1" dirty="0"/>
              <a:t>Teleological Ethics Scenario</a:t>
            </a:r>
            <a:endParaRPr lang="en-GB" sz="4800" dirty="0"/>
          </a:p>
        </p:txBody>
      </p:sp>
      <p:sp>
        <p:nvSpPr>
          <p:cNvPr id="3" name="Content Placeholder 2">
            <a:extLst>
              <a:ext uri="{FF2B5EF4-FFF2-40B4-BE49-F238E27FC236}">
                <a16:creationId xmlns:a16="http://schemas.microsoft.com/office/drawing/2014/main" id="{693A33B4-0780-1A75-7A7C-51D1A887C373}"/>
              </a:ext>
            </a:extLst>
          </p:cNvPr>
          <p:cNvSpPr>
            <a:spLocks noGrp="1"/>
          </p:cNvSpPr>
          <p:nvPr>
            <p:ph idx="1"/>
          </p:nvPr>
        </p:nvSpPr>
        <p:spPr/>
        <p:txBody>
          <a:bodyPr>
            <a:normAutofit/>
          </a:bodyPr>
          <a:lstStyle/>
          <a:p>
            <a:r>
              <a:rPr lang="en-GB" sz="3600" dirty="0"/>
              <a:t>Lying to a person who is going to kill another person. The killer arrives at the venue but finds the victim has escaped. It can be argued that the lie helped to bring good results- not finding the person to be killed. </a:t>
            </a:r>
          </a:p>
        </p:txBody>
      </p:sp>
    </p:spTree>
    <p:extLst>
      <p:ext uri="{BB962C8B-B14F-4D97-AF65-F5344CB8AC3E}">
        <p14:creationId xmlns:p14="http://schemas.microsoft.com/office/powerpoint/2010/main" val="1307372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2B5A1-0EF9-C5A2-47FA-DAB6258D1F50}"/>
              </a:ext>
            </a:extLst>
          </p:cNvPr>
          <p:cNvSpPr>
            <a:spLocks noGrp="1"/>
          </p:cNvSpPr>
          <p:nvPr>
            <p:ph type="title"/>
          </p:nvPr>
        </p:nvSpPr>
        <p:spPr/>
        <p:txBody>
          <a:bodyPr>
            <a:normAutofit/>
          </a:bodyPr>
          <a:lstStyle/>
          <a:p>
            <a:pPr algn="ctr"/>
            <a:r>
              <a:rPr lang="en-GB" sz="4400" b="1" dirty="0"/>
              <a:t>Teleological Ethics</a:t>
            </a:r>
            <a:endParaRPr lang="en-GB" sz="4400" dirty="0"/>
          </a:p>
        </p:txBody>
      </p:sp>
      <p:sp>
        <p:nvSpPr>
          <p:cNvPr id="3" name="Content Placeholder 2">
            <a:extLst>
              <a:ext uri="{FF2B5EF4-FFF2-40B4-BE49-F238E27FC236}">
                <a16:creationId xmlns:a16="http://schemas.microsoft.com/office/drawing/2014/main" id="{BA290DF7-613A-8C88-8E08-C8EA1850FEAC}"/>
              </a:ext>
            </a:extLst>
          </p:cNvPr>
          <p:cNvSpPr>
            <a:spLocks noGrp="1"/>
          </p:cNvSpPr>
          <p:nvPr>
            <p:ph idx="1"/>
          </p:nvPr>
        </p:nvSpPr>
        <p:spPr/>
        <p:txBody>
          <a:bodyPr>
            <a:normAutofit fontScale="85000" lnSpcReduction="10000"/>
          </a:bodyPr>
          <a:lstStyle/>
          <a:p>
            <a:pPr lvl="1"/>
            <a:r>
              <a:rPr lang="en-GB" sz="3600" dirty="0"/>
              <a:t>However, the lie can be seen to bring more other questions. </a:t>
            </a:r>
          </a:p>
          <a:p>
            <a:pPr lvl="2"/>
            <a:r>
              <a:rPr lang="en-GB" sz="3200" dirty="0"/>
              <a:t>What if the killer gets angry and shoots other people?</a:t>
            </a:r>
          </a:p>
          <a:p>
            <a:pPr lvl="2"/>
            <a:r>
              <a:rPr lang="en-GB" sz="3200" dirty="0"/>
              <a:t>Or will you trust the liar in future to handle things where lying can be probable? Or </a:t>
            </a:r>
          </a:p>
          <a:p>
            <a:pPr lvl="2"/>
            <a:r>
              <a:rPr lang="en-GB" sz="3200" dirty="0"/>
              <a:t>Does the experience of telling lies give the person a reputation for being a good liar?</a:t>
            </a:r>
          </a:p>
          <a:p>
            <a:endParaRPr lang="en-GB" dirty="0"/>
          </a:p>
        </p:txBody>
      </p:sp>
    </p:spTree>
    <p:extLst>
      <p:ext uri="{BB962C8B-B14F-4D97-AF65-F5344CB8AC3E}">
        <p14:creationId xmlns:p14="http://schemas.microsoft.com/office/powerpoint/2010/main" val="1112742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8D46A-FFB3-885B-FF45-F53EAF446965}"/>
              </a:ext>
            </a:extLst>
          </p:cNvPr>
          <p:cNvSpPr>
            <a:spLocks noGrp="1"/>
          </p:cNvSpPr>
          <p:nvPr>
            <p:ph type="title"/>
          </p:nvPr>
        </p:nvSpPr>
        <p:spPr/>
        <p:txBody>
          <a:bodyPr>
            <a:normAutofit/>
          </a:bodyPr>
          <a:lstStyle/>
          <a:p>
            <a:pPr algn="ctr"/>
            <a:r>
              <a:rPr lang="en-GB" sz="4800" b="1" dirty="0"/>
              <a:t>Teleological Ethics</a:t>
            </a:r>
            <a:endParaRPr lang="en-GB" sz="4800" dirty="0"/>
          </a:p>
        </p:txBody>
      </p:sp>
      <p:sp>
        <p:nvSpPr>
          <p:cNvPr id="3" name="Content Placeholder 2">
            <a:extLst>
              <a:ext uri="{FF2B5EF4-FFF2-40B4-BE49-F238E27FC236}">
                <a16:creationId xmlns:a16="http://schemas.microsoft.com/office/drawing/2014/main" id="{EC0000C9-1856-9672-9A30-BE7E26829BB3}"/>
              </a:ext>
            </a:extLst>
          </p:cNvPr>
          <p:cNvSpPr>
            <a:spLocks noGrp="1"/>
          </p:cNvSpPr>
          <p:nvPr>
            <p:ph idx="1"/>
          </p:nvPr>
        </p:nvSpPr>
        <p:spPr/>
        <p:txBody>
          <a:bodyPr>
            <a:normAutofit fontScale="92500"/>
          </a:bodyPr>
          <a:lstStyle/>
          <a:p>
            <a:r>
              <a:rPr lang="en-GB" sz="4000" dirty="0"/>
              <a:t>On the other hand, someone may argue that the experience of telling a lie to sway a murderer may not be a daily experience. Such a situation may not be an end to mistrust of the person who lied.</a:t>
            </a:r>
          </a:p>
        </p:txBody>
      </p:sp>
    </p:spTree>
    <p:extLst>
      <p:ext uri="{BB962C8B-B14F-4D97-AF65-F5344CB8AC3E}">
        <p14:creationId xmlns:p14="http://schemas.microsoft.com/office/powerpoint/2010/main" val="114036696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77</TotalTime>
  <Words>587</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Wisp</vt:lpstr>
      <vt:lpstr>Teleological Ethics</vt:lpstr>
      <vt:lpstr>Introduction </vt:lpstr>
      <vt:lpstr> Teleological Ethics</vt:lpstr>
      <vt:lpstr>Teleological Ethics</vt:lpstr>
      <vt:lpstr>Teleological Ethics</vt:lpstr>
      <vt:lpstr>Teleological Ethics</vt:lpstr>
      <vt:lpstr>Teleological Ethics Scenario</vt:lpstr>
      <vt:lpstr>Teleological Ethics</vt:lpstr>
      <vt:lpstr>Teleological Ethics</vt:lpstr>
      <vt:lpstr>Challenges of Teleological Ethics</vt:lpstr>
      <vt:lpstr>Challenges of Teleological Ethics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Ruhama, DO, Mr [23419962@sun.ac.za]</dc:creator>
  <cp:lastModifiedBy>Ruhama, DO, Mr [23419962@sun.ac.za]</cp:lastModifiedBy>
  <cp:revision>2</cp:revision>
  <dcterms:created xsi:type="dcterms:W3CDTF">2024-06-19T13:39:23Z</dcterms:created>
  <dcterms:modified xsi:type="dcterms:W3CDTF">2024-06-19T14:56:29Z</dcterms:modified>
</cp:coreProperties>
</file>