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Assistant"/>
      <p:regular r:id="rId29"/>
      <p:bold r:id="rId30"/>
    </p:embeddedFont>
    <p:embeddedFont>
      <p:font typeface="Sora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ssistan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-regular.fntdata"/><Relationship Id="rId30" Type="http://schemas.openxmlformats.org/officeDocument/2006/relationships/font" Target="fonts/Assistant-bold.fntdata"/><Relationship Id="rId11" Type="http://schemas.openxmlformats.org/officeDocument/2006/relationships/slide" Target="slides/slide5.xml"/><Relationship Id="rId33" Type="http://schemas.openxmlformats.org/officeDocument/2006/relationships/font" Target="fonts/PTSans-regular.fntdata"/><Relationship Id="rId10" Type="http://schemas.openxmlformats.org/officeDocument/2006/relationships/slide" Target="slides/slide4.xml"/><Relationship Id="rId32" Type="http://schemas.openxmlformats.org/officeDocument/2006/relationships/font" Target="fonts/Sora-bold.fntdata"/><Relationship Id="rId13" Type="http://schemas.openxmlformats.org/officeDocument/2006/relationships/slide" Target="slides/slide7.xml"/><Relationship Id="rId35" Type="http://schemas.openxmlformats.org/officeDocument/2006/relationships/font" Target="fonts/PTSans-italic.fntdata"/><Relationship Id="rId12" Type="http://schemas.openxmlformats.org/officeDocument/2006/relationships/slide" Target="slides/slide6.xml"/><Relationship Id="rId34" Type="http://schemas.openxmlformats.org/officeDocument/2006/relationships/font" Target="fonts/PT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5c5b1156c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5c5b1156c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5c5b1156c_0_4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75c5b1156c_0_4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5c5b115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75c5b115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75c5b1156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75c5b1156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75c5b1156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75c5b1156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5c5b1156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75c5b1156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75c5b1156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75c5b1156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75c5b1156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75c5b115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75c5b1156c_5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75c5b1156c_5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75c5b1156c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75c5b1156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5c5b1156c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5c5b1156c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75c5b1156c_0_3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75c5b1156c_0_3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5c5b1156c_0_4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75c5b1156c_0_4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5c5b1156c_0_3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5c5b1156c_0_3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5c5b1156c_0_4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5c5b1156c_0_4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5c5b1156c_0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5c5b1156c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5c5b1156c_0_4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75c5b1156c_0_4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5c5b1156c_0_4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5c5b1156c_0_4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80825" y="713850"/>
            <a:ext cx="6782400" cy="247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180825" y="3191850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4700" y="367222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025" y="-1173807"/>
            <a:ext cx="3003925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65787" y="35843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51" y="2530785"/>
            <a:ext cx="5019875" cy="50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1310925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325" y="-1283001"/>
            <a:ext cx="2434325" cy="2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179575" y="2683000"/>
            <a:ext cx="61965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2" type="title"/>
          </p:nvPr>
        </p:nvSpPr>
        <p:spPr>
          <a:xfrm>
            <a:off x="1179575" y="158540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5937475" y="-1007200"/>
            <a:ext cx="3866425" cy="38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4107625" y="-5037426"/>
            <a:ext cx="7861225" cy="78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09475" y="-1402407"/>
            <a:ext cx="3003925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5062" y="3848675"/>
            <a:ext cx="4649075" cy="46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01" y="3627624"/>
            <a:ext cx="5019875" cy="50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20000" y="1060704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7529600" y="-1637275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191625" y="-922128"/>
            <a:ext cx="1918925" cy="19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778331" y="3678637"/>
            <a:ext cx="3192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3778381" y="2070212"/>
            <a:ext cx="3191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3778319" y="3182138"/>
            <a:ext cx="3192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3778094" y="1573713"/>
            <a:ext cx="319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 flipH="1">
            <a:off x="6938199" y="-1074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 flipH="1">
            <a:off x="7277350" y="-1696600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939375" y="37496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85501" y="3094224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0" y="724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29642" y="3673475"/>
            <a:ext cx="2954443" cy="2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813" y="3781750"/>
            <a:ext cx="3003925" cy="3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179576" y="1658550"/>
            <a:ext cx="42948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96" name="Google Shape;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0312" y="42068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 flipH="1">
            <a:off x="-1542563" y="347962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42500" y="37496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 flipH="1">
            <a:off x="543000" y="4149925"/>
            <a:ext cx="3003925" cy="30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1689" y="-3171490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179576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/>
          </a:blip>
          <a:srcRect b="337" l="0" r="0" t="347"/>
          <a:stretch/>
        </p:blipFill>
        <p:spPr>
          <a:xfrm>
            <a:off x="1358025" y="425291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-1572625" y="3409850"/>
            <a:ext cx="5003874" cy="5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900" y="-583812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5687" y="-964800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 flipH="1">
            <a:off x="5360825" y="2642100"/>
            <a:ext cx="4727400" cy="47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179576" y="1586700"/>
            <a:ext cx="48729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179576" y="2879700"/>
            <a:ext cx="4872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337" l="0" r="0" t="347"/>
          <a:stretch/>
        </p:blipFill>
        <p:spPr>
          <a:xfrm flipH="1">
            <a:off x="6776075" y="-776287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 flipH="1">
            <a:off x="6217326" y="-1619350"/>
            <a:ext cx="5003874" cy="5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4800" y="4369188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928612" y="3988200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>
            <a:off x="-1150150" y="-239927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700" y="3077874"/>
            <a:ext cx="7861225" cy="78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20000" y="3497600"/>
            <a:ext cx="4721700" cy="110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1179576" y="1448800"/>
            <a:ext cx="6576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1179576" y="306327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6699475" y="-1540600"/>
            <a:ext cx="3866425" cy="38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2736025" y="-5189826"/>
            <a:ext cx="7861225" cy="78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862" y="3848675"/>
            <a:ext cx="4649075" cy="46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501" y="3322824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hasCustomPrompt="1" idx="2" type="title"/>
          </p:nvPr>
        </p:nvSpPr>
        <p:spPr>
          <a:xfrm>
            <a:off x="722376" y="1810824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25"/>
          <p:cNvSpPr txBox="1"/>
          <p:nvPr>
            <p:ph hasCustomPrompt="1" idx="3" type="title"/>
          </p:nvPr>
        </p:nvSpPr>
        <p:spPr>
          <a:xfrm>
            <a:off x="5029200" y="1810512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hasCustomPrompt="1" idx="4" type="title"/>
          </p:nvPr>
        </p:nvSpPr>
        <p:spPr>
          <a:xfrm>
            <a:off x="722376" y="2606352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hasCustomPrompt="1" idx="5" type="title"/>
          </p:nvPr>
        </p:nvSpPr>
        <p:spPr>
          <a:xfrm>
            <a:off x="5029200" y="2606040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hasCustomPrompt="1" idx="6" type="title"/>
          </p:nvPr>
        </p:nvSpPr>
        <p:spPr>
          <a:xfrm>
            <a:off x="722376" y="3401880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25"/>
          <p:cNvSpPr txBox="1"/>
          <p:nvPr>
            <p:ph hasCustomPrompt="1" idx="7" type="title"/>
          </p:nvPr>
        </p:nvSpPr>
        <p:spPr>
          <a:xfrm>
            <a:off x="5029195" y="3401269"/>
            <a:ext cx="768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481328" y="1792224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8" type="subTitle"/>
          </p:nvPr>
        </p:nvSpPr>
        <p:spPr>
          <a:xfrm>
            <a:off x="1481328" y="2587752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9" type="subTitle"/>
          </p:nvPr>
        </p:nvSpPr>
        <p:spPr>
          <a:xfrm>
            <a:off x="1481328" y="3383280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3" type="subTitle"/>
          </p:nvPr>
        </p:nvSpPr>
        <p:spPr>
          <a:xfrm>
            <a:off x="5788152" y="1792224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4" type="subTitle"/>
          </p:nvPr>
        </p:nvSpPr>
        <p:spPr>
          <a:xfrm>
            <a:off x="5788152" y="2587752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5" type="subTitle"/>
          </p:nvPr>
        </p:nvSpPr>
        <p:spPr>
          <a:xfrm>
            <a:off x="5788152" y="3382981"/>
            <a:ext cx="26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25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850" y="42068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1562" y="37496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8513" y="3311725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550" y="378442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1689" y="-3171490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>
            <a:off x="-3057275" y="-5113626"/>
            <a:ext cx="7861225" cy="78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2831675" y="2094600"/>
            <a:ext cx="61965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>
            <a:off x="1179576" y="2096250"/>
            <a:ext cx="1652100" cy="9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 flipH="1">
            <a:off x="936475" y="-1845400"/>
            <a:ext cx="3866425" cy="38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79000" y="-1420932"/>
            <a:ext cx="3003925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54282" y="3848675"/>
            <a:ext cx="4649075" cy="46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643" y="3627624"/>
            <a:ext cx="5019875" cy="50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4337275" y="-2455000"/>
            <a:ext cx="3866425" cy="38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type="title"/>
          </p:nvPr>
        </p:nvSpPr>
        <p:spPr>
          <a:xfrm>
            <a:off x="1179575" y="1511237"/>
            <a:ext cx="61965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4107625" y="-5570826"/>
            <a:ext cx="7861225" cy="78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hasCustomPrompt="1" idx="2" type="title"/>
          </p:nvPr>
        </p:nvSpPr>
        <p:spPr>
          <a:xfrm>
            <a:off x="1179575" y="26508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0875" y="-1707207"/>
            <a:ext cx="3003925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-190938" y="3848675"/>
            <a:ext cx="4649075" cy="46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6137901" y="3627624"/>
            <a:ext cx="5019875" cy="50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-1607350" y="377292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775" y="3862704"/>
            <a:ext cx="2849750" cy="2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119" l="0" r="0" t="119"/>
          <a:stretch/>
        </p:blipFill>
        <p:spPr>
          <a:xfrm>
            <a:off x="7572625" y="-922124"/>
            <a:ext cx="2392600" cy="2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3514725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7308050" y="384912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4550" y="4167504"/>
            <a:ext cx="2849750" cy="2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420225" y="-998324"/>
            <a:ext cx="2392600" cy="2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297650" y="4249150"/>
            <a:ext cx="2849750" cy="2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30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1856" y="46640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24044" y="42068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8106025" y="-440075"/>
            <a:ext cx="1666625" cy="1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179576" y="3312388"/>
            <a:ext cx="5378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1179576" y="1338513"/>
            <a:ext cx="6852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8613" y="4010350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4550" y="4025853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3638" y="3934138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63425" y="3476950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8289" y="-3019090"/>
            <a:ext cx="5019875" cy="50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367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0" y="3284361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0000" y="446681"/>
            <a:ext cx="35892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720000" y="2556148"/>
            <a:ext cx="3589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32"/>
          <p:cNvSpPr/>
          <p:nvPr>
            <p:ph idx="2" type="pic"/>
          </p:nvPr>
        </p:nvSpPr>
        <p:spPr>
          <a:xfrm>
            <a:off x="5257800" y="0"/>
            <a:ext cx="3886200" cy="514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>
            <a:off x="2808975" y="4272922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 flipH="1">
            <a:off x="0" y="3632700"/>
            <a:ext cx="4727400" cy="47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>
            <a:off x="0" y="517350"/>
            <a:ext cx="548700" cy="18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13225" y="1740600"/>
            <a:ext cx="38106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713225" y="2848800"/>
            <a:ext cx="381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33"/>
          <p:cNvSpPr/>
          <p:nvPr/>
        </p:nvSpPr>
        <p:spPr>
          <a:xfrm>
            <a:off x="0" y="1927946"/>
            <a:ext cx="548700" cy="75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49" y="4246618"/>
            <a:ext cx="1646161" cy="164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10442" y="3749675"/>
            <a:ext cx="2954443" cy="2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9301" y="3475224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617787" y="1971450"/>
            <a:ext cx="38130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" type="subTitle"/>
          </p:nvPr>
        </p:nvSpPr>
        <p:spPr>
          <a:xfrm>
            <a:off x="4617783" y="2617950"/>
            <a:ext cx="3813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34"/>
          <p:cNvSpPr/>
          <p:nvPr/>
        </p:nvSpPr>
        <p:spPr>
          <a:xfrm>
            <a:off x="8595300" y="2020361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783328" y="4246618"/>
            <a:ext cx="1646161" cy="164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39" y="3749675"/>
            <a:ext cx="2954443" cy="2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>
            <a:off x="4014339" y="-3115101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0000" y="1971450"/>
            <a:ext cx="3808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" type="subTitle"/>
          </p:nvPr>
        </p:nvSpPr>
        <p:spPr>
          <a:xfrm>
            <a:off x="720000" y="2617950"/>
            <a:ext cx="3808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-1150150" y="384912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4550" y="-1585596"/>
            <a:ext cx="2849750" cy="2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648825" y="-1379324"/>
            <a:ext cx="2392600" cy="2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2376" y="448056"/>
            <a:ext cx="77040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17750" y="1155225"/>
            <a:ext cx="77085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3551710" y="3006200"/>
            <a:ext cx="4306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2" type="subTitle"/>
          </p:nvPr>
        </p:nvSpPr>
        <p:spPr>
          <a:xfrm>
            <a:off x="3551710" y="1692050"/>
            <a:ext cx="4307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37"/>
          <p:cNvSpPr txBox="1"/>
          <p:nvPr>
            <p:ph idx="3" type="subTitle"/>
          </p:nvPr>
        </p:nvSpPr>
        <p:spPr>
          <a:xfrm>
            <a:off x="1852800" y="1874300"/>
            <a:ext cx="1874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4" type="subTitle"/>
          </p:nvPr>
        </p:nvSpPr>
        <p:spPr>
          <a:xfrm>
            <a:off x="1852800" y="3188450"/>
            <a:ext cx="1874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6" name="Google Shape;236;p37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 flipH="1">
            <a:off x="6938199" y="-1074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 flipH="1">
            <a:off x="7420225" y="-1713475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162" y="42068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58375" y="37496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85501" y="3322824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4735691" y="1887425"/>
            <a:ext cx="31740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2" type="subTitle"/>
          </p:nvPr>
        </p:nvSpPr>
        <p:spPr>
          <a:xfrm>
            <a:off x="1234309" y="1887425"/>
            <a:ext cx="31740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2712" y="400107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22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1614237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2712" y="400107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22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1614237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713225" y="1499998"/>
            <a:ext cx="3447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57" name="Google Shape;257;p39"/>
          <p:cNvSpPr txBox="1"/>
          <p:nvPr>
            <p:ph idx="2" type="body"/>
          </p:nvPr>
        </p:nvSpPr>
        <p:spPr>
          <a:xfrm>
            <a:off x="4338664" y="1499998"/>
            <a:ext cx="3447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ssistant SemiBold"/>
              <a:buChar char="●"/>
              <a:defRPr/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C0B0A"/>
              </a:buClr>
              <a:buSzPts val="11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9312" y="400107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87742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2300037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 txBox="1"/>
          <p:nvPr>
            <p:ph idx="1" type="subTitle"/>
          </p:nvPr>
        </p:nvSpPr>
        <p:spPr>
          <a:xfrm>
            <a:off x="1433477" y="1819923"/>
            <a:ext cx="298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2" type="subTitle"/>
          </p:nvPr>
        </p:nvSpPr>
        <p:spPr>
          <a:xfrm>
            <a:off x="5212080" y="1819911"/>
            <a:ext cx="2990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3" type="subTitle"/>
          </p:nvPr>
        </p:nvSpPr>
        <p:spPr>
          <a:xfrm>
            <a:off x="5212080" y="2236331"/>
            <a:ext cx="2985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267" name="Google Shape;267;p40"/>
          <p:cNvSpPr txBox="1"/>
          <p:nvPr>
            <p:ph idx="4" type="subTitle"/>
          </p:nvPr>
        </p:nvSpPr>
        <p:spPr>
          <a:xfrm>
            <a:off x="1433475" y="2236353"/>
            <a:ext cx="2985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1" type="subTitle"/>
          </p:nvPr>
        </p:nvSpPr>
        <p:spPr>
          <a:xfrm>
            <a:off x="3547895" y="1374089"/>
            <a:ext cx="430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2" type="subTitle"/>
          </p:nvPr>
        </p:nvSpPr>
        <p:spPr>
          <a:xfrm>
            <a:off x="3547895" y="3508664"/>
            <a:ext cx="430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3" type="subTitle"/>
          </p:nvPr>
        </p:nvSpPr>
        <p:spPr>
          <a:xfrm>
            <a:off x="3547898" y="2441364"/>
            <a:ext cx="430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4" type="subTitle"/>
          </p:nvPr>
        </p:nvSpPr>
        <p:spPr>
          <a:xfrm>
            <a:off x="1856255" y="1464689"/>
            <a:ext cx="18744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idx="5" type="subTitle"/>
          </p:nvPr>
        </p:nvSpPr>
        <p:spPr>
          <a:xfrm>
            <a:off x="1856248" y="3599264"/>
            <a:ext cx="18744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6" type="subTitle"/>
          </p:nvPr>
        </p:nvSpPr>
        <p:spPr>
          <a:xfrm>
            <a:off x="1856248" y="2531964"/>
            <a:ext cx="18744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41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>
            <a:off x="3402712" y="400107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>
            <a:off x="780122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237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720000" y="445025"/>
            <a:ext cx="669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1569299" y="2071100"/>
            <a:ext cx="2607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2" type="subTitle"/>
          </p:nvPr>
        </p:nvSpPr>
        <p:spPr>
          <a:xfrm>
            <a:off x="4966801" y="2071100"/>
            <a:ext cx="2607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1569299" y="3579350"/>
            <a:ext cx="2607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4" type="subTitle"/>
          </p:nvPr>
        </p:nvSpPr>
        <p:spPr>
          <a:xfrm>
            <a:off x="4966801" y="3579350"/>
            <a:ext cx="2607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5" type="subTitle"/>
          </p:nvPr>
        </p:nvSpPr>
        <p:spPr>
          <a:xfrm>
            <a:off x="1569299" y="1654700"/>
            <a:ext cx="26079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6" type="subTitle"/>
          </p:nvPr>
        </p:nvSpPr>
        <p:spPr>
          <a:xfrm>
            <a:off x="1569299" y="3162950"/>
            <a:ext cx="26079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7" type="subTitle"/>
          </p:nvPr>
        </p:nvSpPr>
        <p:spPr>
          <a:xfrm>
            <a:off x="4966776" y="1654700"/>
            <a:ext cx="26079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8" type="subTitle"/>
          </p:nvPr>
        </p:nvSpPr>
        <p:spPr>
          <a:xfrm>
            <a:off x="4966776" y="3162950"/>
            <a:ext cx="26079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0" name="Google Shape;290;p42"/>
          <p:cNvSpPr/>
          <p:nvPr/>
        </p:nvSpPr>
        <p:spPr>
          <a:xfrm>
            <a:off x="0" y="724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6680289" y="-3095290"/>
            <a:ext cx="5019875" cy="50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4800" y="4369188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004812" y="3912000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12725" y="43592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912" y="3902075"/>
            <a:ext cx="2718100" cy="2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720000" y="445025"/>
            <a:ext cx="66933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1" type="subTitle"/>
          </p:nvPr>
        </p:nvSpPr>
        <p:spPr>
          <a:xfrm>
            <a:off x="761921" y="2071184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2" type="subTitle"/>
          </p:nvPr>
        </p:nvSpPr>
        <p:spPr>
          <a:xfrm>
            <a:off x="3407657" y="2071184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43"/>
          <p:cNvSpPr txBox="1"/>
          <p:nvPr>
            <p:ph idx="3" type="subTitle"/>
          </p:nvPr>
        </p:nvSpPr>
        <p:spPr>
          <a:xfrm>
            <a:off x="761921" y="3573400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4" type="subTitle"/>
          </p:nvPr>
        </p:nvSpPr>
        <p:spPr>
          <a:xfrm>
            <a:off x="3407657" y="3573400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43"/>
          <p:cNvSpPr txBox="1"/>
          <p:nvPr>
            <p:ph idx="5" type="subTitle"/>
          </p:nvPr>
        </p:nvSpPr>
        <p:spPr>
          <a:xfrm>
            <a:off x="6057004" y="2071184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43"/>
          <p:cNvSpPr txBox="1"/>
          <p:nvPr>
            <p:ph idx="6" type="subTitle"/>
          </p:nvPr>
        </p:nvSpPr>
        <p:spPr>
          <a:xfrm>
            <a:off x="6057004" y="3573400"/>
            <a:ext cx="2216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4" name="Google Shape;304;p43"/>
          <p:cNvSpPr txBox="1"/>
          <p:nvPr>
            <p:ph idx="7" type="subTitle"/>
          </p:nvPr>
        </p:nvSpPr>
        <p:spPr>
          <a:xfrm>
            <a:off x="761921" y="165852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5" name="Google Shape;305;p43"/>
          <p:cNvSpPr txBox="1"/>
          <p:nvPr>
            <p:ph idx="8" type="subTitle"/>
          </p:nvPr>
        </p:nvSpPr>
        <p:spPr>
          <a:xfrm>
            <a:off x="3407657" y="165852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6" name="Google Shape;306;p43"/>
          <p:cNvSpPr txBox="1"/>
          <p:nvPr>
            <p:ph idx="9" type="subTitle"/>
          </p:nvPr>
        </p:nvSpPr>
        <p:spPr>
          <a:xfrm>
            <a:off x="6057004" y="165852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7" name="Google Shape;307;p43"/>
          <p:cNvSpPr txBox="1"/>
          <p:nvPr>
            <p:ph idx="13" type="subTitle"/>
          </p:nvPr>
        </p:nvSpPr>
        <p:spPr>
          <a:xfrm>
            <a:off x="761921" y="3157002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8" name="Google Shape;308;p43"/>
          <p:cNvSpPr txBox="1"/>
          <p:nvPr>
            <p:ph idx="14" type="subTitle"/>
          </p:nvPr>
        </p:nvSpPr>
        <p:spPr>
          <a:xfrm>
            <a:off x="3407657" y="3157002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9" name="Google Shape;309;p43"/>
          <p:cNvSpPr txBox="1"/>
          <p:nvPr>
            <p:ph idx="15" type="subTitle"/>
          </p:nvPr>
        </p:nvSpPr>
        <p:spPr>
          <a:xfrm>
            <a:off x="6057004" y="3157002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0" name="Google Shape;310;p43"/>
          <p:cNvSpPr/>
          <p:nvPr/>
        </p:nvSpPr>
        <p:spPr>
          <a:xfrm>
            <a:off x="0" y="724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2">
            <a:alphaModFix/>
          </a:blip>
          <a:srcRect b="219" l="0" r="0" t="228"/>
          <a:stretch/>
        </p:blipFill>
        <p:spPr>
          <a:xfrm>
            <a:off x="-1378750" y="407772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575" y="3786504"/>
            <a:ext cx="2849750" cy="2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572625" y="-922124"/>
            <a:ext cx="2392600" cy="2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hasCustomPrompt="1" type="title"/>
          </p:nvPr>
        </p:nvSpPr>
        <p:spPr>
          <a:xfrm>
            <a:off x="713226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44"/>
          <p:cNvSpPr txBox="1"/>
          <p:nvPr>
            <p:ph idx="1" type="subTitle"/>
          </p:nvPr>
        </p:nvSpPr>
        <p:spPr>
          <a:xfrm>
            <a:off x="713226" y="121187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44"/>
          <p:cNvSpPr txBox="1"/>
          <p:nvPr>
            <p:ph hasCustomPrompt="1" idx="2" type="title"/>
          </p:nvPr>
        </p:nvSpPr>
        <p:spPr>
          <a:xfrm>
            <a:off x="713226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44"/>
          <p:cNvSpPr txBox="1"/>
          <p:nvPr>
            <p:ph idx="3" type="subTitle"/>
          </p:nvPr>
        </p:nvSpPr>
        <p:spPr>
          <a:xfrm>
            <a:off x="713226" y="2564132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44"/>
          <p:cNvSpPr txBox="1"/>
          <p:nvPr>
            <p:ph hasCustomPrompt="1" idx="4" type="title"/>
          </p:nvPr>
        </p:nvSpPr>
        <p:spPr>
          <a:xfrm>
            <a:off x="713226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5" type="subTitle"/>
          </p:nvPr>
        </p:nvSpPr>
        <p:spPr>
          <a:xfrm>
            <a:off x="713226" y="3916388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1" name="Google Shape;321;p44"/>
          <p:cNvSpPr/>
          <p:nvPr/>
        </p:nvSpPr>
        <p:spPr>
          <a:xfrm>
            <a:off x="0" y="662211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4250" y="45116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>
            <a:off x="6843150" y="302242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1563" y="40544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>
            <a:off x="5880712" y="3692725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 rotWithShape="1">
          <a:blip r:embed="rId4">
            <a:alphaModFix/>
          </a:blip>
          <a:srcRect b="219" l="0" r="0" t="228"/>
          <a:stretch/>
        </p:blipFill>
        <p:spPr>
          <a:xfrm>
            <a:off x="6527889" y="-2790490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hasCustomPrompt="1" type="title"/>
          </p:nvPr>
        </p:nvSpPr>
        <p:spPr>
          <a:xfrm>
            <a:off x="6237361" y="2042063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45"/>
          <p:cNvSpPr txBox="1"/>
          <p:nvPr>
            <p:ph idx="1" type="subTitle"/>
          </p:nvPr>
        </p:nvSpPr>
        <p:spPr>
          <a:xfrm>
            <a:off x="938500" y="3488775"/>
            <a:ext cx="217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45"/>
          <p:cNvSpPr txBox="1"/>
          <p:nvPr>
            <p:ph idx="2" type="subTitle"/>
          </p:nvPr>
        </p:nvSpPr>
        <p:spPr>
          <a:xfrm>
            <a:off x="938500" y="3059463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31" name="Google Shape;331;p45"/>
          <p:cNvSpPr txBox="1"/>
          <p:nvPr>
            <p:ph hasCustomPrompt="1" idx="3" type="title"/>
          </p:nvPr>
        </p:nvSpPr>
        <p:spPr>
          <a:xfrm>
            <a:off x="3690350" y="2041875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45"/>
          <p:cNvSpPr txBox="1"/>
          <p:nvPr>
            <p:ph idx="4" type="subTitle"/>
          </p:nvPr>
        </p:nvSpPr>
        <p:spPr>
          <a:xfrm>
            <a:off x="3485400" y="3488775"/>
            <a:ext cx="217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3" name="Google Shape;333;p45"/>
          <p:cNvSpPr txBox="1"/>
          <p:nvPr>
            <p:ph idx="5" type="subTitle"/>
          </p:nvPr>
        </p:nvSpPr>
        <p:spPr>
          <a:xfrm>
            <a:off x="3485400" y="30594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34" name="Google Shape;334;p45"/>
          <p:cNvSpPr txBox="1"/>
          <p:nvPr>
            <p:ph hasCustomPrompt="1" idx="6" type="title"/>
          </p:nvPr>
        </p:nvSpPr>
        <p:spPr>
          <a:xfrm>
            <a:off x="1141128" y="2041875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45"/>
          <p:cNvSpPr txBox="1"/>
          <p:nvPr>
            <p:ph idx="7" type="subTitle"/>
          </p:nvPr>
        </p:nvSpPr>
        <p:spPr>
          <a:xfrm>
            <a:off x="6032300" y="3488775"/>
            <a:ext cx="217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45"/>
          <p:cNvSpPr txBox="1"/>
          <p:nvPr>
            <p:ph idx="8" type="subTitle"/>
          </p:nvPr>
        </p:nvSpPr>
        <p:spPr>
          <a:xfrm>
            <a:off x="6032300" y="30594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37" name="Google Shape;337;p4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8" name="Google Shape;338;p45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4113" y="4001078"/>
            <a:ext cx="4127050" cy="4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7801225" y="-693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3">
            <a:alphaModFix/>
          </a:blip>
          <a:srcRect b="0" l="228" r="219" t="0"/>
          <a:stretch/>
        </p:blipFill>
        <p:spPr>
          <a:xfrm>
            <a:off x="1842838" y="4305863"/>
            <a:ext cx="2114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1179576" y="677525"/>
            <a:ext cx="4770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1" type="subTitle"/>
          </p:nvPr>
        </p:nvSpPr>
        <p:spPr>
          <a:xfrm>
            <a:off x="1179576" y="1828791"/>
            <a:ext cx="44481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46"/>
          <p:cNvSpPr txBox="1"/>
          <p:nvPr/>
        </p:nvSpPr>
        <p:spPr>
          <a:xfrm>
            <a:off x="1179576" y="3616884"/>
            <a:ext cx="49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ko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ko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ko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ko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ko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46" name="Google Shape;346;p46"/>
          <p:cNvPicPr preferRelativeResize="0"/>
          <p:nvPr/>
        </p:nvPicPr>
        <p:blipFill rotWithShape="1">
          <a:blip r:embed="rId5">
            <a:alphaModFix/>
          </a:blip>
          <a:srcRect b="337" l="0" r="0" t="347"/>
          <a:stretch/>
        </p:blipFill>
        <p:spPr>
          <a:xfrm>
            <a:off x="-737187" y="4041563"/>
            <a:ext cx="1514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/>
          <p:cNvPicPr preferRelativeResize="0"/>
          <p:nvPr/>
        </p:nvPicPr>
        <p:blipFill rotWithShape="1">
          <a:blip r:embed="rId6">
            <a:alphaModFix/>
          </a:blip>
          <a:srcRect b="0" l="347" r="337" t="0"/>
          <a:stretch/>
        </p:blipFill>
        <p:spPr>
          <a:xfrm>
            <a:off x="-856100" y="412942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425" y="-1097607"/>
            <a:ext cx="3003925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 rotWithShape="1">
          <a:blip r:embed="rId7">
            <a:alphaModFix/>
          </a:blip>
          <a:srcRect b="219" l="0" r="0" t="228"/>
          <a:stretch/>
        </p:blipFill>
        <p:spPr>
          <a:xfrm>
            <a:off x="5878851" y="2378385"/>
            <a:ext cx="5019875" cy="50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8725" y="-1206801"/>
            <a:ext cx="2434325" cy="2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/>
          <p:nvPr/>
        </p:nvSpPr>
        <p:spPr>
          <a:xfrm>
            <a:off x="0" y="908125"/>
            <a:ext cx="548700" cy="12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7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 flipH="1">
            <a:off x="6141126" y="-1847950"/>
            <a:ext cx="5003874" cy="5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7"/>
          <p:cNvPicPr preferRelativeResize="0"/>
          <p:nvPr/>
        </p:nvPicPr>
        <p:blipFill rotWithShape="1">
          <a:blip r:embed="rId2">
            <a:alphaModFix/>
          </a:blip>
          <a:srcRect b="0" l="347" r="337" t="0"/>
          <a:stretch/>
        </p:blipFill>
        <p:spPr>
          <a:xfrm flipH="1">
            <a:off x="-928613" y="3759600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>
            <a:off x="-1150150" y="-2399275"/>
            <a:ext cx="3325975" cy="3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700" y="2315874"/>
            <a:ext cx="7861225" cy="78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7"/>
          <p:cNvSpPr/>
          <p:nvPr/>
        </p:nvSpPr>
        <p:spPr>
          <a:xfrm>
            <a:off x="0" y="1736400"/>
            <a:ext cx="548700" cy="16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/>
          <p:nvPr/>
        </p:nvSpPr>
        <p:spPr>
          <a:xfrm>
            <a:off x="0" y="489786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8"/>
          <p:cNvPicPr preferRelativeResize="0"/>
          <p:nvPr/>
        </p:nvPicPr>
        <p:blipFill rotWithShape="1">
          <a:blip r:embed="rId2">
            <a:alphaModFix/>
          </a:blip>
          <a:srcRect b="0" l="228" r="219" t="0"/>
          <a:stretch/>
        </p:blipFill>
        <p:spPr>
          <a:xfrm flipH="1">
            <a:off x="6938199" y="-1074528"/>
            <a:ext cx="1918925" cy="1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 flipH="1">
            <a:off x="7277350" y="-1696600"/>
            <a:ext cx="3003925" cy="30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 rotWithShape="1">
          <a:blip r:embed="rId2">
            <a:alphaModFix/>
          </a:blip>
          <a:srcRect b="0" l="347" r="337" t="0"/>
          <a:stretch/>
        </p:blipFill>
        <p:spPr>
          <a:xfrm flipH="1">
            <a:off x="-939375" y="3749675"/>
            <a:ext cx="27181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>
            <a:off x="5985501" y="3094224"/>
            <a:ext cx="5019875" cy="5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DFDF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b="1"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jpg"/><Relationship Id="rId4" Type="http://schemas.openxmlformats.org/officeDocument/2006/relationships/image" Target="../media/image5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Xi5vYKLUo1d_XVYangjGJxD31Is2Vgy/view" TargetMode="External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VI8zz0cOhKhpjphOqGNU6cAMq8kTxSSL/view" TargetMode="External"/><Relationship Id="rId4" Type="http://schemas.openxmlformats.org/officeDocument/2006/relationships/image" Target="../media/image4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47.png"/><Relationship Id="rId8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ctrTitle"/>
          </p:nvPr>
        </p:nvSpPr>
        <p:spPr>
          <a:xfrm>
            <a:off x="907350" y="198450"/>
            <a:ext cx="67824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서울시 추가 응급실 공급과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인력 재배치를 통한 사망자 수 최소화</a:t>
            </a:r>
            <a:endParaRPr sz="3200"/>
          </a:p>
        </p:txBody>
      </p:sp>
      <p:sp>
        <p:nvSpPr>
          <p:cNvPr id="369" name="Google Shape;369;p49"/>
          <p:cNvSpPr txBox="1"/>
          <p:nvPr>
            <p:ph idx="1" type="subTitle"/>
          </p:nvPr>
        </p:nvSpPr>
        <p:spPr>
          <a:xfrm>
            <a:off x="5530275" y="42542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강동완, 김시온, 김영욱</a:t>
            </a:r>
            <a:endParaRPr/>
          </a:p>
        </p:txBody>
      </p:sp>
      <p:sp>
        <p:nvSpPr>
          <p:cNvPr id="370" name="Google Shape;370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프로젝트 4 - 딥러닝 모델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- 1. Roboflow의 데이터 셋 활용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0" name="Google Shape;560;p58"/>
          <p:cNvSpPr txBox="1"/>
          <p:nvPr/>
        </p:nvSpPr>
        <p:spPr>
          <a:xfrm>
            <a:off x="428975" y="1380850"/>
            <a:ext cx="34896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교통사고시 사고 여부를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Object Detection 을 사용해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이미지를 라벨링한 데이터를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우리가 만들고자 하는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모델에 학습시킴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61" name="Google Shape;5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25" y="1453300"/>
            <a:ext cx="4920625" cy="3254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- 2. 유튜브 동영상을 이용한 학습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7" name="Google Shape;567;p59"/>
          <p:cNvSpPr txBox="1"/>
          <p:nvPr/>
        </p:nvSpPr>
        <p:spPr>
          <a:xfrm>
            <a:off x="1247250" y="1098275"/>
            <a:ext cx="6488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유튜브 내의 교통사고 </a:t>
            </a: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CCTV 영상을  다운로드 후 이미지 라벨링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라벨링 한 데이터를 토대로 YOLOv8 weight을 활용하여 학습하여 이미지 예측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568" name="Google Shape;568;p59"/>
          <p:cNvGrpSpPr/>
          <p:nvPr/>
        </p:nvGrpSpPr>
        <p:grpSpPr>
          <a:xfrm>
            <a:off x="844431" y="1098280"/>
            <a:ext cx="266921" cy="369039"/>
            <a:chOff x="-38129425" y="3222550"/>
            <a:chExt cx="228450" cy="315850"/>
          </a:xfrm>
        </p:grpSpPr>
        <p:sp>
          <p:nvSpPr>
            <p:cNvPr id="569" name="Google Shape;569;p59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pic>
        <p:nvPicPr>
          <p:cNvPr id="571" name="Google Shape;5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50" y="2025275"/>
            <a:ext cx="3765874" cy="215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423" y="2025275"/>
            <a:ext cx="3765878" cy="215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0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- 2. 유튜브 동영상을 이용한 학습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78" name="Google Shape;5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25" y="1229200"/>
            <a:ext cx="2723251" cy="2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375" y="1257550"/>
            <a:ext cx="2723251" cy="2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625" y="1229200"/>
            <a:ext cx="2723251" cy="2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0"/>
          <p:cNvSpPr txBox="1"/>
          <p:nvPr>
            <p:ph idx="4294967295" type="subTitle"/>
          </p:nvPr>
        </p:nvSpPr>
        <p:spPr>
          <a:xfrm>
            <a:off x="1035275" y="3624925"/>
            <a:ext cx="962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P-Curve</a:t>
            </a:r>
            <a:r>
              <a:rPr b="1" lang="ko" sz="1400"/>
              <a:t> </a:t>
            </a:r>
            <a:endParaRPr b="1" sz="1400"/>
          </a:p>
        </p:txBody>
      </p:sp>
      <p:sp>
        <p:nvSpPr>
          <p:cNvPr id="582" name="Google Shape;582;p60"/>
          <p:cNvSpPr txBox="1"/>
          <p:nvPr>
            <p:ph idx="4294967295" type="subTitle"/>
          </p:nvPr>
        </p:nvSpPr>
        <p:spPr>
          <a:xfrm>
            <a:off x="6489575" y="3624925"/>
            <a:ext cx="962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PR-Curve </a:t>
            </a:r>
            <a:endParaRPr b="1" sz="1400"/>
          </a:p>
        </p:txBody>
      </p:sp>
      <p:sp>
        <p:nvSpPr>
          <p:cNvPr id="583" name="Google Shape;583;p60"/>
          <p:cNvSpPr txBox="1"/>
          <p:nvPr>
            <p:ph idx="4294967295" type="subTitle"/>
          </p:nvPr>
        </p:nvSpPr>
        <p:spPr>
          <a:xfrm>
            <a:off x="3762425" y="3624925"/>
            <a:ext cx="962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R</a:t>
            </a:r>
            <a:r>
              <a:rPr b="1" lang="ko" sz="1400"/>
              <a:t>-Curve </a:t>
            </a:r>
            <a:endParaRPr b="1" sz="1400"/>
          </a:p>
        </p:txBody>
      </p:sp>
      <p:sp>
        <p:nvSpPr>
          <p:cNvPr id="584" name="Google Shape;584;p60"/>
          <p:cNvSpPr txBox="1"/>
          <p:nvPr/>
        </p:nvSpPr>
        <p:spPr>
          <a:xfrm>
            <a:off x="642425" y="4024825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P-Curve : 자동차 예측은 잘하나, 사고 예측율은 상대적으로 떨어짐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R-Curve:  AUC(커브 아래의 면적) 으로 볼 때,  성능이 아쉽지만 괜찮은 수준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PR-Curve : 모델의 성능이 뛰어난 것으로 평가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- 2. 유튜브 동영상을 이용한 학습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90" name="Google Shape;59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25" y="1493700"/>
            <a:ext cx="4095677" cy="27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1"/>
          <p:cNvSpPr txBox="1"/>
          <p:nvPr/>
        </p:nvSpPr>
        <p:spPr>
          <a:xfrm>
            <a:off x="5188325" y="1493700"/>
            <a:ext cx="37134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F-1 Curve : 정밀도와 재현율의 평균을 계산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All classes 0.91 at 0.449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= </a:t>
            </a:r>
            <a:r>
              <a:rPr b="1" lang="ko">
                <a:solidFill>
                  <a:srgbClr val="374151"/>
                </a:solidFill>
                <a:highlight>
                  <a:srgbClr val="F7F7F8"/>
                </a:highlight>
              </a:rPr>
              <a:t>결정 임계값이 0.449일 때의 F1 점수</a:t>
            </a:r>
            <a:endParaRPr b="1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74151"/>
                </a:solidFill>
                <a:highlight>
                  <a:srgbClr val="F7F7F8"/>
                </a:highlight>
              </a:rPr>
              <a:t>F1 의 점수를 고려할 때 모델의 </a:t>
            </a:r>
            <a:endParaRPr b="1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ighlight>
                  <a:srgbClr val="F7F7F8"/>
                </a:highlight>
              </a:rPr>
              <a:t>성능은 뛰어난 것으로 평가됨</a:t>
            </a:r>
            <a:endParaRPr b="1" u="sng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-"/>
            </a:pPr>
            <a:r>
              <a:rPr b="1" lang="ko">
                <a:solidFill>
                  <a:srgbClr val="374151"/>
                </a:solidFill>
                <a:highlight>
                  <a:srgbClr val="F7F7F8"/>
                </a:highlight>
              </a:rPr>
              <a:t>다만 </a:t>
            </a:r>
            <a:r>
              <a:rPr b="1" lang="ko" u="sng">
                <a:solidFill>
                  <a:srgbClr val="FF0000"/>
                </a:solidFill>
                <a:highlight>
                  <a:srgbClr val="F7F7F8"/>
                </a:highlight>
              </a:rPr>
              <a:t>충분한 표본을 학습하지 못했기</a:t>
            </a:r>
            <a:endParaRPr b="1" u="sng">
              <a:solidFill>
                <a:srgbClr val="FF0000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FF0000"/>
                </a:solidFill>
                <a:highlight>
                  <a:srgbClr val="F7F7F8"/>
                </a:highlight>
              </a:rPr>
              <a:t>때문에 추가적인 train &amp; test Data를 </a:t>
            </a:r>
            <a:endParaRPr b="1" u="sng">
              <a:solidFill>
                <a:srgbClr val="FF0000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FF0000"/>
                </a:solidFill>
                <a:highlight>
                  <a:srgbClr val="F7F7F8"/>
                </a:highlight>
              </a:rPr>
              <a:t>증가할 필요가 있음!</a:t>
            </a:r>
            <a:endParaRPr b="1" u="sng">
              <a:solidFill>
                <a:srgbClr val="FF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2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시연영상1 (개선필요)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97" name="Google Shape;597;p62" title="car_accid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912" y="1142150"/>
            <a:ext cx="4714375" cy="3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- 시연영상 2 (개선필요)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03" name="Google Shape;603;p63" title="output_acciden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090" y="1381600"/>
            <a:ext cx="6687821" cy="37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872" r="26812" t="0"/>
          <a:stretch/>
        </p:blipFill>
        <p:spPr>
          <a:xfrm>
            <a:off x="5257800" y="0"/>
            <a:ext cx="3886198" cy="5147999"/>
          </a:xfrm>
          <a:prstGeom prst="rect">
            <a:avLst/>
          </a:prstGeom>
        </p:spPr>
      </p:pic>
      <p:sp>
        <p:nvSpPr>
          <p:cNvPr id="609" name="Google Shape;609;p64"/>
          <p:cNvSpPr txBox="1"/>
          <p:nvPr>
            <p:ph type="title"/>
          </p:nvPr>
        </p:nvSpPr>
        <p:spPr>
          <a:xfrm>
            <a:off x="1271600" y="541079"/>
            <a:ext cx="35892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분석결과</a:t>
            </a:r>
            <a:endParaRPr sz="2500"/>
          </a:p>
        </p:txBody>
      </p:sp>
      <p:sp>
        <p:nvSpPr>
          <p:cNvPr id="610" name="Google Shape;610;p64"/>
          <p:cNvSpPr txBox="1"/>
          <p:nvPr>
            <p:ph idx="1" type="subTitle"/>
          </p:nvPr>
        </p:nvSpPr>
        <p:spPr>
          <a:xfrm>
            <a:off x="1095450" y="1165675"/>
            <a:ext cx="32265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191919"/>
                </a:solidFill>
              </a:rPr>
              <a:t>모델링</a:t>
            </a:r>
            <a:r>
              <a:rPr b="1" lang="ko"/>
              <a:t>을 통해 얻은 결론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기존 데이터를 개선하고 ANN 을 만든 결과 MSE의 값은 크게 개선되었으나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R2값은 여전히 낮은 상태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Roboflow의 데이터셋을 활용해서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학습시켰으나 예측활용 검증 부족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유튜브 동영상을 모아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이미지 라벨링을 통한 학습은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모델의 성능이 뛰어났음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/>
              <a:t>다만 시간상의 문제로 충분한 표본이 학습되지 못함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b="1" lang="ko"/>
              <a:t>자동차 분류에 비해서 사고예측율이 떨어지기에 성능 개선의 여지가 존재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64"/>
          <p:cNvGrpSpPr/>
          <p:nvPr/>
        </p:nvGrpSpPr>
        <p:grpSpPr>
          <a:xfrm>
            <a:off x="720006" y="1766492"/>
            <a:ext cx="266921" cy="369039"/>
            <a:chOff x="-38129425" y="3222550"/>
            <a:chExt cx="228450" cy="315850"/>
          </a:xfrm>
        </p:grpSpPr>
        <p:sp>
          <p:nvSpPr>
            <p:cNvPr id="612" name="Google Shape;612;p64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4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64"/>
          <p:cNvGrpSpPr/>
          <p:nvPr/>
        </p:nvGrpSpPr>
        <p:grpSpPr>
          <a:xfrm>
            <a:off x="719991" y="639243"/>
            <a:ext cx="375465" cy="371814"/>
            <a:chOff x="-37385100" y="3949908"/>
            <a:chExt cx="321350" cy="318225"/>
          </a:xfrm>
        </p:grpSpPr>
        <p:sp>
          <p:nvSpPr>
            <p:cNvPr id="615" name="Google Shape;615;p64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4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 txBox="1"/>
          <p:nvPr>
            <p:ph type="title"/>
          </p:nvPr>
        </p:nvSpPr>
        <p:spPr>
          <a:xfrm>
            <a:off x="1278825" y="473250"/>
            <a:ext cx="7704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 기대효과</a:t>
            </a:r>
            <a:endParaRPr sz="2500"/>
          </a:p>
        </p:txBody>
      </p:sp>
      <p:sp>
        <p:nvSpPr>
          <p:cNvPr id="622" name="Google Shape;622;p65"/>
          <p:cNvSpPr/>
          <p:nvPr/>
        </p:nvSpPr>
        <p:spPr>
          <a:xfrm>
            <a:off x="3192825" y="3488837"/>
            <a:ext cx="606300" cy="7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5"/>
          <p:cNvSpPr/>
          <p:nvPr/>
        </p:nvSpPr>
        <p:spPr>
          <a:xfrm>
            <a:off x="5248425" y="1363675"/>
            <a:ext cx="606300" cy="7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24" name="Google Shape;624;p65"/>
          <p:cNvSpPr txBox="1"/>
          <p:nvPr/>
        </p:nvSpPr>
        <p:spPr>
          <a:xfrm>
            <a:off x="320975" y="1616750"/>
            <a:ext cx="30813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데이터 개선 및 모델 성능 향상을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통해서 병원 도착시간 예측 강화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5" name="Google Shape;625;p65"/>
          <p:cNvSpPr/>
          <p:nvPr/>
        </p:nvSpPr>
        <p:spPr>
          <a:xfrm>
            <a:off x="5248425" y="3488837"/>
            <a:ext cx="606300" cy="7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26" name="Google Shape;626;p65"/>
          <p:cNvSpPr/>
          <p:nvPr/>
        </p:nvSpPr>
        <p:spPr>
          <a:xfrm>
            <a:off x="3192825" y="1363675"/>
            <a:ext cx="606300" cy="7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65"/>
          <p:cNvGrpSpPr/>
          <p:nvPr/>
        </p:nvGrpSpPr>
        <p:grpSpPr>
          <a:xfrm>
            <a:off x="3330396" y="1524275"/>
            <a:ext cx="331159" cy="437984"/>
            <a:chOff x="-28461325" y="3545475"/>
            <a:chExt cx="296950" cy="296175"/>
          </a:xfrm>
        </p:grpSpPr>
        <p:sp>
          <p:nvSpPr>
            <p:cNvPr id="628" name="Google Shape;628;p65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5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5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5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5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5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65"/>
          <p:cNvSpPr/>
          <p:nvPr/>
        </p:nvSpPr>
        <p:spPr>
          <a:xfrm>
            <a:off x="3330400" y="3649568"/>
            <a:ext cx="331145" cy="437982"/>
          </a:xfrm>
          <a:custGeom>
            <a:rect b="b" l="l" r="r" t="t"/>
            <a:pathLst>
              <a:path extrusionOk="0" h="11784" w="11815">
                <a:moveTo>
                  <a:pt x="6616" y="3434"/>
                </a:moveTo>
                <a:cubicBezTo>
                  <a:pt x="7215" y="3434"/>
                  <a:pt x="7625" y="3907"/>
                  <a:pt x="7625" y="4474"/>
                </a:cubicBezTo>
                <a:lnTo>
                  <a:pt x="7625" y="5514"/>
                </a:lnTo>
                <a:lnTo>
                  <a:pt x="6742" y="5514"/>
                </a:lnTo>
                <a:cubicBezTo>
                  <a:pt x="6648" y="5451"/>
                  <a:pt x="6585" y="5325"/>
                  <a:pt x="6490" y="5262"/>
                </a:cubicBezTo>
                <a:cubicBezTo>
                  <a:pt x="5986" y="4789"/>
                  <a:pt x="5388" y="4411"/>
                  <a:pt x="4695" y="4222"/>
                </a:cubicBezTo>
                <a:lnTo>
                  <a:pt x="4569" y="3434"/>
                </a:lnTo>
                <a:close/>
                <a:moveTo>
                  <a:pt x="3466" y="4884"/>
                </a:moveTo>
                <a:lnTo>
                  <a:pt x="3466" y="5577"/>
                </a:lnTo>
                <a:cubicBezTo>
                  <a:pt x="3056" y="5640"/>
                  <a:pt x="2678" y="5797"/>
                  <a:pt x="2363" y="6018"/>
                </a:cubicBezTo>
                <a:lnTo>
                  <a:pt x="1891" y="5577"/>
                </a:lnTo>
                <a:cubicBezTo>
                  <a:pt x="2332" y="5199"/>
                  <a:pt x="2867" y="4978"/>
                  <a:pt x="3466" y="4884"/>
                </a:cubicBezTo>
                <a:close/>
                <a:moveTo>
                  <a:pt x="4128" y="4852"/>
                </a:moveTo>
                <a:cubicBezTo>
                  <a:pt x="4726" y="4947"/>
                  <a:pt x="5262" y="5167"/>
                  <a:pt x="5703" y="5514"/>
                </a:cubicBezTo>
                <a:lnTo>
                  <a:pt x="5230" y="6049"/>
                </a:lnTo>
                <a:cubicBezTo>
                  <a:pt x="4915" y="5797"/>
                  <a:pt x="4537" y="5640"/>
                  <a:pt x="4128" y="5577"/>
                </a:cubicBezTo>
                <a:lnTo>
                  <a:pt x="4128" y="4852"/>
                </a:lnTo>
                <a:close/>
                <a:moveTo>
                  <a:pt x="1387" y="6049"/>
                </a:moveTo>
                <a:lnTo>
                  <a:pt x="1859" y="6522"/>
                </a:lnTo>
                <a:cubicBezTo>
                  <a:pt x="1607" y="6837"/>
                  <a:pt x="1450" y="7215"/>
                  <a:pt x="1387" y="7625"/>
                </a:cubicBezTo>
                <a:lnTo>
                  <a:pt x="662" y="7625"/>
                </a:lnTo>
                <a:cubicBezTo>
                  <a:pt x="788" y="7026"/>
                  <a:pt x="1009" y="6459"/>
                  <a:pt x="1387" y="6049"/>
                </a:cubicBezTo>
                <a:close/>
                <a:moveTo>
                  <a:pt x="6175" y="6049"/>
                </a:moveTo>
                <a:cubicBezTo>
                  <a:pt x="6553" y="6459"/>
                  <a:pt x="6774" y="7026"/>
                  <a:pt x="6837" y="7625"/>
                </a:cubicBezTo>
                <a:lnTo>
                  <a:pt x="6175" y="7625"/>
                </a:lnTo>
                <a:cubicBezTo>
                  <a:pt x="6112" y="7215"/>
                  <a:pt x="5955" y="6837"/>
                  <a:pt x="5703" y="6522"/>
                </a:cubicBezTo>
                <a:lnTo>
                  <a:pt x="6175" y="6049"/>
                </a:lnTo>
                <a:close/>
                <a:moveTo>
                  <a:pt x="1418" y="8318"/>
                </a:moveTo>
                <a:cubicBezTo>
                  <a:pt x="1481" y="8727"/>
                  <a:pt x="1670" y="9105"/>
                  <a:pt x="1891" y="9420"/>
                </a:cubicBezTo>
                <a:lnTo>
                  <a:pt x="1418" y="9893"/>
                </a:lnTo>
                <a:cubicBezTo>
                  <a:pt x="1009" y="9452"/>
                  <a:pt x="788" y="8916"/>
                  <a:pt x="693" y="8318"/>
                </a:cubicBezTo>
                <a:close/>
                <a:moveTo>
                  <a:pt x="6931" y="8318"/>
                </a:moveTo>
                <a:cubicBezTo>
                  <a:pt x="6805" y="8916"/>
                  <a:pt x="6585" y="9452"/>
                  <a:pt x="6207" y="9893"/>
                </a:cubicBezTo>
                <a:lnTo>
                  <a:pt x="5766" y="9420"/>
                </a:lnTo>
                <a:cubicBezTo>
                  <a:pt x="5986" y="9105"/>
                  <a:pt x="6144" y="8727"/>
                  <a:pt x="6207" y="8318"/>
                </a:cubicBezTo>
                <a:close/>
                <a:moveTo>
                  <a:pt x="2363" y="9893"/>
                </a:moveTo>
                <a:cubicBezTo>
                  <a:pt x="2678" y="10145"/>
                  <a:pt x="3056" y="10303"/>
                  <a:pt x="3466" y="10366"/>
                </a:cubicBezTo>
                <a:lnTo>
                  <a:pt x="3466" y="11027"/>
                </a:lnTo>
                <a:cubicBezTo>
                  <a:pt x="2867" y="10964"/>
                  <a:pt x="2332" y="10712"/>
                  <a:pt x="1891" y="10366"/>
                </a:cubicBezTo>
                <a:lnTo>
                  <a:pt x="2363" y="9893"/>
                </a:lnTo>
                <a:close/>
                <a:moveTo>
                  <a:pt x="5230" y="9861"/>
                </a:moveTo>
                <a:lnTo>
                  <a:pt x="5703" y="10334"/>
                </a:lnTo>
                <a:cubicBezTo>
                  <a:pt x="5262" y="10744"/>
                  <a:pt x="4726" y="10996"/>
                  <a:pt x="4128" y="11027"/>
                </a:cubicBezTo>
                <a:lnTo>
                  <a:pt x="4128" y="10334"/>
                </a:lnTo>
                <a:cubicBezTo>
                  <a:pt x="4537" y="10240"/>
                  <a:pt x="4915" y="10082"/>
                  <a:pt x="5230" y="9861"/>
                </a:cubicBezTo>
                <a:close/>
                <a:moveTo>
                  <a:pt x="9326" y="10366"/>
                </a:moveTo>
                <a:cubicBezTo>
                  <a:pt x="9546" y="10366"/>
                  <a:pt x="9704" y="10523"/>
                  <a:pt x="9704" y="10712"/>
                </a:cubicBezTo>
                <a:cubicBezTo>
                  <a:pt x="9672" y="10933"/>
                  <a:pt x="9546" y="11090"/>
                  <a:pt x="9326" y="11090"/>
                </a:cubicBezTo>
                <a:cubicBezTo>
                  <a:pt x="9137" y="11090"/>
                  <a:pt x="8979" y="10933"/>
                  <a:pt x="8979" y="10712"/>
                </a:cubicBezTo>
                <a:cubicBezTo>
                  <a:pt x="8979" y="10523"/>
                  <a:pt x="9137" y="10366"/>
                  <a:pt x="9326" y="10366"/>
                </a:cubicBezTo>
                <a:close/>
                <a:moveTo>
                  <a:pt x="1103" y="0"/>
                </a:moveTo>
                <a:cubicBezTo>
                  <a:pt x="504" y="0"/>
                  <a:pt x="63" y="473"/>
                  <a:pt x="63" y="1040"/>
                </a:cubicBezTo>
                <a:cubicBezTo>
                  <a:pt x="63" y="1576"/>
                  <a:pt x="536" y="2048"/>
                  <a:pt x="1103" y="2048"/>
                </a:cubicBezTo>
                <a:cubicBezTo>
                  <a:pt x="2048" y="2048"/>
                  <a:pt x="2363" y="2836"/>
                  <a:pt x="2489" y="3497"/>
                </a:cubicBezTo>
                <a:lnTo>
                  <a:pt x="2584" y="4348"/>
                </a:lnTo>
                <a:cubicBezTo>
                  <a:pt x="1072" y="4852"/>
                  <a:pt x="0" y="6301"/>
                  <a:pt x="0" y="7971"/>
                </a:cubicBezTo>
                <a:cubicBezTo>
                  <a:pt x="0" y="10050"/>
                  <a:pt x="1702" y="11783"/>
                  <a:pt x="3812" y="11783"/>
                </a:cubicBezTo>
                <a:cubicBezTo>
                  <a:pt x="5797" y="11783"/>
                  <a:pt x="7436" y="10240"/>
                  <a:pt x="7593" y="8318"/>
                </a:cubicBezTo>
                <a:lnTo>
                  <a:pt x="9011" y="8318"/>
                </a:lnTo>
                <a:lnTo>
                  <a:pt x="9011" y="9767"/>
                </a:lnTo>
                <a:cubicBezTo>
                  <a:pt x="8633" y="9924"/>
                  <a:pt x="8318" y="10271"/>
                  <a:pt x="8318" y="10744"/>
                </a:cubicBezTo>
                <a:cubicBezTo>
                  <a:pt x="8318" y="11342"/>
                  <a:pt x="8790" y="11783"/>
                  <a:pt x="9326" y="11783"/>
                </a:cubicBezTo>
                <a:cubicBezTo>
                  <a:pt x="9767" y="11783"/>
                  <a:pt x="10145" y="11500"/>
                  <a:pt x="10302" y="11059"/>
                </a:cubicBezTo>
                <a:lnTo>
                  <a:pt x="11468" y="11059"/>
                </a:lnTo>
                <a:cubicBezTo>
                  <a:pt x="11657" y="11059"/>
                  <a:pt x="11815" y="10901"/>
                  <a:pt x="11815" y="10712"/>
                </a:cubicBezTo>
                <a:cubicBezTo>
                  <a:pt x="11815" y="10555"/>
                  <a:pt x="11657" y="10397"/>
                  <a:pt x="11468" y="10397"/>
                </a:cubicBezTo>
                <a:lnTo>
                  <a:pt x="10302" y="10397"/>
                </a:lnTo>
                <a:cubicBezTo>
                  <a:pt x="10208" y="10145"/>
                  <a:pt x="9956" y="9893"/>
                  <a:pt x="9672" y="9767"/>
                </a:cubicBezTo>
                <a:lnTo>
                  <a:pt x="9672" y="8318"/>
                </a:lnTo>
                <a:lnTo>
                  <a:pt x="10744" y="8318"/>
                </a:lnTo>
                <a:cubicBezTo>
                  <a:pt x="10933" y="8318"/>
                  <a:pt x="11122" y="8160"/>
                  <a:pt x="11122" y="7971"/>
                </a:cubicBezTo>
                <a:cubicBezTo>
                  <a:pt x="11122" y="7782"/>
                  <a:pt x="10933" y="7593"/>
                  <a:pt x="10744" y="7593"/>
                </a:cubicBezTo>
                <a:lnTo>
                  <a:pt x="10397" y="7593"/>
                </a:lnTo>
                <a:lnTo>
                  <a:pt x="10397" y="7247"/>
                </a:lnTo>
                <a:cubicBezTo>
                  <a:pt x="10397" y="6301"/>
                  <a:pt x="9609" y="5514"/>
                  <a:pt x="8664" y="5514"/>
                </a:cubicBezTo>
                <a:lnTo>
                  <a:pt x="8318" y="5514"/>
                </a:lnTo>
                <a:lnTo>
                  <a:pt x="8318" y="4506"/>
                </a:lnTo>
                <a:cubicBezTo>
                  <a:pt x="8318" y="3560"/>
                  <a:pt x="7530" y="2773"/>
                  <a:pt x="6585" y="2773"/>
                </a:cubicBezTo>
                <a:lnTo>
                  <a:pt x="4411" y="2773"/>
                </a:lnTo>
                <a:cubicBezTo>
                  <a:pt x="3970" y="1040"/>
                  <a:pt x="2741" y="0"/>
                  <a:pt x="1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65"/>
          <p:cNvGrpSpPr/>
          <p:nvPr/>
        </p:nvGrpSpPr>
        <p:grpSpPr>
          <a:xfrm>
            <a:off x="5386002" y="1539308"/>
            <a:ext cx="331154" cy="407862"/>
            <a:chOff x="-25465200" y="3565175"/>
            <a:chExt cx="298525" cy="277250"/>
          </a:xfrm>
        </p:grpSpPr>
        <p:sp>
          <p:nvSpPr>
            <p:cNvPr id="636" name="Google Shape;636;p65"/>
            <p:cNvSpPr/>
            <p:nvPr/>
          </p:nvSpPr>
          <p:spPr>
            <a:xfrm>
              <a:off x="-25413225" y="3565175"/>
              <a:ext cx="172500" cy="103975"/>
            </a:xfrm>
            <a:custGeom>
              <a:rect b="b" l="l" r="r" t="t"/>
              <a:pathLst>
                <a:path extrusionOk="0" h="4159" w="690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5"/>
            <p:cNvSpPr/>
            <p:nvPr/>
          </p:nvSpPr>
          <p:spPr>
            <a:xfrm>
              <a:off x="-25465200" y="3650225"/>
              <a:ext cx="298525" cy="192200"/>
            </a:xfrm>
            <a:custGeom>
              <a:rect b="b" l="l" r="r" t="t"/>
              <a:pathLst>
                <a:path extrusionOk="0" h="7688" w="11941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65"/>
          <p:cNvGrpSpPr/>
          <p:nvPr/>
        </p:nvGrpSpPr>
        <p:grpSpPr>
          <a:xfrm>
            <a:off x="5385993" y="3650171"/>
            <a:ext cx="331158" cy="436821"/>
            <a:chOff x="-27351575" y="3175300"/>
            <a:chExt cx="297750" cy="296150"/>
          </a:xfrm>
        </p:grpSpPr>
        <p:sp>
          <p:nvSpPr>
            <p:cNvPr id="639" name="Google Shape;639;p65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5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5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5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3" name="Google Shape;643;p65"/>
          <p:cNvCxnSpPr>
            <a:stCxn id="626" idx="2"/>
            <a:endCxn id="622" idx="0"/>
          </p:cNvCxnSpPr>
          <p:nvPr/>
        </p:nvCxnSpPr>
        <p:spPr>
          <a:xfrm flipH="1" rot="-5400000">
            <a:off x="2813325" y="2805625"/>
            <a:ext cx="1365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5"/>
          <p:cNvCxnSpPr>
            <a:stCxn id="622" idx="3"/>
            <a:endCxn id="625" idx="1"/>
          </p:cNvCxnSpPr>
          <p:nvPr/>
        </p:nvCxnSpPr>
        <p:spPr>
          <a:xfrm>
            <a:off x="3799125" y="3868487"/>
            <a:ext cx="144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5"/>
          <p:cNvCxnSpPr>
            <a:stCxn id="625" idx="0"/>
            <a:endCxn id="623" idx="2"/>
          </p:cNvCxnSpPr>
          <p:nvPr/>
        </p:nvCxnSpPr>
        <p:spPr>
          <a:xfrm rot="-5400000">
            <a:off x="4868925" y="2805587"/>
            <a:ext cx="1365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5"/>
          <p:cNvCxnSpPr>
            <a:stCxn id="623" idx="1"/>
            <a:endCxn id="626" idx="3"/>
          </p:cNvCxnSpPr>
          <p:nvPr/>
        </p:nvCxnSpPr>
        <p:spPr>
          <a:xfrm flipH="1">
            <a:off x="3799125" y="1743325"/>
            <a:ext cx="144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65"/>
          <p:cNvSpPr txBox="1"/>
          <p:nvPr/>
        </p:nvSpPr>
        <p:spPr>
          <a:xfrm>
            <a:off x="361625" y="360416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적정시간 내 병원 도착률 증가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&gt; 응급환자의 사망자 수 감소</a:t>
            </a:r>
            <a:r>
              <a:rPr b="1" lang="ko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648" name="Google Shape;648;p65"/>
          <p:cNvGrpSpPr/>
          <p:nvPr/>
        </p:nvGrpSpPr>
        <p:grpSpPr>
          <a:xfrm>
            <a:off x="800151" y="647447"/>
            <a:ext cx="340204" cy="298116"/>
            <a:chOff x="899850" y="871450"/>
            <a:chExt cx="483175" cy="423400"/>
          </a:xfrm>
        </p:grpSpPr>
        <p:sp>
          <p:nvSpPr>
            <p:cNvPr id="649" name="Google Shape;649;p65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  <p:sp>
          <p:nvSpPr>
            <p:cNvPr id="650" name="Google Shape;650;p65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  <p:sp>
          <p:nvSpPr>
            <p:cNvPr id="651" name="Google Shape;651;p65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  <p:sp>
          <p:nvSpPr>
            <p:cNvPr id="652" name="Google Shape;652;p65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</p:grpSp>
      <p:sp>
        <p:nvSpPr>
          <p:cNvPr id="653" name="Google Shape;653;p65"/>
          <p:cNvSpPr txBox="1"/>
          <p:nvPr/>
        </p:nvSpPr>
        <p:spPr>
          <a:xfrm>
            <a:off x="5978200" y="1363675"/>
            <a:ext cx="3372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현장 CCTV의 이미지분류 모델을 통해 신속한 상황파악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&gt; 소방서 및 구급차와 연계하여 신고 &amp; 출동, 도착시간 대폭 감소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5978200" y="3649575"/>
            <a:ext cx="326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환자 구조 과정의 시간 단축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&gt;응급 환자의  사망자 수 감소</a:t>
            </a:r>
            <a:endParaRPr b="1"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"/>
          <p:cNvSpPr txBox="1"/>
          <p:nvPr>
            <p:ph type="title"/>
          </p:nvPr>
        </p:nvSpPr>
        <p:spPr>
          <a:xfrm>
            <a:off x="1179576" y="966800"/>
            <a:ext cx="4770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THANKS!</a:t>
            </a:r>
            <a:endParaRPr/>
          </a:p>
        </p:txBody>
      </p:sp>
      <p:sp>
        <p:nvSpPr>
          <p:cNvPr id="660" name="Google Shape;660;p66"/>
          <p:cNvSpPr txBox="1"/>
          <p:nvPr>
            <p:ph idx="1" type="subTitle"/>
          </p:nvPr>
        </p:nvSpPr>
        <p:spPr>
          <a:xfrm>
            <a:off x="1179576" y="2093916"/>
            <a:ext cx="44481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Sora"/>
                <a:ea typeface="Sora"/>
                <a:cs typeface="Sora"/>
                <a:sym typeface="Sora"/>
              </a:rPr>
              <a:t>DO YOU HAVE ANY QUESTIONS?</a:t>
            </a:r>
            <a:endParaRPr b="1" sz="20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기존 </a:t>
            </a:r>
            <a:r>
              <a:rPr lang="ko" sz="2400"/>
              <a:t>데이터 분석결론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376" name="Google Shape;376;p50"/>
          <p:cNvGrpSpPr/>
          <p:nvPr/>
        </p:nvGrpSpPr>
        <p:grpSpPr>
          <a:xfrm>
            <a:off x="664407" y="1280330"/>
            <a:ext cx="339253" cy="339253"/>
            <a:chOff x="1492675" y="4992125"/>
            <a:chExt cx="481825" cy="481825"/>
          </a:xfrm>
        </p:grpSpPr>
        <p:sp>
          <p:nvSpPr>
            <p:cNvPr id="377" name="Google Shape;377;p50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9" name="Google Shape;379;p50"/>
          <p:cNvGrpSpPr/>
          <p:nvPr/>
        </p:nvGrpSpPr>
        <p:grpSpPr>
          <a:xfrm>
            <a:off x="4650906" y="1222517"/>
            <a:ext cx="435776" cy="395792"/>
            <a:chOff x="-17213557" y="3244038"/>
            <a:chExt cx="294882" cy="267825"/>
          </a:xfrm>
        </p:grpSpPr>
        <p:sp>
          <p:nvSpPr>
            <p:cNvPr id="380" name="Google Shape;380;p50"/>
            <p:cNvSpPr/>
            <p:nvPr/>
          </p:nvSpPr>
          <p:spPr>
            <a:xfrm>
              <a:off x="-17021100" y="3309200"/>
              <a:ext cx="102425" cy="72475"/>
            </a:xfrm>
            <a:custGeom>
              <a:rect b="b" l="l" r="r" t="t"/>
              <a:pathLst>
                <a:path extrusionOk="0" h="2899" w="4097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-17213557" y="3244038"/>
              <a:ext cx="268600" cy="267825"/>
            </a:xfrm>
            <a:custGeom>
              <a:rect b="b" l="l" r="r" t="t"/>
              <a:pathLst>
                <a:path extrusionOk="0" h="10713" w="10744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0"/>
          <p:cNvSpPr txBox="1"/>
          <p:nvPr/>
        </p:nvSpPr>
        <p:spPr>
          <a:xfrm>
            <a:off x="1148200" y="1222525"/>
            <a:ext cx="2488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초기 설정 잠재요인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5213675" y="1222525"/>
            <a:ext cx="3115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요인분석 결론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4" name="Google Shape;384;p50"/>
          <p:cNvSpPr/>
          <p:nvPr/>
        </p:nvSpPr>
        <p:spPr>
          <a:xfrm>
            <a:off x="3636700" y="2874475"/>
            <a:ext cx="1087500" cy="3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5213675" y="1750681"/>
            <a:ext cx="37326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인구 밀집도가 높은 지역(서울) 중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밀집도 높은  자치구의 인프라 개선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Assistant"/>
                <a:ea typeface="Assistant"/>
                <a:cs typeface="Assistant"/>
                <a:sym typeface="Assistant"/>
              </a:rPr>
              <a:t>How?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ssistant"/>
                <a:ea typeface="Assistant"/>
                <a:cs typeface="Assistant"/>
                <a:sym typeface="Assistant"/>
              </a:rPr>
              <a:t>⏩ </a:t>
            </a: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응급실의 공급과 수요가 불균형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latin typeface="Assistant"/>
                <a:ea typeface="Assistant"/>
                <a:cs typeface="Assistant"/>
                <a:sym typeface="Assistant"/>
              </a:rPr>
              <a:t>&gt; 부족한 인프라 추가공급 (수요와 공급이 일치하지 않은 곳 위주로)</a:t>
            </a:r>
            <a:endParaRPr b="1" u="sng">
              <a:solidFill>
                <a:srgbClr val="0000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ssistant"/>
                <a:ea typeface="Assistant"/>
                <a:cs typeface="Assistant"/>
                <a:sym typeface="Assistant"/>
              </a:rPr>
              <a:t>⏩</a:t>
            </a: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응급실 인력은 확보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구급차 탑승인력 매우 부족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latin typeface="Assistant"/>
                <a:ea typeface="Assistant"/>
                <a:cs typeface="Assistant"/>
                <a:sym typeface="Assistant"/>
              </a:rPr>
              <a:t>&gt; 인력 재배치를 통해서 이송 도중 문제 개선!</a:t>
            </a: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86" name="Google Shape;386;p50"/>
          <p:cNvGrpSpPr/>
          <p:nvPr/>
        </p:nvGrpSpPr>
        <p:grpSpPr>
          <a:xfrm>
            <a:off x="4735331" y="1823105"/>
            <a:ext cx="266921" cy="369039"/>
            <a:chOff x="-38129425" y="3222550"/>
            <a:chExt cx="228450" cy="315850"/>
          </a:xfrm>
        </p:grpSpPr>
        <p:sp>
          <p:nvSpPr>
            <p:cNvPr id="387" name="Google Shape;387;p50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50"/>
          <p:cNvSpPr txBox="1"/>
          <p:nvPr/>
        </p:nvSpPr>
        <p:spPr>
          <a:xfrm>
            <a:off x="765796" y="1823100"/>
            <a:ext cx="1934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0" name="Google Shape;390;p50"/>
          <p:cNvSpPr txBox="1"/>
          <p:nvPr>
            <p:ph idx="4294967295" type="subTitle"/>
          </p:nvPr>
        </p:nvSpPr>
        <p:spPr>
          <a:xfrm>
            <a:off x="1088700" y="2001450"/>
            <a:ext cx="20391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인구밀집 </a:t>
            </a:r>
            <a:r>
              <a:rPr lang="ko" sz="1400"/>
              <a:t>                                                                                                         </a:t>
            </a:r>
            <a:endParaRPr sz="1400"/>
          </a:p>
        </p:txBody>
      </p:sp>
      <p:sp>
        <p:nvSpPr>
          <p:cNvPr id="391" name="Google Shape;391;p50"/>
          <p:cNvSpPr txBox="1"/>
          <p:nvPr>
            <p:ph idx="4294967295" type="subTitle"/>
          </p:nvPr>
        </p:nvSpPr>
        <p:spPr>
          <a:xfrm>
            <a:off x="1088701" y="3381675"/>
            <a:ext cx="1862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응급실 의료인력 현황</a:t>
            </a:r>
            <a:endParaRPr b="1" sz="1400"/>
          </a:p>
        </p:txBody>
      </p:sp>
      <p:sp>
        <p:nvSpPr>
          <p:cNvPr id="392" name="Google Shape;392;p50"/>
          <p:cNvSpPr txBox="1"/>
          <p:nvPr>
            <p:ph idx="1" type="subTitle"/>
          </p:nvPr>
        </p:nvSpPr>
        <p:spPr>
          <a:xfrm>
            <a:off x="1088697" y="2921900"/>
            <a:ext cx="1709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응급실 보유 현황</a:t>
            </a:r>
            <a:endParaRPr b="1" sz="1400"/>
          </a:p>
        </p:txBody>
      </p:sp>
      <p:sp>
        <p:nvSpPr>
          <p:cNvPr id="393" name="Google Shape;393;p50"/>
          <p:cNvSpPr/>
          <p:nvPr/>
        </p:nvSpPr>
        <p:spPr>
          <a:xfrm>
            <a:off x="741054" y="3441205"/>
            <a:ext cx="187311" cy="252489"/>
          </a:xfrm>
          <a:custGeom>
            <a:rect b="b" l="l" r="r" t="t"/>
            <a:pathLst>
              <a:path extrusionOk="0" h="11847" w="9704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50"/>
          <p:cNvGrpSpPr/>
          <p:nvPr/>
        </p:nvGrpSpPr>
        <p:grpSpPr>
          <a:xfrm>
            <a:off x="720671" y="2991069"/>
            <a:ext cx="228089" cy="252497"/>
            <a:chOff x="-23615075" y="3148525"/>
            <a:chExt cx="295375" cy="296150"/>
          </a:xfrm>
        </p:grpSpPr>
        <p:sp>
          <p:nvSpPr>
            <p:cNvPr id="395" name="Google Shape;395;p50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0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0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0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50"/>
          <p:cNvGrpSpPr/>
          <p:nvPr/>
        </p:nvGrpSpPr>
        <p:grpSpPr>
          <a:xfrm>
            <a:off x="719995" y="2079325"/>
            <a:ext cx="228078" cy="251807"/>
            <a:chOff x="-25094250" y="3547050"/>
            <a:chExt cx="295400" cy="295375"/>
          </a:xfrm>
        </p:grpSpPr>
        <p:sp>
          <p:nvSpPr>
            <p:cNvPr id="400" name="Google Shape;400;p50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50"/>
          <p:cNvSpPr txBox="1"/>
          <p:nvPr>
            <p:ph idx="4294967295" type="subTitle"/>
          </p:nvPr>
        </p:nvSpPr>
        <p:spPr>
          <a:xfrm>
            <a:off x="1088700" y="3841450"/>
            <a:ext cx="1934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응급 장비 배치현황</a:t>
            </a:r>
            <a:endParaRPr b="1" sz="1400"/>
          </a:p>
        </p:txBody>
      </p:sp>
      <p:grpSp>
        <p:nvGrpSpPr>
          <p:cNvPr id="406" name="Google Shape;406;p50"/>
          <p:cNvGrpSpPr/>
          <p:nvPr/>
        </p:nvGrpSpPr>
        <p:grpSpPr>
          <a:xfrm>
            <a:off x="688426" y="3891333"/>
            <a:ext cx="292567" cy="264680"/>
            <a:chOff x="-26981375" y="3951875"/>
            <a:chExt cx="296150" cy="242625"/>
          </a:xfrm>
        </p:grpSpPr>
        <p:sp>
          <p:nvSpPr>
            <p:cNvPr id="407" name="Google Shape;407;p50"/>
            <p:cNvSpPr/>
            <p:nvPr/>
          </p:nvSpPr>
          <p:spPr>
            <a:xfrm>
              <a:off x="-26978225" y="3951875"/>
              <a:ext cx="173300" cy="155975"/>
            </a:xfrm>
            <a:custGeom>
              <a:rect b="b" l="l" r="r" t="t"/>
              <a:pathLst>
                <a:path extrusionOk="0" h="6239" w="6932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-26981375" y="4124375"/>
              <a:ext cx="174075" cy="70125"/>
            </a:xfrm>
            <a:custGeom>
              <a:rect b="b" l="l" r="r" t="t"/>
              <a:pathLst>
                <a:path extrusionOk="0" h="2805" w="6963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-26790000" y="4002300"/>
              <a:ext cx="104775" cy="192200"/>
            </a:xfrm>
            <a:custGeom>
              <a:rect b="b" l="l" r="r" t="t"/>
              <a:pathLst>
                <a:path extrusionOk="0" h="7688" w="4191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50"/>
          <p:cNvSpPr txBox="1"/>
          <p:nvPr>
            <p:ph idx="4294967295" type="subTitle"/>
          </p:nvPr>
        </p:nvSpPr>
        <p:spPr>
          <a:xfrm>
            <a:off x="1088699" y="2461225"/>
            <a:ext cx="1709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응급실 환자 분포</a:t>
            </a:r>
            <a:endParaRPr b="1" sz="1400"/>
          </a:p>
        </p:txBody>
      </p:sp>
      <p:grpSp>
        <p:nvGrpSpPr>
          <p:cNvPr id="411" name="Google Shape;411;p50"/>
          <p:cNvGrpSpPr/>
          <p:nvPr/>
        </p:nvGrpSpPr>
        <p:grpSpPr>
          <a:xfrm>
            <a:off x="701554" y="2528745"/>
            <a:ext cx="264939" cy="264704"/>
            <a:chOff x="-25834600" y="3564375"/>
            <a:chExt cx="296950" cy="278050"/>
          </a:xfrm>
        </p:grpSpPr>
        <p:sp>
          <p:nvSpPr>
            <p:cNvPr id="412" name="Google Shape;412;p50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기존 머신러닝 평가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더 개선할 점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5" name="Google Shape;425;p51"/>
          <p:cNvSpPr txBox="1"/>
          <p:nvPr/>
        </p:nvSpPr>
        <p:spPr>
          <a:xfrm>
            <a:off x="279575" y="1730425"/>
            <a:ext cx="41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기존 데이터에서 이상치와 결측치를 처리하니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MSE는 크게 개선되었으나 R2값의 개선폭이 아쉬움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50">
                <a:solidFill>
                  <a:srgbClr val="21212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MSE: 150     &gt;  67</a:t>
            </a:r>
            <a:endParaRPr b="1" sz="1550">
              <a:solidFill>
                <a:srgbClr val="21212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50">
                <a:solidFill>
                  <a:srgbClr val="21212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R^2: 0.20    &gt;  0.31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세가지 모델 중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CatBoost가 가장 성능이 높게 나옴</a:t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R2가 0.5이상일 경우 좋은 모델로 취급되는 것을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고려한다면 모델링의 개선이 필요함함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26" name="Google Shape;4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300" y="3579100"/>
            <a:ext cx="4634698" cy="15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50" y="1966325"/>
            <a:ext cx="4506151" cy="14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4509300" y="367075"/>
            <a:ext cx="45060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칼럼별 히스토그램의 모양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&gt; 로그변환을 시도해 정규분포의 형태로 만든다?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하이퍼 파라미터 조정을 위해 Random Search등을 적용한다면?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872" r="26812" t="0"/>
          <a:stretch/>
        </p:blipFill>
        <p:spPr>
          <a:xfrm>
            <a:off x="5257800" y="0"/>
            <a:ext cx="3886198" cy="5147999"/>
          </a:xfrm>
          <a:prstGeom prst="rect">
            <a:avLst/>
          </a:prstGeom>
        </p:spPr>
      </p:pic>
      <p:sp>
        <p:nvSpPr>
          <p:cNvPr id="434" name="Google Shape;434;p52"/>
          <p:cNvSpPr txBox="1"/>
          <p:nvPr>
            <p:ph type="title"/>
          </p:nvPr>
        </p:nvSpPr>
        <p:spPr>
          <a:xfrm>
            <a:off x="1271600" y="541079"/>
            <a:ext cx="35892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Project 1~3 의 결론</a:t>
            </a:r>
            <a:endParaRPr sz="2500"/>
          </a:p>
        </p:txBody>
      </p:sp>
      <p:sp>
        <p:nvSpPr>
          <p:cNvPr id="435" name="Google Shape;435;p52"/>
          <p:cNvSpPr txBox="1"/>
          <p:nvPr>
            <p:ph idx="1" type="subTitle"/>
          </p:nvPr>
        </p:nvSpPr>
        <p:spPr>
          <a:xfrm>
            <a:off x="1095450" y="1382350"/>
            <a:ext cx="32265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191919"/>
                </a:solidFill>
              </a:rPr>
              <a:t>모델링</a:t>
            </a:r>
            <a:r>
              <a:rPr b="1" lang="ko"/>
              <a:t>을 통해 얻은 결론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현장에서 병원까지의 도착시간에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영향을 미치는 변수들의 중요도는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거리, 요일, 병원 도착시간(주간, 야간)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모델링의 결과를 통해서 도출 할 수 있는 결론은 거리단축을 위한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병원  및 응급실 보급</a:t>
            </a:r>
            <a:r>
              <a:rPr b="1" lang="ko"/>
              <a:t>과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요일과 시간대별로 </a:t>
            </a:r>
            <a:r>
              <a:rPr b="1" lang="ko">
                <a:solidFill>
                  <a:srgbClr val="FF0000"/>
                </a:solidFill>
              </a:rPr>
              <a:t>응급실 관련 인력과 장비(구급차) 등을 더욱 보충</a:t>
            </a:r>
            <a:r>
              <a:rPr b="1" lang="ko"/>
              <a:t>할 필요가 있다는 것이었음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/>
              <a:t>추후 모델링 개선의 여지가 필요함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52"/>
          <p:cNvGrpSpPr/>
          <p:nvPr/>
        </p:nvGrpSpPr>
        <p:grpSpPr>
          <a:xfrm>
            <a:off x="720006" y="1766492"/>
            <a:ext cx="266921" cy="369039"/>
            <a:chOff x="-38129425" y="3222550"/>
            <a:chExt cx="228450" cy="315850"/>
          </a:xfrm>
        </p:grpSpPr>
        <p:sp>
          <p:nvSpPr>
            <p:cNvPr id="437" name="Google Shape;437;p52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52"/>
          <p:cNvGrpSpPr/>
          <p:nvPr/>
        </p:nvGrpSpPr>
        <p:grpSpPr>
          <a:xfrm>
            <a:off x="719991" y="639243"/>
            <a:ext cx="375465" cy="371814"/>
            <a:chOff x="-37385100" y="3949908"/>
            <a:chExt cx="321350" cy="318225"/>
          </a:xfrm>
        </p:grpSpPr>
        <p:sp>
          <p:nvSpPr>
            <p:cNvPr id="440" name="Google Shape;440;p52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720000" y="494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머신러닝, 딥러닝 </a:t>
            </a:r>
            <a:r>
              <a:rPr lang="ko" sz="2500"/>
              <a:t>모델</a:t>
            </a:r>
            <a:endParaRPr sz="2000"/>
          </a:p>
        </p:txBody>
      </p:sp>
      <p:sp>
        <p:nvSpPr>
          <p:cNvPr id="447" name="Google Shape;447;p53"/>
          <p:cNvSpPr txBox="1"/>
          <p:nvPr>
            <p:ph idx="1" type="subTitle"/>
          </p:nvPr>
        </p:nvSpPr>
        <p:spPr>
          <a:xfrm>
            <a:off x="1669975" y="1142150"/>
            <a:ext cx="2424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머신러닝(</a:t>
            </a:r>
            <a:r>
              <a:rPr lang="ko"/>
              <a:t>ANN</a:t>
            </a:r>
            <a:r>
              <a:rPr lang="ko"/>
              <a:t> )</a:t>
            </a:r>
            <a:endParaRPr/>
          </a:p>
        </p:txBody>
      </p:sp>
      <p:sp>
        <p:nvSpPr>
          <p:cNvPr id="448" name="Google Shape;448;p53"/>
          <p:cNvSpPr txBox="1"/>
          <p:nvPr>
            <p:ph idx="2" type="subTitle"/>
          </p:nvPr>
        </p:nvSpPr>
        <p:spPr>
          <a:xfrm>
            <a:off x="5645425" y="1173525"/>
            <a:ext cx="2829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딥러닝(YOLOv8)</a:t>
            </a:r>
            <a:endParaRPr/>
          </a:p>
        </p:txBody>
      </p:sp>
      <p:grpSp>
        <p:nvGrpSpPr>
          <p:cNvPr id="449" name="Google Shape;449;p53"/>
          <p:cNvGrpSpPr/>
          <p:nvPr/>
        </p:nvGrpSpPr>
        <p:grpSpPr>
          <a:xfrm>
            <a:off x="1318102" y="1243889"/>
            <a:ext cx="351880" cy="351851"/>
            <a:chOff x="-25094250" y="3547050"/>
            <a:chExt cx="295400" cy="295375"/>
          </a:xfrm>
        </p:grpSpPr>
        <p:sp>
          <p:nvSpPr>
            <p:cNvPr id="450" name="Google Shape;450;p53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53"/>
          <p:cNvGrpSpPr/>
          <p:nvPr/>
        </p:nvGrpSpPr>
        <p:grpSpPr>
          <a:xfrm>
            <a:off x="5258402" y="1243901"/>
            <a:ext cx="351880" cy="351851"/>
            <a:chOff x="-25094250" y="3547050"/>
            <a:chExt cx="295400" cy="295375"/>
          </a:xfrm>
        </p:grpSpPr>
        <p:sp>
          <p:nvSpPr>
            <p:cNvPr id="456" name="Google Shape;456;p53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3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3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53"/>
          <p:cNvGrpSpPr/>
          <p:nvPr/>
        </p:nvGrpSpPr>
        <p:grpSpPr>
          <a:xfrm>
            <a:off x="1299714" y="1709774"/>
            <a:ext cx="2341059" cy="3079191"/>
            <a:chOff x="5186401" y="494525"/>
            <a:chExt cx="1834973" cy="3724678"/>
          </a:xfrm>
        </p:grpSpPr>
        <p:sp>
          <p:nvSpPr>
            <p:cNvPr id="462" name="Google Shape;462;p53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3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rgbClr val="68B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53"/>
          <p:cNvSpPr/>
          <p:nvPr/>
        </p:nvSpPr>
        <p:spPr>
          <a:xfrm>
            <a:off x="1470500" y="1865375"/>
            <a:ext cx="1999500" cy="26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기존의 머신러닝 모델과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동일한 주제로 개선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새로운 자료 수집 및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전처리, 스케일링 추가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ANN 회귀 분석을 통한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모델 성능강화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3"/>
          <p:cNvSpPr/>
          <p:nvPr/>
        </p:nvSpPr>
        <p:spPr>
          <a:xfrm>
            <a:off x="2304850" y="2714225"/>
            <a:ext cx="224100" cy="35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53"/>
          <p:cNvGrpSpPr/>
          <p:nvPr/>
        </p:nvGrpSpPr>
        <p:grpSpPr>
          <a:xfrm>
            <a:off x="5258389" y="1693224"/>
            <a:ext cx="2341059" cy="3079191"/>
            <a:chOff x="5186401" y="494525"/>
            <a:chExt cx="1834973" cy="3724678"/>
          </a:xfrm>
        </p:grpSpPr>
        <p:sp>
          <p:nvSpPr>
            <p:cNvPr id="467" name="Google Shape;467;p53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3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rgbClr val="68B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53"/>
          <p:cNvSpPr/>
          <p:nvPr/>
        </p:nvSpPr>
        <p:spPr>
          <a:xfrm>
            <a:off x="5429175" y="1865275"/>
            <a:ext cx="1999500" cy="26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CCTV로 실시간 교통사고 판단 및 분류하여 소방서와 연결할 수 있다면?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신고 및 출동시간 대폭 단축 &gt; 사망자 감소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object detection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(YOLOv8)으로 사고 판별 모델개발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머신러닝 개선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475" name="Google Shape;475;p54"/>
          <p:cNvGrpSpPr/>
          <p:nvPr/>
        </p:nvGrpSpPr>
        <p:grpSpPr>
          <a:xfrm>
            <a:off x="664407" y="1280330"/>
            <a:ext cx="339253" cy="339253"/>
            <a:chOff x="1492675" y="4992125"/>
            <a:chExt cx="481825" cy="481825"/>
          </a:xfrm>
        </p:grpSpPr>
        <p:sp>
          <p:nvSpPr>
            <p:cNvPr id="476" name="Google Shape;476;p5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5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8" name="Google Shape;478;p54"/>
          <p:cNvSpPr txBox="1"/>
          <p:nvPr/>
        </p:nvSpPr>
        <p:spPr>
          <a:xfrm>
            <a:off x="1148200" y="1222525"/>
            <a:ext cx="2488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기존 러신머닝 모델에서 변화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9" name="Google Shape;479;p54"/>
          <p:cNvSpPr txBox="1"/>
          <p:nvPr/>
        </p:nvSpPr>
        <p:spPr>
          <a:xfrm>
            <a:off x="765796" y="1823100"/>
            <a:ext cx="1934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80" name="Google Shape;480;p54"/>
          <p:cNvSpPr txBox="1"/>
          <p:nvPr>
            <p:ph idx="4294967295" type="subTitle"/>
          </p:nvPr>
        </p:nvSpPr>
        <p:spPr>
          <a:xfrm>
            <a:off x="1088700" y="2001450"/>
            <a:ext cx="7663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응급출동 데이터 (21년)  : 23000 개       &gt;&gt;&gt;&gt;    17~21년 데이터 : 140000개     </a:t>
            </a:r>
            <a:r>
              <a:rPr b="1" lang="ko" sz="1400"/>
              <a:t> </a:t>
            </a:r>
            <a:r>
              <a:rPr lang="ko" sz="1400"/>
              <a:t>                                                                                                         </a:t>
            </a:r>
            <a:endParaRPr sz="1400"/>
          </a:p>
        </p:txBody>
      </p:sp>
      <p:sp>
        <p:nvSpPr>
          <p:cNvPr id="481" name="Google Shape;481;p54"/>
          <p:cNvSpPr txBox="1"/>
          <p:nvPr>
            <p:ph idx="4294967295" type="subTitle"/>
          </p:nvPr>
        </p:nvSpPr>
        <p:spPr>
          <a:xfrm>
            <a:off x="1088699" y="3381675"/>
            <a:ext cx="31071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로그 변환으로 정규분포 의 형태 도입</a:t>
            </a:r>
            <a:endParaRPr b="1" sz="1400"/>
          </a:p>
        </p:txBody>
      </p:sp>
      <p:sp>
        <p:nvSpPr>
          <p:cNvPr id="482" name="Google Shape;482;p54"/>
          <p:cNvSpPr txBox="1"/>
          <p:nvPr>
            <p:ph idx="1" type="subTitle"/>
          </p:nvPr>
        </p:nvSpPr>
        <p:spPr>
          <a:xfrm>
            <a:off x="1088697" y="2921900"/>
            <a:ext cx="1709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스케일 변환 적용</a:t>
            </a:r>
            <a:endParaRPr b="1" sz="1400"/>
          </a:p>
        </p:txBody>
      </p:sp>
      <p:sp>
        <p:nvSpPr>
          <p:cNvPr id="483" name="Google Shape;483;p54"/>
          <p:cNvSpPr/>
          <p:nvPr/>
        </p:nvSpPr>
        <p:spPr>
          <a:xfrm>
            <a:off x="741054" y="3441205"/>
            <a:ext cx="187311" cy="252489"/>
          </a:xfrm>
          <a:custGeom>
            <a:rect b="b" l="l" r="r" t="t"/>
            <a:pathLst>
              <a:path extrusionOk="0" h="11847" w="9704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54"/>
          <p:cNvGrpSpPr/>
          <p:nvPr/>
        </p:nvGrpSpPr>
        <p:grpSpPr>
          <a:xfrm>
            <a:off x="720671" y="2991069"/>
            <a:ext cx="228089" cy="252497"/>
            <a:chOff x="-23615075" y="3148525"/>
            <a:chExt cx="295375" cy="296150"/>
          </a:xfrm>
        </p:grpSpPr>
        <p:sp>
          <p:nvSpPr>
            <p:cNvPr id="485" name="Google Shape;485;p54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4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4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4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54"/>
          <p:cNvGrpSpPr/>
          <p:nvPr/>
        </p:nvGrpSpPr>
        <p:grpSpPr>
          <a:xfrm>
            <a:off x="719995" y="2079325"/>
            <a:ext cx="228078" cy="251807"/>
            <a:chOff x="-25094250" y="3547050"/>
            <a:chExt cx="295400" cy="295375"/>
          </a:xfrm>
        </p:grpSpPr>
        <p:sp>
          <p:nvSpPr>
            <p:cNvPr id="490" name="Google Shape;490;p54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4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4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4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4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54"/>
          <p:cNvSpPr txBox="1"/>
          <p:nvPr>
            <p:ph idx="4294967295" type="subTitle"/>
          </p:nvPr>
        </p:nvSpPr>
        <p:spPr>
          <a:xfrm>
            <a:off x="1088703" y="2461225"/>
            <a:ext cx="6639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이상치, 결측치 추가 조정  </a:t>
            </a:r>
            <a:endParaRPr b="1" sz="1400"/>
          </a:p>
        </p:txBody>
      </p:sp>
      <p:grpSp>
        <p:nvGrpSpPr>
          <p:cNvPr id="496" name="Google Shape;496;p54"/>
          <p:cNvGrpSpPr/>
          <p:nvPr/>
        </p:nvGrpSpPr>
        <p:grpSpPr>
          <a:xfrm>
            <a:off x="701554" y="2528745"/>
            <a:ext cx="264939" cy="264704"/>
            <a:chOff x="-25834600" y="3564375"/>
            <a:chExt cx="296950" cy="278050"/>
          </a:xfrm>
        </p:grpSpPr>
        <p:sp>
          <p:nvSpPr>
            <p:cNvPr id="497" name="Google Shape;497;p54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4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4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4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4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4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4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머신러닝 변화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10" name="Google Shape;510;p55"/>
          <p:cNvGrpSpPr/>
          <p:nvPr/>
        </p:nvGrpSpPr>
        <p:grpSpPr>
          <a:xfrm>
            <a:off x="262157" y="1280330"/>
            <a:ext cx="339253" cy="339253"/>
            <a:chOff x="1492675" y="4992125"/>
            <a:chExt cx="481825" cy="481825"/>
          </a:xfrm>
        </p:grpSpPr>
        <p:sp>
          <p:nvSpPr>
            <p:cNvPr id="511" name="Google Shape;511;p5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13" name="Google Shape;513;p55"/>
          <p:cNvSpPr txBox="1"/>
          <p:nvPr/>
        </p:nvSpPr>
        <p:spPr>
          <a:xfrm>
            <a:off x="745950" y="1222525"/>
            <a:ext cx="2488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기존 러신머닝 모델에서 변화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988" y="165075"/>
            <a:ext cx="2488499" cy="165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425" y="165063"/>
            <a:ext cx="2488499" cy="16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5"/>
          <p:cNvSpPr/>
          <p:nvPr/>
        </p:nvSpPr>
        <p:spPr>
          <a:xfrm>
            <a:off x="6031350" y="857950"/>
            <a:ext cx="4269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5"/>
          <p:cNvSpPr/>
          <p:nvPr/>
        </p:nvSpPr>
        <p:spPr>
          <a:xfrm>
            <a:off x="6031350" y="2803388"/>
            <a:ext cx="4269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6031350" y="4397500"/>
            <a:ext cx="4269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575" y="2086200"/>
            <a:ext cx="2439902" cy="152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125" y="1966774"/>
            <a:ext cx="2291300" cy="1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2336" y="3606850"/>
            <a:ext cx="2665139" cy="15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5575" y="3707150"/>
            <a:ext cx="2568425" cy="14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-115250" y="2306075"/>
            <a:ext cx="27960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chemeClr val="accent1"/>
                </a:highlight>
                <a:latin typeface="Assistant"/>
                <a:ea typeface="Assistant"/>
                <a:cs typeface="Assistant"/>
                <a:sym typeface="Assistant"/>
              </a:rPr>
              <a:t>MSE: 66.97</a:t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chemeClr val="accent1"/>
                </a:highlight>
                <a:latin typeface="Assistant"/>
                <a:ea typeface="Assistant"/>
                <a:cs typeface="Assistant"/>
                <a:sym typeface="Assistant"/>
              </a:rPr>
              <a:t>MA</a:t>
            </a:r>
            <a:r>
              <a:rPr b="1" lang="ko">
                <a:solidFill>
                  <a:srgbClr val="0000FF"/>
                </a:solidFill>
                <a:highlight>
                  <a:schemeClr val="accent1"/>
                </a:highlight>
                <a:latin typeface="Assistant"/>
                <a:ea typeface="Assistant"/>
                <a:cs typeface="Assistant"/>
                <a:sym typeface="Assistant"/>
              </a:rPr>
              <a:t>E: 6.37</a:t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chemeClr val="accent1"/>
                </a:highlight>
                <a:latin typeface="Assistant"/>
                <a:ea typeface="Assistant"/>
                <a:cs typeface="Assistant"/>
                <a:sym typeface="Assistant"/>
              </a:rPr>
              <a:t>R^2: 0.31</a:t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MSE: 40.11 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MAE: 4.89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R^2: 0.34</a:t>
            </a:r>
            <a:endParaRPr b="1">
              <a:solidFill>
                <a:srgbClr val="0000FF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12121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12121"/>
              </a:solidFill>
              <a:highlight>
                <a:schemeClr val="accent1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1848425" y="102375"/>
            <a:ext cx="184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linear Regression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55"/>
          <p:cNvSpPr txBox="1"/>
          <p:nvPr/>
        </p:nvSpPr>
        <p:spPr>
          <a:xfrm>
            <a:off x="2096300" y="1966775"/>
            <a:ext cx="184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Random Forest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2141975" y="3485100"/>
            <a:ext cx="1845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Cat Boost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7" name="Google Shape;527;p55"/>
          <p:cNvSpPr/>
          <p:nvPr/>
        </p:nvSpPr>
        <p:spPr>
          <a:xfrm>
            <a:off x="770450" y="3141600"/>
            <a:ext cx="138600" cy="28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ANN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33" name="Google Shape;533;p56"/>
          <p:cNvGrpSpPr/>
          <p:nvPr/>
        </p:nvGrpSpPr>
        <p:grpSpPr>
          <a:xfrm>
            <a:off x="1902257" y="665380"/>
            <a:ext cx="339253" cy="339253"/>
            <a:chOff x="1492675" y="4992125"/>
            <a:chExt cx="481825" cy="481825"/>
          </a:xfrm>
        </p:grpSpPr>
        <p:sp>
          <p:nvSpPr>
            <p:cNvPr id="534" name="Google Shape;534;p5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36" name="Google Shape;5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579" y="2088400"/>
            <a:ext cx="2824046" cy="20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812" y="3063853"/>
            <a:ext cx="3262374" cy="20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6"/>
          <p:cNvSpPr txBox="1"/>
          <p:nvPr/>
        </p:nvSpPr>
        <p:spPr>
          <a:xfrm>
            <a:off x="2475700" y="504100"/>
            <a:ext cx="3619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50">
                <a:solidFill>
                  <a:srgbClr val="21212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Mean Squared Error: 0.678</a:t>
            </a:r>
            <a:endParaRPr b="1" sz="1550">
              <a:solidFill>
                <a:srgbClr val="212121"/>
              </a:solidFill>
              <a:highlight>
                <a:srgbClr val="FFFFFF"/>
              </a:highlight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50">
                <a:solidFill>
                  <a:srgbClr val="212121"/>
                </a:solidFill>
                <a:highlight>
                  <a:srgbClr val="FFFFFF"/>
                </a:highlight>
                <a:latin typeface="Assistant"/>
                <a:ea typeface="Assistant"/>
                <a:cs typeface="Assistant"/>
                <a:sym typeface="Assistant"/>
              </a:rPr>
              <a:t>R^2 Score: 0.321</a:t>
            </a:r>
            <a:endParaRPr b="1" sz="1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343625" y="1393075"/>
            <a:ext cx="4047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원본 데이터 및 머신러닝 모델에 비해서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성능이 크게 개선되지 않음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오버피팅?  -  drop out, batch size 조정,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early stopping 도입 &gt; 그러나 애매한 결과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mse 는 크게 개선됨  40.11 &gt; 0.67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r2 는 왜 개선되지 않는가?</a:t>
            </a:r>
            <a:endParaRPr b="1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40" name="Google Shape;54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875" y="-1"/>
            <a:ext cx="2661751" cy="19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716550" y="504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Object Detection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546" name="Google Shape;546;p57"/>
          <p:cNvGrpSpPr/>
          <p:nvPr/>
        </p:nvGrpSpPr>
        <p:grpSpPr>
          <a:xfrm>
            <a:off x="664407" y="1280330"/>
            <a:ext cx="339253" cy="339253"/>
            <a:chOff x="1492675" y="4992125"/>
            <a:chExt cx="481825" cy="481825"/>
          </a:xfrm>
        </p:grpSpPr>
        <p:sp>
          <p:nvSpPr>
            <p:cNvPr id="547" name="Google Shape;547;p5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CA24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35D74"/>
                </a:solidFill>
              </a:endParaRPr>
            </a:p>
          </p:txBody>
        </p:sp>
      </p:grpSp>
      <p:sp>
        <p:nvSpPr>
          <p:cNvPr id="549" name="Google Shape;549;p57"/>
          <p:cNvSpPr txBox="1"/>
          <p:nvPr/>
        </p:nvSpPr>
        <p:spPr>
          <a:xfrm>
            <a:off x="1272000" y="1295475"/>
            <a:ext cx="4311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이미지 분류를 어떻게 활용할 것인가?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550" name="Google Shape;550;p57"/>
          <p:cNvGrpSpPr/>
          <p:nvPr/>
        </p:nvGrpSpPr>
        <p:grpSpPr>
          <a:xfrm>
            <a:off x="957756" y="2057880"/>
            <a:ext cx="266921" cy="369039"/>
            <a:chOff x="-38129425" y="3222550"/>
            <a:chExt cx="228450" cy="315850"/>
          </a:xfrm>
        </p:grpSpPr>
        <p:sp>
          <p:nvSpPr>
            <p:cNvPr id="551" name="Google Shape;551;p57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553" name="Google Shape;553;p57"/>
          <p:cNvSpPr txBox="1"/>
          <p:nvPr/>
        </p:nvSpPr>
        <p:spPr>
          <a:xfrm>
            <a:off x="1506775" y="2021125"/>
            <a:ext cx="6989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CCTV 영상 속 교통사고를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실시간 판단 &amp; 이미지 분류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교통사고 여부를 파악하여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소방서 신고와 연계하여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ssistant"/>
                <a:ea typeface="Assistant"/>
                <a:cs typeface="Assistant"/>
                <a:sym typeface="Assistant"/>
              </a:rPr>
              <a:t>신고 및 출동시간을 대폭 감소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54" name="Google Shape;5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90" y="733588"/>
            <a:ext cx="3705285" cy="36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gent and Emergency Medical Action Plan by Slidesgo">
  <a:themeElements>
    <a:clrScheme name="Simple Light">
      <a:dk1>
        <a:srgbClr val="222221"/>
      </a:dk1>
      <a:lt1>
        <a:srgbClr val="FDFDFD"/>
      </a:lt1>
      <a:dk2>
        <a:srgbClr val="CA243A"/>
      </a:dk2>
      <a:lt2>
        <a:srgbClr val="68B8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