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79" r:id="rId5"/>
    <p:sldId id="293" r:id="rId6"/>
    <p:sldId id="294" r:id="rId7"/>
    <p:sldId id="295" r:id="rId8"/>
    <p:sldId id="301" r:id="rId9"/>
    <p:sldId id="296" r:id="rId10"/>
    <p:sldId id="297" r:id="rId11"/>
    <p:sldId id="298" r:id="rId12"/>
    <p:sldId id="299" r:id="rId13"/>
    <p:sldId id="260" r:id="rId14"/>
    <p:sldId id="265" r:id="rId15"/>
    <p:sldId id="261" r:id="rId16"/>
    <p:sldId id="264" r:id="rId17"/>
    <p:sldId id="262" r:id="rId18"/>
    <p:sldId id="263" r:id="rId19"/>
    <p:sldId id="256" r:id="rId20"/>
    <p:sldId id="257" r:id="rId21"/>
    <p:sldId id="258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765" autoAdjust="0"/>
  </p:normalViewPr>
  <p:slideViewPr>
    <p:cSldViewPr snapToGrid="0">
      <p:cViewPr>
        <p:scale>
          <a:sx n="100" d="100"/>
          <a:sy n="100" d="100"/>
        </p:scale>
        <p:origin x="990" y="246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E3FAE-FAE4-5980-710B-49AC9607D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07BC96-FEF4-85CB-C9A1-CCEB259EF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BE3478-70E3-7EF4-3D55-6EBCC1E69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35D48-9FDD-700F-B162-C5CB91EED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3EEEC-1AC7-3743-E741-CC4EAC09C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4AE55F-B0B8-3A54-9075-FB1C024D68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79B29A-C69B-191C-3536-852417140E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FCF2C-05B2-FAE5-BD84-53EF29B5A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32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F77B3-124F-85E4-D29C-A1C0EEB3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B2F570-6F8D-6FCF-9649-B896BFDC06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45F9A4-27B0-294C-7A82-8F4C7BF08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B2FD-926F-86E8-7C5D-E496B7141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8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09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UML Diagram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2782" y="1360405"/>
            <a:ext cx="5212079" cy="4137189"/>
          </a:xfrm>
          <a:noFill/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UML diagrams for core entities: Author, Book, Customer, and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 class manages all database interaction (CRUD methods).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Entity classes hold data structure; DB class performs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Relationships between entities (e.g., Book to Author) are implied, not enforced with foreign keys.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20BBCD-EBA3-D7FD-823A-33DF974CE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278" y="1305830"/>
            <a:ext cx="4466776" cy="18834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634B61-41C2-7A77-BC69-CC8DF3433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522" y="1366689"/>
            <a:ext cx="1640777" cy="36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0C03-DC79-89D4-7695-79C3F34E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Test_api.php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ED81-E338-25EB-150B-58F597E25DB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 err="1"/>
              <a:t>test_api.php</a:t>
            </a:r>
            <a:r>
              <a:rPr lang="en-US" sz="2800" dirty="0"/>
              <a:t> file is designed to have predetermined data to test the connectivity of the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switch statement is used in order to have the different CRUD operations be implemented when the user clicks a button on the page.</a:t>
            </a:r>
          </a:p>
        </p:txBody>
      </p:sp>
      <p:pic>
        <p:nvPicPr>
          <p:cNvPr id="6" name="Picture Placeholder 5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9C6B5A9A-BBF7-18AB-A11E-3CB9FA49064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" t="9186" r="25385" b="-9186"/>
          <a:stretch/>
        </p:blipFill>
        <p:spPr>
          <a:xfrm>
            <a:off x="6518149" y="0"/>
            <a:ext cx="5673851" cy="75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2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231E-AD84-438A-A07E-F70FD29A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testing search function of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CEC49E-3C76-2A4A-52CD-AB1165D2103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8" y="1999272"/>
            <a:ext cx="6655284" cy="29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9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37B7-6AEA-3F12-573E-FDDFFCC2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Display_records.php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F7EE-5A50-FF38-8C01-284964E001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display_records.php</a:t>
            </a:r>
            <a:r>
              <a:rPr lang="en-US" sz="2400" dirty="0"/>
              <a:t> file is designed to get all of the values from all of the tables and put it into simple html in order to verify the connectivity of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database object is created, then the </a:t>
            </a:r>
            <a:r>
              <a:rPr lang="en-US" sz="2400" dirty="0" err="1"/>
              <a:t>getAll</a:t>
            </a:r>
            <a:r>
              <a:rPr lang="en-US" sz="2400" dirty="0"/>
              <a:t> functions are used for the authors, books and customers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Then a foreach loop is utilized to display all of the rows for each table.</a:t>
            </a:r>
          </a:p>
        </p:txBody>
      </p:sp>
      <p:pic>
        <p:nvPicPr>
          <p:cNvPr id="6" name="Picture Placeholder 5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DFF941C2-F41C-1D44-2F88-529F1D56332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5" r="5635" b="4012"/>
          <a:stretch/>
        </p:blipFill>
        <p:spPr>
          <a:xfrm>
            <a:off x="5932714" y="146957"/>
            <a:ext cx="6259286" cy="656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3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6DCC-DC25-8061-DFFB-084E79C8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records displayed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8F02F4-AD52-34CE-0112-824FF607EA5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261434"/>
            <a:ext cx="6278880" cy="49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39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0AFB-31E1-4183-E345-00C9B6CD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46C46-7205-1ACF-628C-C9AE7DC17D4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2282463"/>
            <a:ext cx="4894006" cy="390490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home page, which acts as an API web client, has a dynamically changing form based on which option the user selects (author, book or customer).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attached code snippet shows the </a:t>
            </a:r>
            <a:r>
              <a:rPr lang="en-US" sz="2800" dirty="0" err="1"/>
              <a:t>updateFields</a:t>
            </a:r>
            <a:r>
              <a:rPr lang="en-US" sz="2800" dirty="0"/>
              <a:t>() function which utilizes JavaScript to change the form based on which option is selected in the dropdown</a:t>
            </a:r>
          </a:p>
        </p:txBody>
      </p:sp>
      <p:pic>
        <p:nvPicPr>
          <p:cNvPr id="6" name="Picture Placeholder 5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8CB20141-A1B3-F531-2994-97A420D652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" r="28671" b="9267"/>
          <a:stretch/>
        </p:blipFill>
        <p:spPr>
          <a:xfrm>
            <a:off x="5333999" y="-22225"/>
            <a:ext cx="6858001" cy="68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3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84E6-F617-6D17-4406-D66E5BAE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39B38-2263-845E-1AD1-7AACD43CC72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following code snippet shows how the specific request type for a CRUD function and for which table are set to the variables needed for those functions to run.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Based on which entity is selected, the </a:t>
            </a:r>
            <a:r>
              <a:rPr lang="en-US" sz="2800" dirty="0" err="1"/>
              <a:t>formData</a:t>
            </a:r>
            <a:r>
              <a:rPr lang="en-US" sz="2800" dirty="0"/>
              <a:t> prepares the values for the AJAX  request to send to the API to perform the various CRUD operations.</a:t>
            </a:r>
          </a:p>
        </p:txBody>
      </p:sp>
      <p:pic>
        <p:nvPicPr>
          <p:cNvPr id="6" name="Picture Placeholder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A805ACE-87B3-4ED0-F057-FF72E93BE65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3" r="12682" b="1861"/>
          <a:stretch/>
        </p:blipFill>
        <p:spPr>
          <a:xfrm>
            <a:off x="6096000" y="0"/>
            <a:ext cx="61722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4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5810-62D0-F64A-E27F-4BBF9231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Searching Database</a:t>
            </a:r>
          </a:p>
        </p:txBody>
      </p:sp>
      <p:pic>
        <p:nvPicPr>
          <p:cNvPr id="6" name="Content Placeholder 5" descr="A screenshot of a web page&#10;&#10;AI-generated content may be incorrect.">
            <a:extLst>
              <a:ext uri="{FF2B5EF4-FFF2-40B4-BE49-F238E27FC236}">
                <a16:creationId xmlns:a16="http://schemas.microsoft.com/office/drawing/2014/main" id="{34B26FF4-33E8-B047-9410-7EF8EA39736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80" y="1790700"/>
            <a:ext cx="4859014" cy="4113213"/>
          </a:xfrm>
        </p:spPr>
      </p:pic>
      <p:pic>
        <p:nvPicPr>
          <p:cNvPr id="8" name="Content Placeholder 7" descr="A screenshot of a search results&#10;&#10;AI-generated content may be incorrect.">
            <a:extLst>
              <a:ext uri="{FF2B5EF4-FFF2-40B4-BE49-F238E27FC236}">
                <a16:creationId xmlns:a16="http://schemas.microsoft.com/office/drawing/2014/main" id="{9CC001BB-ABB6-B858-B05D-15D9122160B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787" y="1691323"/>
            <a:ext cx="4859013" cy="4416757"/>
          </a:xfrm>
        </p:spPr>
      </p:pic>
    </p:spTree>
    <p:extLst>
      <p:ext uri="{BB962C8B-B14F-4D97-AF65-F5344CB8AC3E}">
        <p14:creationId xmlns:p14="http://schemas.microsoft.com/office/powerpoint/2010/main" val="4007734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FBEC3-80A4-A3A0-2271-3613E115E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E02F-D3CE-FF86-18C5-46D14541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Inserting Record</a:t>
            </a:r>
          </a:p>
        </p:txBody>
      </p:sp>
      <p:pic>
        <p:nvPicPr>
          <p:cNvPr id="6" name="Content Placeholder 5" descr="A screenshot of a tester&#10;&#10;AI-generated content may be incorrect.">
            <a:extLst>
              <a:ext uri="{FF2B5EF4-FFF2-40B4-BE49-F238E27FC236}">
                <a16:creationId xmlns:a16="http://schemas.microsoft.com/office/drawing/2014/main" id="{25F91413-3ADD-579F-9E63-7AF7F0DD3E6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" y="1342722"/>
            <a:ext cx="3910323" cy="4842545"/>
          </a:xfrm>
        </p:spPr>
      </p:pic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35E4DA5-DD77-5675-7493-B681508AC71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18" y="1342723"/>
            <a:ext cx="3351082" cy="4937498"/>
          </a:xfrm>
        </p:spPr>
      </p:pic>
    </p:spTree>
    <p:extLst>
      <p:ext uri="{BB962C8B-B14F-4D97-AF65-F5344CB8AC3E}">
        <p14:creationId xmlns:p14="http://schemas.microsoft.com/office/powerpoint/2010/main" val="3969155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4A679-FEDE-4A9C-C96E-9E8232DD5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14FC-5911-EF87-43FC-7FE67D9F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Updating Record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4A656E-0E06-8C2F-A0FC-51A184673DA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83" y="1426865"/>
            <a:ext cx="3151743" cy="4848837"/>
          </a:xfrm>
        </p:spPr>
      </p:pic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7AFAE5-F6D4-4195-9753-7881283BDA21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750" y="1253997"/>
            <a:ext cx="3033198" cy="4911174"/>
          </a:xfrm>
        </p:spPr>
      </p:pic>
    </p:spTree>
    <p:extLst>
      <p:ext uri="{BB962C8B-B14F-4D97-AF65-F5344CB8AC3E}">
        <p14:creationId xmlns:p14="http://schemas.microsoft.com/office/powerpoint/2010/main" val="3012997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098D6-F6BF-C927-96C4-1B07BFC0B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190E-37FB-F810-8CBA-E0C7D857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Deleting Record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DBAE3E-DB7D-D230-B1F4-998BB6E1249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52" y="1790700"/>
            <a:ext cx="4155270" cy="4113213"/>
          </a:xfrm>
        </p:spPr>
      </p:pic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3BA31E-B08C-ECA7-D7F3-1FEBA1CE117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136" y="1790700"/>
            <a:ext cx="3809353" cy="4113213"/>
          </a:xfrm>
        </p:spPr>
      </p:pic>
    </p:spTree>
    <p:extLst>
      <p:ext uri="{BB962C8B-B14F-4D97-AF65-F5344CB8AC3E}">
        <p14:creationId xmlns:p14="http://schemas.microsoft.com/office/powerpoint/2010/main" val="146644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340B6-D05D-6517-4F8F-0D80D8A74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C8C0-CD0F-D489-C1DC-246E429F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Database schema setup:</a:t>
            </a:r>
            <a:br>
              <a:rPr lang="en-US" dirty="0"/>
            </a:br>
            <a:r>
              <a:rPr lang="en-US" dirty="0" err="1"/>
              <a:t>sql</a:t>
            </a:r>
            <a:r>
              <a:rPr lang="en-US" dirty="0"/>
              <a:t> database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A022-2164-BF5F-3635-1512395F0E7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691322"/>
            <a:ext cx="5134335" cy="436657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bookstore.sql</a:t>
            </a:r>
            <a:r>
              <a:rPr lang="en-US" dirty="0"/>
              <a:t> defines and sets up three core tables: authors, books, and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table has an AUTO_INCREMENT primary key for unique identification.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Foreign keys (e.g. </a:t>
            </a:r>
            <a:r>
              <a:rPr lang="en-US" dirty="0" err="1"/>
              <a:t>author_id</a:t>
            </a:r>
            <a:r>
              <a:rPr lang="en-US" dirty="0"/>
              <a:t> in books) were considered, but intentionally left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decision allowed for easier individual table testing during development.</a:t>
            </a:r>
          </a:p>
        </p:txBody>
      </p:sp>
      <p:pic>
        <p:nvPicPr>
          <p:cNvPr id="6" name="Picture 5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941FF696-ED32-9A40-76EB-98E41822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64" y="1966406"/>
            <a:ext cx="5134335" cy="376090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DA3602-E3A1-9E5E-5A47-1EE7F44A9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7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B72BF-EB84-3C1B-4D1B-568E52854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2C24-D029-BE3C-E92B-814B01ED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err="1"/>
              <a:t>DB.php</a:t>
            </a:r>
            <a:r>
              <a:rPr lang="en-US" dirty="0"/>
              <a:t> Class:</a:t>
            </a:r>
            <a:br>
              <a:rPr lang="en-US" dirty="0"/>
            </a:br>
            <a:r>
              <a:rPr lang="en-US" dirty="0"/>
              <a:t>database connection &amp; query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C26E-3ABE-7F59-11BB-B366EF19AF2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500" y="1601694"/>
            <a:ext cx="5782035" cy="430168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DB.php</a:t>
            </a:r>
            <a:r>
              <a:rPr lang="en-US" dirty="0"/>
              <a:t> is the main controller for all database interactions in the backend.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Establishes a secure connection to MySQL using </a:t>
            </a:r>
            <a:r>
              <a:rPr lang="en-US" dirty="0" err="1"/>
              <a:t>mysqli</a:t>
            </a:r>
            <a:r>
              <a:rPr lang="en-US" dirty="0"/>
              <a:t> and prepared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dedicated CRUD functions for each entity: </a:t>
            </a:r>
            <a:r>
              <a:rPr lang="en-US" dirty="0" err="1"/>
              <a:t>createAuthor</a:t>
            </a:r>
            <a:r>
              <a:rPr lang="en-US" dirty="0"/>
              <a:t>(), </a:t>
            </a:r>
            <a:r>
              <a:rPr lang="en-US" dirty="0" err="1"/>
              <a:t>updateBook</a:t>
            </a:r>
            <a:r>
              <a:rPr lang="en-US" dirty="0"/>
              <a:t>(), </a:t>
            </a:r>
            <a:r>
              <a:rPr lang="en-US" dirty="0" err="1"/>
              <a:t>deleteCustomer</a:t>
            </a:r>
            <a:r>
              <a:rPr lang="en-US" dirty="0"/>
              <a:t>(),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to separate logic from structure, allowing the Author, Book, and Customer classes to remain lightweight data containers.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DB logic is centralized to improve modularity and simplify future updates (e.g., adding JOINs or foreign key logic).</a:t>
            </a: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7A78857-9118-7A85-F042-3E67F1505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96" y="1601694"/>
            <a:ext cx="4220904" cy="449032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F24D2B-B1BC-2AE3-1240-495D5B088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8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5160A-373E-11B4-3FE2-D7E1301AC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3156-8736-3332-83D0-D9A8C584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09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Author, book, and customer classes:</a:t>
            </a:r>
            <a:br>
              <a:rPr lang="en-US" dirty="0"/>
            </a:br>
            <a:r>
              <a:rPr lang="en-US" dirty="0"/>
              <a:t>class structure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0642-1C3B-D2CE-5344-8F8E1C3FA8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4007" y="1274295"/>
            <a:ext cx="5212079" cy="4990326"/>
          </a:xfrm>
          <a:noFill/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class (</a:t>
            </a:r>
            <a:r>
              <a:rPr lang="en-US" dirty="0" err="1"/>
              <a:t>Author.php</a:t>
            </a:r>
            <a:r>
              <a:rPr lang="en-US" dirty="0"/>
              <a:t>, </a:t>
            </a:r>
            <a:r>
              <a:rPr lang="en-US" dirty="0" err="1"/>
              <a:t>Book.php</a:t>
            </a:r>
            <a:r>
              <a:rPr lang="en-US" dirty="0"/>
              <a:t>, </a:t>
            </a:r>
            <a:r>
              <a:rPr lang="en-US" dirty="0" err="1"/>
              <a:t>Customer.php</a:t>
            </a:r>
            <a:r>
              <a:rPr lang="en-US" dirty="0"/>
              <a:t>) models a single entity from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private properties that map directly to columns in the database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class includes a constructor to initialize default values for cleaner object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classes are lightweight containers — they don't include logic, just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to work seamlessly with </a:t>
            </a:r>
            <a:r>
              <a:rPr lang="en-US" dirty="0" err="1"/>
              <a:t>DB.php</a:t>
            </a:r>
            <a:r>
              <a:rPr lang="en-US" dirty="0"/>
              <a:t>, which handles all SQL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Promotes separation of concerns between data structure (these classes) and business logic (</a:t>
            </a:r>
            <a:r>
              <a:rPr lang="en-US" dirty="0" err="1"/>
              <a:t>DB.php</a:t>
            </a:r>
            <a:r>
              <a:rPr lang="en-US" dirty="0"/>
              <a:t>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18CF87-5F60-126E-C405-3BCBF5908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3F7B7-ABFC-143A-BE78-D237267F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18" y="1274295"/>
            <a:ext cx="2938847" cy="2406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8B2E87-ED8B-F342-DB23-6228CF97B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475" y="1299597"/>
            <a:ext cx="2810949" cy="23558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D385F5-A89C-E495-33CC-18FF3B6BA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042" y="3864010"/>
            <a:ext cx="3101913" cy="240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4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E25B7-7E00-A85E-D2FF-4968A9A30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F1B5-3B8D-692F-F271-5AF010F2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>
            <a:normAutofit/>
          </a:bodyPr>
          <a:lstStyle/>
          <a:p>
            <a:r>
              <a:rPr lang="en-US" dirty="0"/>
              <a:t>API ONLOAD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9CBE6-49AD-98FA-C8F5-69028312E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/>
          <a:p>
            <a:r>
              <a:rPr lang="en-US" dirty="0"/>
              <a:t>Checks for a $_POST value for request and then checks for the type.  From there it calls the matching function: search, insert, update, delete and passes it the type author, book, or customer.</a:t>
            </a:r>
          </a:p>
          <a:p>
            <a:r>
              <a:rPr lang="en-US" dirty="0" err="1"/>
              <a:t>OnLoad</a:t>
            </a:r>
            <a:r>
              <a:rPr lang="en-US" dirty="0"/>
              <a:t> is called when the API is accessed by the frontend.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7226D-0C2D-CCAC-F993-8A26885B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38" y="210489"/>
            <a:ext cx="4714875" cy="64147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960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E478-E388-B23C-E30D-60C06705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>
            <a:normAutofit/>
          </a:bodyPr>
          <a:lstStyle/>
          <a:p>
            <a:r>
              <a:rPr lang="en-US" dirty="0"/>
              <a:t>API SEARCH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C02F-46B6-0A11-6CC2-42327DAC41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/>
          <a:p>
            <a:r>
              <a:rPr lang="en-US" dirty="0"/>
              <a:t>Checks the $type input and switches between the three databases.  Then it searches them for the matching ID sent over by the $_POST request.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954E38-F7E2-16C2-16BF-BB197FCF35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/>
        </p:blipFill>
        <p:spPr>
          <a:xfrm>
            <a:off x="6891338" y="2029968"/>
            <a:ext cx="4714875" cy="2876073"/>
          </a:xfrm>
          <a:noFill/>
        </p:spPr>
      </p:pic>
    </p:spTree>
    <p:extLst>
      <p:ext uri="{BB962C8B-B14F-4D97-AF65-F5344CB8AC3E}">
        <p14:creationId xmlns:p14="http://schemas.microsoft.com/office/powerpoint/2010/main" val="419910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15FC5-2D47-9CDC-9DC2-033E9D18E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BA2F-4A8C-298D-1C31-B0C03E07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API INSERT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CACC4-2133-057E-F2F4-8FC09DFA5CE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/>
          <a:p>
            <a:r>
              <a:rPr lang="en-US" dirty="0"/>
              <a:t>Checks the $type input and switches between the three databases.  Then it checks the $_POST request for the matching fields and inserts them into the table.  Then it </a:t>
            </a:r>
            <a:r>
              <a:rPr lang="en-US" dirty="0" err="1"/>
              <a:t>echos</a:t>
            </a:r>
            <a:r>
              <a:rPr lang="en-US" dirty="0"/>
              <a:t> the result to confirm an item was inserted.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FE3CC3-F69F-1768-9D00-8D2DD545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464" y="3006108"/>
            <a:ext cx="5134335" cy="16814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14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54342-69CF-E2E9-179A-02C8C12E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6EEF-9073-D008-6A9A-819A83B4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API Update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7E90-0E5C-8BB3-A7DF-7F87B48179C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/>
          <a:p>
            <a:r>
              <a:rPr lang="en-US" dirty="0"/>
              <a:t>Checks the $type input and switches between the three databases.  Then it calls the matching update function alongside the values from the $_POST request to update the 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36A32-B984-0318-DEDD-09CB02D35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464" y="3147303"/>
            <a:ext cx="5134335" cy="13991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773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7333E-3960-022D-A894-40D9F0048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593D-BB52-0D74-014F-1727DA37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API Delete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6707-A1FB-9B9A-1645-5192B405FA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/>
          <a:p>
            <a:r>
              <a:rPr lang="en-US" dirty="0"/>
              <a:t>Checks the $type input and switches between the three databases.  Then it runs the matching delete function using the ID gained from the $_POST request.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F6A8A-49CA-34C0-5911-C94A1E9C2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464" y="2004913"/>
            <a:ext cx="5134335" cy="36838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8235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{8DE66276-2A35-4EA6-8966-CB8D08EF5823}tf55661986_win32</Template>
  <TotalTime>129</TotalTime>
  <Words>824</Words>
  <Application>Microsoft Office PowerPoint</Application>
  <PresentationFormat>Widescreen</PresentationFormat>
  <Paragraphs>65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Wingdings</vt:lpstr>
      <vt:lpstr>Custom</vt:lpstr>
      <vt:lpstr>UML Diagram overview</vt:lpstr>
      <vt:lpstr>Database schema setup: sql database structure</vt:lpstr>
      <vt:lpstr>DB.php Class: database connection &amp; query handling</vt:lpstr>
      <vt:lpstr>Author, book, and customer classes: class structure and responsibilities</vt:lpstr>
      <vt:lpstr>API ONLOAD function</vt:lpstr>
      <vt:lpstr>API SEARCH FUNCTION</vt:lpstr>
      <vt:lpstr>API INSERT FUNCTION</vt:lpstr>
      <vt:lpstr>API Update function</vt:lpstr>
      <vt:lpstr>API Delete function</vt:lpstr>
      <vt:lpstr>Test_api.php</vt:lpstr>
      <vt:lpstr>After testing search function of api</vt:lpstr>
      <vt:lpstr>Display_records.php</vt:lpstr>
      <vt:lpstr>All records displayed</vt:lpstr>
      <vt:lpstr>Index.html</vt:lpstr>
      <vt:lpstr>Index.html</vt:lpstr>
      <vt:lpstr>Before and After Searching Database</vt:lpstr>
      <vt:lpstr>Before and After Inserting Record</vt:lpstr>
      <vt:lpstr>Before and After Updating Record</vt:lpstr>
      <vt:lpstr>Before and After Deleting Record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Montes, Mario D</dc:creator>
  <cp:lastModifiedBy>Jorgensen, Jacob D</cp:lastModifiedBy>
  <cp:revision>5</cp:revision>
  <dcterms:created xsi:type="dcterms:W3CDTF">2025-03-30T20:28:21Z</dcterms:created>
  <dcterms:modified xsi:type="dcterms:W3CDTF">2025-03-31T02:28:43Z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