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262" r:id="rId7"/>
    <p:sldId id="265" r:id="rId8"/>
    <p:sldId id="267" r:id="rId9"/>
    <p:sldId id="268" r:id="rId10"/>
    <p:sldId id="271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61" r:id="rId24"/>
    <p:sldId id="288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Libre Baskerville"/>
              <a:buNone/>
              <a:defRPr sz="32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888888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mtClean="0"/>
              <a:t>Click to edit Master subtitle style</a:t>
            </a:r>
            <a:endParaRPr lang="en-US" smtClean="0"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607E275-3E07-457B-8B7D-13274C69256D}" type="datetimeFigureOut">
              <a:rPr lang="en-IN" smtClean="0"/>
            </a:fld>
            <a:endParaRPr lang="en-IN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IN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7C4E1ADF-A29C-4101-B98B-FF5C172F6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607E275-3E07-457B-8B7D-13274C69256D}" type="datetimeFigureOut">
              <a:rPr lang="en-IN" smtClean="0"/>
            </a:fld>
            <a:endParaRPr lang="en-IN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IN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7C4E1ADF-A29C-4101-B98B-FF5C172F6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607E275-3E07-457B-8B7D-13274C69256D}" type="datetimeFigureOut">
              <a:rPr lang="en-IN" smtClean="0"/>
            </a:fld>
            <a:endParaRPr lang="en-IN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IN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7C4E1ADF-A29C-4101-B98B-FF5C172F6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607E275-3E07-457B-8B7D-13274C69256D}" type="datetimeFigureOut">
              <a:rPr lang="en-IN" smtClean="0"/>
            </a:fld>
            <a:endParaRPr lang="en-IN"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IN"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7C4E1ADF-A29C-4101-B98B-FF5C172F6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Baskerville"/>
              <a:buNone/>
              <a:defRPr sz="4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Libre Baskerville"/>
              <a:buNone/>
              <a:defRPr sz="2000" b="0" i="0" u="none" strike="noStrike" cap="non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607E275-3E07-457B-8B7D-13274C69256D}" type="datetimeFigureOut">
              <a:rPr lang="en-IN" smtClean="0"/>
            </a:fld>
            <a:endParaRPr lang="en-IN"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IN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7C4E1ADF-A29C-4101-B98B-FF5C172F6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Char char="•"/>
              <a:defRPr sz="2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Char char="•"/>
              <a:defRPr sz="2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607E275-3E07-457B-8B7D-13274C69256D}" type="datetimeFigureOut">
              <a:rPr lang="en-IN" smtClean="0"/>
            </a:fld>
            <a:endParaRPr lang="en-IN"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IN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7C4E1ADF-A29C-4101-B98B-FF5C172F6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607E275-3E07-457B-8B7D-13274C69256D}" type="datetimeFigureOut">
              <a:rPr lang="en-IN" smtClean="0"/>
            </a:fld>
            <a:endParaRPr lang="en-IN"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IN"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7C4E1ADF-A29C-4101-B98B-FF5C172F6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607E275-3E07-457B-8B7D-13274C69256D}" type="datetimeFigureOut">
              <a:rPr lang="en-IN" smtClean="0"/>
            </a:fld>
            <a:endParaRPr lang="en-IN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IN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7C4E1ADF-A29C-4101-B98B-FF5C172F6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607E275-3E07-457B-8B7D-13274C69256D}" type="datetimeFigureOut">
              <a:rPr lang="en-IN" smtClean="0"/>
            </a:fld>
            <a:endParaRPr lang="en-IN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IN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7C4E1ADF-A29C-4101-B98B-FF5C172F6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607E275-3E07-457B-8B7D-13274C69256D}" type="datetimeFigureOut">
              <a:rPr lang="en-IN" smtClean="0"/>
            </a:fld>
            <a:endParaRPr lang="en-IN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IN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7C4E1ADF-A29C-4101-B98B-FF5C172F6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None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smtClean="0"/>
              <a:t>Click icon to add picture</a:t>
            </a:r>
            <a:endParaRPr lang="en-US" smtClean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 sz="1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607E275-3E07-457B-8B7D-13274C69256D}" type="datetimeFigureOut">
              <a:rPr lang="en-IN" smtClean="0"/>
            </a:fld>
            <a:endParaRPr lang="en-IN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IN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7C4E1ADF-A29C-4101-B98B-FF5C172F6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  <a:defRPr sz="4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Char char="•"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607E275-3E07-457B-8B7D-13274C69256D}" type="datetimeFigureOut">
              <a:rPr lang="en-IN" smtClean="0"/>
            </a:fld>
            <a:endParaRPr lang="en-IN"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IN"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7C4E1ADF-A29C-4101-B98B-FF5C172F6D6A}" type="slidenum">
              <a:rPr lang="en-IN" smtClean="0"/>
            </a:fld>
            <a:endParaRPr lang="en-IN"/>
          </a:p>
        </p:txBody>
      </p:sp>
      <p:pic>
        <p:nvPicPr>
          <p:cNvPr id="11" name="Shape 11" descr="E:\Brand &amp; all that\Greatlearning Logo\Greatlearning Logo.jpg"/>
          <p:cNvPicPr preferRelativeResize="0"/>
          <p:nvPr/>
        </p:nvPicPr>
        <p:blipFill rotWithShape="1">
          <a:blip r:embed="rId12"/>
          <a:srcRect l="19363" t="19598" r="17929" b="71117"/>
          <a:stretch>
            <a:fillRect/>
          </a:stretch>
        </p:blipFill>
        <p:spPr>
          <a:xfrm>
            <a:off x="8576987" y="1"/>
            <a:ext cx="3598333" cy="565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Shape 12"/>
          <p:cNvGrpSpPr/>
          <p:nvPr/>
        </p:nvGrpSpPr>
        <p:grpSpPr>
          <a:xfrm>
            <a:off x="0" y="0"/>
            <a:ext cx="508000" cy="1371600"/>
            <a:chOff x="0" y="0"/>
            <a:chExt cx="381000" cy="1371600"/>
          </a:xfrm>
        </p:grpSpPr>
        <p:sp>
          <p:nvSpPr>
            <p:cNvPr id="13" name="Shape 13"/>
            <p:cNvSpPr/>
            <p:nvPr/>
          </p:nvSpPr>
          <p:spPr>
            <a:xfrm>
              <a:off x="0" y="0"/>
              <a:ext cx="381000" cy="685800"/>
            </a:xfrm>
            <a:prstGeom prst="rect">
              <a:avLst/>
            </a:prstGeom>
            <a:solidFill>
              <a:srgbClr val="0F75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685800"/>
              <a:ext cx="381000" cy="685800"/>
            </a:xfrm>
            <a:prstGeom prst="rect">
              <a:avLst/>
            </a:prstGeom>
            <a:solidFill>
              <a:srgbClr val="25A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Verdana" panose="020B0604030504040204" charset="0"/>
                <a:cs typeface="Verdana" panose="020B0604030504040204" charset="0"/>
              </a:rPr>
              <a:t>Capstone Presentation</a:t>
            </a:r>
            <a:r>
              <a:rPr lang="en-US" altLang="en-IN" dirty="0" smtClean="0">
                <a:latin typeface="Verdana" panose="020B0604030504040204" charset="0"/>
                <a:cs typeface="Verdana" panose="020B0604030504040204" charset="0"/>
              </a:rPr>
              <a:t>- House Pricing</a:t>
            </a:r>
            <a:endParaRPr lang="en-US" altLang="en-IN" dirty="0" smtClean="0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230" y="5339715"/>
            <a:ext cx="4514850" cy="1144270"/>
          </a:xfrm>
        </p:spPr>
        <p:txBody>
          <a:bodyPr/>
          <a:lstStyle/>
          <a:p>
            <a:pPr marL="25400" indent="0" algn="just"/>
            <a:r>
              <a:rPr lang="en-US" altLang="en-IN" sz="2000" dirty="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Submitted on 21-Nov-2020</a:t>
            </a:r>
            <a:endParaRPr lang="en-US" altLang="en-IN" sz="2000" dirty="0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25400" indent="0" algn="just"/>
            <a:r>
              <a:rPr lang="en-US" altLang="en-IN" sz="2000" dirty="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Renjith Mohan K</a:t>
            </a:r>
            <a:endParaRPr lang="en-US" altLang="en-IN" sz="2000" dirty="0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540365" cy="800735"/>
          </a:xfrm>
        </p:spPr>
        <p:txBody>
          <a:bodyPr/>
          <a:p>
            <a:r>
              <a:rPr lang="en-US" sz="3200" u="sng">
                <a:latin typeface="Verdana" panose="020B0604030504040204" charset="0"/>
                <a:cs typeface="Verdana" panose="020B0604030504040204" charset="0"/>
              </a:rPr>
              <a:t>Insights From Analysis</a:t>
            </a:r>
            <a:endParaRPr lang="en-US" sz="3200" u="sng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732155"/>
            <a:ext cx="10972800" cy="6057265"/>
          </a:xfrm>
        </p:spPr>
        <p:txBody>
          <a:bodyPr/>
          <a:p>
            <a:pPr marL="25400" indent="0">
              <a:buFont typeface="Wingdings" panose="05000000000000000000" charset="0"/>
              <a:buNone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Insights from EDA 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- Bivariate-I Plots 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(wrt price)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Cont'd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: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Font typeface="Wingdings" panose="05000000000000000000" charset="0"/>
              <a:buNone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</p:txBody>
      </p:sp>
      <p:pic>
        <p:nvPicPr>
          <p:cNvPr id="-2147482331" name="Picture -21474823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1351915"/>
            <a:ext cx="3455035" cy="23926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330" name="Picture -21474823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310" y="1396365"/>
            <a:ext cx="3623945" cy="23926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329" name="Picture -21474823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355" y="1202690"/>
            <a:ext cx="3487420" cy="25419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328" name="Picture -21474823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958590"/>
            <a:ext cx="5166360" cy="23926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318" name="Picture -21474823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935" y="3958590"/>
            <a:ext cx="5246370" cy="23926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540365" cy="800735"/>
          </a:xfrm>
        </p:spPr>
        <p:txBody>
          <a:bodyPr/>
          <a:p>
            <a:r>
              <a:rPr lang="en-US" sz="3200" u="sng">
                <a:latin typeface="Verdana" panose="020B0604030504040204" charset="0"/>
                <a:cs typeface="Verdana" panose="020B0604030504040204" charset="0"/>
              </a:rPr>
              <a:t>Insights From Analysis</a:t>
            </a:r>
            <a:endParaRPr lang="en-US" sz="3200" u="sng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702945"/>
            <a:ext cx="11518265" cy="6155690"/>
          </a:xfrm>
        </p:spPr>
        <p:txBody>
          <a:bodyPr/>
          <a:p>
            <a:pPr marL="25400" indent="0">
              <a:buFont typeface="Wingdings" panose="05000000000000000000" charset="0"/>
              <a:buNone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Insights from EDA - Bivariate-II by City: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Font typeface="Wingdings" panose="05000000000000000000" charset="0"/>
              <a:buNone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We observed that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Seattle 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is the city with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most data points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and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Medina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with the least.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For the features </a:t>
            </a:r>
            <a:r>
              <a:rPr lang="en-US" sz="24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Living_Measure15 &amp; Ceil_measure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, we see a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positive correlation with price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for all cities in our dataset.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For the feature 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  <a:sym typeface="+mn-ea"/>
              </a:rPr>
              <a:t>House_Age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, we see a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  <a:sym typeface="+mn-ea"/>
              </a:rPr>
              <a:t>negative correlation with price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 for all cities in our dataset except for Seattle &amp; Medina.</a:t>
            </a:r>
            <a:endParaRPr lang="en-US" sz="2400"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For the features 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  <a:sym typeface="+mn-ea"/>
              </a:rPr>
              <a:t>lot_measure15 &amp; total_area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  <a:sym typeface="+mn-ea"/>
              </a:rPr>
              <a:t>,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 we dont have a good correlation with price for any of the cities.</a:t>
            </a:r>
            <a:endParaRPr lang="en-US" sz="2400"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We observed the </a:t>
            </a:r>
            <a:r>
              <a:rPr lang="en-US" sz="2400" b="1" u="sng">
                <a:latin typeface="Verdana" panose="020B0604030504040204" charset="0"/>
                <a:cs typeface="Verdana" panose="020B0604030504040204" charset="0"/>
                <a:sym typeface="+mn-ea"/>
              </a:rPr>
              <a:t>costliest houses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 are located mostly in the states -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  <a:sym typeface="+mn-ea"/>
              </a:rPr>
              <a:t>Medina, Mercer Island, Kirkland, Bellevue, Seattle &amp; Sammamish.</a:t>
            </a:r>
            <a:endParaRPr lang="en-US" sz="2400" b="1"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We observed that most of the </a:t>
            </a:r>
            <a:r>
              <a:rPr lang="en-US" sz="2400" b="1" u="sng">
                <a:latin typeface="Verdana" panose="020B0604030504040204" charset="0"/>
                <a:cs typeface="Verdana" panose="020B0604030504040204" charset="0"/>
                <a:sym typeface="+mn-ea"/>
              </a:rPr>
              <a:t>old houses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 are located in the cities-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  <a:sym typeface="+mn-ea"/>
              </a:rPr>
              <a:t>Seattle &amp; Renton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 .</a:t>
            </a:r>
            <a:endParaRPr lang="en-US" sz="2400"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buFont typeface="Wingdings" panose="05000000000000000000" charset="0"/>
              <a:buChar char="v"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540365" cy="626745"/>
          </a:xfrm>
        </p:spPr>
        <p:txBody>
          <a:bodyPr/>
          <a:p>
            <a:r>
              <a:rPr lang="en-US" sz="3200" u="sng">
                <a:latin typeface="Verdana" panose="020B0604030504040204" charset="0"/>
                <a:cs typeface="Verdana" panose="020B0604030504040204" charset="0"/>
              </a:rPr>
              <a:t>Insights From Analysis</a:t>
            </a:r>
            <a:endParaRPr lang="en-US" sz="3200" u="sng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603250"/>
            <a:ext cx="10972800" cy="6186170"/>
          </a:xfrm>
        </p:spPr>
        <p:txBody>
          <a:bodyPr/>
          <a:p>
            <a:pPr marL="25400" indent="0">
              <a:buFont typeface="Wingdings" panose="05000000000000000000" charset="0"/>
              <a:buNone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Insights from EDA 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- 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Bivariate-II by City Plots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: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Font typeface="Wingdings" panose="05000000000000000000" charset="0"/>
              <a:buNone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</p:txBody>
      </p:sp>
      <p:pic>
        <p:nvPicPr>
          <p:cNvPr id="-2147482326" name="Picture -21474823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1252220"/>
            <a:ext cx="5079365" cy="2368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325" name="Picture -21474823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110" y="1133475"/>
            <a:ext cx="5229860" cy="24879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323" name="Picture -21474823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" y="4099560"/>
            <a:ext cx="5271135" cy="2689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322" name="Picture -21474823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745" y="4010025"/>
            <a:ext cx="5226050" cy="2668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540365" cy="800735"/>
          </a:xfrm>
        </p:spPr>
        <p:txBody>
          <a:bodyPr/>
          <a:p>
            <a:r>
              <a:rPr lang="en-US" sz="3200" u="sng">
                <a:latin typeface="Verdana" panose="020B0604030504040204" charset="0"/>
                <a:cs typeface="Verdana" panose="020B0604030504040204" charset="0"/>
              </a:rPr>
              <a:t>Insights From Analysis</a:t>
            </a:r>
            <a:endParaRPr lang="en-US" sz="3200" u="sng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51535"/>
            <a:ext cx="11419840" cy="5855335"/>
          </a:xfrm>
        </p:spPr>
        <p:txBody>
          <a:bodyPr/>
          <a:p>
            <a:pPr marL="25400" indent="0">
              <a:buFont typeface="Wingdings" panose="05000000000000000000" charset="0"/>
              <a:buNone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Insights from EDA - </a:t>
            </a:r>
            <a:r>
              <a:rPr lang="en-US" sz="2400" b="1" u="sng">
                <a:latin typeface="Verdana" panose="020B0604030504040204" charset="0"/>
                <a:cs typeface="Verdana" panose="020B0604030504040204" charset="0"/>
              </a:rPr>
              <a:t>Multi Collinearity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: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Font typeface="Wingdings" panose="05000000000000000000" charset="0"/>
              <a:buNone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The features - </a:t>
            </a:r>
            <a:r>
              <a:rPr 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</a:rPr>
              <a:t>“Furnished”</a:t>
            </a:r>
            <a:r>
              <a:rPr lang="en-US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</a:rPr>
              <a:t> and </a:t>
            </a:r>
            <a:r>
              <a:rPr 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</a:rPr>
              <a:t>“Quality”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was found to have a positive correlation value of 0.79 in our analysis.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The features -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sz="24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“Ceil_measure”</a:t>
            </a:r>
            <a:r>
              <a:rPr lang="en-US" sz="2400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 and </a:t>
            </a:r>
            <a:r>
              <a:rPr lang="en-US" sz="24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“Quality”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was found to have a positive correlation of 0.74 in our analysis.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The features -</a:t>
            </a:r>
            <a:r>
              <a:rPr lang="en-US" sz="24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”Ceil_measure”</a:t>
            </a:r>
            <a:r>
              <a:rPr lang="en-US" sz="2400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 and </a:t>
            </a:r>
            <a:r>
              <a:rPr lang="en-US" sz="24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“Living_measure15”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was found to have a positive correlation of 0.73 in our analysis.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The features- </a:t>
            </a:r>
            <a:r>
              <a:rPr lang="en-US" sz="24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“Living_measure15” </a:t>
            </a:r>
            <a:r>
              <a:rPr lang="en-US" sz="2400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and </a:t>
            </a:r>
            <a:r>
              <a:rPr lang="en-US" sz="24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“Quality”</a:t>
            </a:r>
            <a:r>
              <a:rPr lang="en-US" sz="2400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was found to have a positive correlation of 0.7 in our analysis.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The features- 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  <a:sym typeface="+mn-ea"/>
              </a:rPr>
              <a:t>“Lot_measure15”</a:t>
            </a:r>
            <a:r>
              <a:rPr 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  <a:sym typeface="+mn-ea"/>
              </a:rPr>
              <a:t> and 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  <a:sym typeface="+mn-ea"/>
              </a:rPr>
              <a:t>“Perc_Carpet_Area”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was found to have a negative correlation of 0.6 in our analysis.</a:t>
            </a:r>
            <a:endParaRPr lang="en-US" sz="2400"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The features- 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  <a:sym typeface="+mn-ea"/>
              </a:rPr>
              <a:t>“Room_Bath”</a:t>
            </a:r>
            <a:r>
              <a:rPr 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  <a:sym typeface="+mn-ea"/>
              </a:rPr>
              <a:t> and 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  <a:sym typeface="+mn-ea"/>
              </a:rPr>
              <a:t>“House_Age”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 was found to have a negative correlation of 0.5 in our analysis.</a:t>
            </a:r>
            <a:endParaRPr lang="en-US" sz="2400"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buFont typeface="Wingdings" panose="05000000000000000000" charset="0"/>
              <a:buChar char="v"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Font typeface="Wingdings" panose="05000000000000000000" charset="0"/>
              <a:buNone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540365" cy="626745"/>
          </a:xfrm>
        </p:spPr>
        <p:txBody>
          <a:bodyPr/>
          <a:p>
            <a:r>
              <a:rPr lang="en-US" sz="3200" u="sng">
                <a:latin typeface="Verdana" panose="020B0604030504040204" charset="0"/>
                <a:cs typeface="Verdana" panose="020B0604030504040204" charset="0"/>
              </a:rPr>
              <a:t>Insights From Analysis</a:t>
            </a:r>
            <a:endParaRPr lang="en-US" sz="3200" u="sng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603250"/>
            <a:ext cx="10972800" cy="6186170"/>
          </a:xfrm>
        </p:spPr>
        <p:txBody>
          <a:bodyPr/>
          <a:p>
            <a:pPr marL="25400" indent="0">
              <a:buFont typeface="Wingdings" panose="05000000000000000000" charset="0"/>
              <a:buNone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Insights from EDA 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- 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Multi Collinearity Plots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: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Font typeface="Wingdings" panose="05000000000000000000" charset="0"/>
              <a:buNone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</p:txBody>
      </p:sp>
      <p:graphicFrame>
        <p:nvGraphicFramePr>
          <p:cNvPr id="8" name="Object 7"/>
          <p:cNvGraphicFramePr/>
          <p:nvPr/>
        </p:nvGraphicFramePr>
        <p:xfrm>
          <a:off x="1815465" y="1125220"/>
          <a:ext cx="8560435" cy="535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8553450" imgH="5116830" progId="Paint.Picture">
                  <p:embed/>
                </p:oleObj>
              </mc:Choice>
              <mc:Fallback>
                <p:oleObj name="" r:id="rId1" imgW="8553450" imgH="511683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15465" y="1125220"/>
                        <a:ext cx="8560435" cy="535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540365" cy="476250"/>
          </a:xfrm>
        </p:spPr>
        <p:txBody>
          <a:bodyPr/>
          <a:p>
            <a:r>
              <a:rPr lang="en-US" sz="3200" u="sng">
                <a:latin typeface="Verdana" panose="020B0604030504040204" charset="0"/>
                <a:cs typeface="Verdana" panose="020B0604030504040204" charset="0"/>
              </a:rPr>
              <a:t>Insights From Analysis</a:t>
            </a:r>
            <a:endParaRPr lang="en-US" sz="3200" u="sng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781050"/>
            <a:ext cx="11621135" cy="7301865"/>
          </a:xfrm>
        </p:spPr>
        <p:txBody>
          <a:bodyPr/>
          <a:p>
            <a:pPr marL="25400" indent="0">
              <a:buFont typeface="Wingdings" panose="05000000000000000000" charset="0"/>
              <a:buNone/>
            </a:pP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Insights from Models - </a:t>
            </a:r>
            <a:r>
              <a:rPr lang="en-US" sz="2000" u="sng">
                <a:latin typeface="Verdana" panose="020B0604030504040204" charset="0"/>
                <a:cs typeface="Verdana" panose="020B0604030504040204" charset="0"/>
              </a:rPr>
              <a:t>Linear Regression &amp; Ridge Regression</a:t>
            </a: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 :</a:t>
            </a:r>
            <a:endParaRPr lang="en-US" sz="200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Font typeface="Wingdings" panose="05000000000000000000" charset="0"/>
              <a:buNone/>
            </a:pPr>
            <a:endParaRPr lang="en-US" sz="20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We see from the </a:t>
            </a:r>
            <a:r>
              <a:rPr lang="en-US" sz="2000" b="1">
                <a:latin typeface="Verdana" panose="020B0604030504040204" charset="0"/>
                <a:cs typeface="Verdana" panose="020B0604030504040204" charset="0"/>
              </a:rPr>
              <a:t>Linear Regression </a:t>
            </a: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that the most significant factors/coefficients affecting the house price are </a:t>
            </a:r>
            <a:r>
              <a:rPr lang="en-US" sz="20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Quality , Ceil_Measure &amp; House_Age</a:t>
            </a:r>
            <a:r>
              <a:rPr lang="en-US" sz="2000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and the prices were directly proportional to them.</a:t>
            </a:r>
            <a:endParaRPr lang="en-US" sz="20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The</a:t>
            </a:r>
            <a:r>
              <a:rPr lang="en-US" sz="2000" b="1">
                <a:latin typeface="Verdana" panose="020B0604030504040204" charset="0"/>
                <a:cs typeface="Verdana" panose="020B0604030504040204" charset="0"/>
              </a:rPr>
              <a:t> number of bed rooms </a:t>
            </a: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(</a:t>
            </a:r>
            <a:r>
              <a:rPr lang="en-US" sz="2000" b="1"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</a:rPr>
              <a:t>room_bed</a:t>
            </a: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) was having </a:t>
            </a:r>
            <a:r>
              <a:rPr lang="en-US" sz="2000" b="1">
                <a:latin typeface="Verdana" panose="020B0604030504040204" charset="0"/>
                <a:cs typeface="Verdana" panose="020B0604030504040204" charset="0"/>
              </a:rPr>
              <a:t>an inversely propotional </a:t>
            </a: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relationship with the house price. The variables </a:t>
            </a:r>
            <a:r>
              <a:rPr lang="en-US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</a:rPr>
              <a:t>Total_Area, Coast, Lot_measure15 , Ceil &amp; Renovated status</a:t>
            </a:r>
            <a:r>
              <a:rPr lang="en-US" sz="20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seems to have less influence on the housing price.</a:t>
            </a:r>
            <a:endParaRPr lang="en-US" sz="20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The h</a:t>
            </a:r>
            <a:r>
              <a:rPr lang="en-US" sz="2000" b="1">
                <a:latin typeface="Verdana" panose="020B0604030504040204" charset="0"/>
                <a:cs typeface="Verdana" panose="020B0604030504040204" charset="0"/>
              </a:rPr>
              <a:t>ouse prices are most impacted by the locations</a:t>
            </a: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 - </a:t>
            </a:r>
            <a:r>
              <a:rPr lang="en-US" sz="20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Seattle, Bellevue, Kirkland, Mercer Island, Redmond and Sammamish</a:t>
            </a:r>
            <a:r>
              <a:rPr lang="en-US" sz="2000" b="1"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such that these cities have a positive impact on housing price.</a:t>
            </a:r>
            <a:endParaRPr lang="en-US" sz="20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The cities -</a:t>
            </a:r>
            <a:r>
              <a:rPr lang="en-US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</a:rPr>
              <a:t>Federal way </a:t>
            </a: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was found to have a </a:t>
            </a:r>
            <a:r>
              <a:rPr lang="en-US" sz="2000" b="1">
                <a:latin typeface="Verdana" panose="020B0604030504040204" charset="0"/>
                <a:cs typeface="Verdana" panose="020B0604030504040204" charset="0"/>
              </a:rPr>
              <a:t>negative influence</a:t>
            </a: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 on price and other cities which really didn’t impact the price are - </a:t>
            </a:r>
            <a:r>
              <a:rPr lang="en-US" sz="2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</a:rPr>
              <a:t>Kent and EnumClaw</a:t>
            </a: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.</a:t>
            </a:r>
            <a:endParaRPr lang="en-US" sz="20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From</a:t>
            </a:r>
            <a:r>
              <a:rPr lang="en-US" sz="2000" b="1">
                <a:latin typeface="Verdana" panose="020B0604030504040204" charset="0"/>
                <a:cs typeface="Verdana" panose="020B0604030504040204" charset="0"/>
              </a:rPr>
              <a:t> Ridge regression</a:t>
            </a: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 we noticed that </a:t>
            </a:r>
            <a:r>
              <a:rPr lang="en-US" sz="20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Perc_Carpet_Area and Coast</a:t>
            </a: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 are significant faetures along with </a:t>
            </a:r>
            <a:r>
              <a:rPr lang="en-US" sz="20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Medina, Mercer_Island, Bellevue,Kirkland ,Redmond &amp; Sammamish</a:t>
            </a:r>
            <a:r>
              <a:rPr lang="en-US" sz="2000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as </a:t>
            </a:r>
            <a:r>
              <a:rPr lang="en-US" sz="2000" b="1">
                <a:latin typeface="Verdana" panose="020B0604030504040204" charset="0"/>
                <a:cs typeface="Verdana" panose="020B0604030504040204" charset="0"/>
              </a:rPr>
              <a:t>prominent cities</a:t>
            </a: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 in deciding the housing price.</a:t>
            </a:r>
            <a:endParaRPr lang="en-US" sz="2000">
              <a:latin typeface="Verdana" panose="020B0604030504040204" charset="0"/>
              <a:cs typeface="Verdana" panose="020B060403050404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540365" cy="626745"/>
          </a:xfrm>
        </p:spPr>
        <p:txBody>
          <a:bodyPr/>
          <a:p>
            <a:r>
              <a:rPr lang="en-US" sz="3200" u="sng">
                <a:latin typeface="Verdana" panose="020B0604030504040204" charset="0"/>
                <a:cs typeface="Verdana" panose="020B0604030504040204" charset="0"/>
              </a:rPr>
              <a:t>Insights From Analysis</a:t>
            </a:r>
            <a:endParaRPr lang="en-US" sz="3200" u="sng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603250"/>
            <a:ext cx="10972800" cy="6186170"/>
          </a:xfrm>
        </p:spPr>
        <p:txBody>
          <a:bodyPr/>
          <a:p>
            <a:pPr marL="25400" indent="0">
              <a:buFont typeface="Wingdings" panose="05000000000000000000" charset="0"/>
              <a:buNone/>
            </a:pP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Insights from Models - Linear Regression Tables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: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Font typeface="Wingdings" panose="05000000000000000000" charset="0"/>
              <a:buNone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989455" y="1416050"/>
          <a:ext cx="3397885" cy="4683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7885"/>
              </a:tblGrid>
              <a:tr h="31242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 Linear Regression- Variable Importance</a:t>
                      </a:r>
                      <a:endParaRPr lang="en-US" sz="1200" b="1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4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major_cityBellevue         100.00</a:t>
                      </a:r>
                      <a:endParaRPr lang="en-US" sz="12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4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major_cityKirkland          75.69</a:t>
                      </a:r>
                      <a:endParaRPr lang="en-US" sz="12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4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`major_cityMercer Island`   75.48</a:t>
                      </a:r>
                      <a:endParaRPr lang="en-US" sz="12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quality                     72.88</a:t>
                      </a:r>
                      <a:endParaRPr lang="en-US" sz="12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4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major_cityRedmond           70.89</a:t>
                      </a:r>
                      <a:endParaRPr lang="en-US" sz="12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4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major_citySeattle           69.84</a:t>
                      </a:r>
                      <a:endParaRPr lang="en-US" sz="12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4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house_age                   66.43</a:t>
                      </a:r>
                      <a:endParaRPr lang="en-US" sz="12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4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ceil_measure                65.07</a:t>
                      </a:r>
                      <a:endParaRPr lang="en-US" sz="12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4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major_citySammamish         54.53</a:t>
                      </a:r>
                      <a:endParaRPr lang="en-US" sz="1200" b="1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4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basement_new                47.87</a:t>
                      </a:r>
                      <a:endParaRPr lang="en-US" sz="1200" b="1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major_cityIssaquah          46.60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4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major_cityMedina            43.79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4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major_cityWoodinville       39.34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4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sight                       35.51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4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condition                   31.46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4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perc_carpet_area            26.55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major_cityKenmore           25.08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4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furnished                   22.50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4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major_cityRenton            22.44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44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`major_cityNorth Bend`      22.03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110095" y="1374775"/>
          <a:ext cx="3204210" cy="4680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210"/>
              </a:tblGrid>
              <a:tr h="2228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Ridge Regression- Variable Importance</a:t>
                      </a:r>
                      <a:endParaRPr lang="en-US" sz="1200" b="1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major_cityMedina         100.00</a:t>
                      </a:r>
                      <a:endParaRPr lang="en-US" sz="12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major_cityMercer Island   73.12</a:t>
                      </a:r>
                      <a:endParaRPr lang="en-US" sz="12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major_cityBellevue        56.54</a:t>
                      </a:r>
                      <a:endParaRPr lang="en-US" sz="12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major_cityKirkland        41.14</a:t>
                      </a:r>
                      <a:endParaRPr lang="en-US" sz="12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major_cityRedmond         38.19</a:t>
                      </a:r>
                      <a:endParaRPr lang="en-US" sz="12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perc_carpet_area          30.87</a:t>
                      </a:r>
                      <a:endParaRPr lang="en-US" sz="12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coast                     28.84</a:t>
                      </a:r>
                      <a:endParaRPr lang="en-US" sz="12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major_citySammamish       27.64</a:t>
                      </a:r>
                      <a:endParaRPr lang="en-US" sz="1200" b="1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major_cityFederal Way     26.96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major_citySeattle         26.29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major_cityFall City       25.90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major_cityIssaquah        21.53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major_cityWoodinville     21.29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major_cityKent            20.51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furnished                 19.17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quality                   16.10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major_cityEnumclaw        15.27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major_cityVashon          12.70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major_cityCarnation       12.28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major_cityMaple Valley    11.77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331325" cy="514350"/>
          </a:xfrm>
        </p:spPr>
        <p:txBody>
          <a:bodyPr/>
          <a:p>
            <a:r>
              <a:rPr lang="en-US" sz="3200" u="sng">
                <a:latin typeface="Verdana" panose="020B0604030504040204" charset="0"/>
                <a:cs typeface="Verdana" panose="020B0604030504040204" charset="0"/>
              </a:rPr>
              <a:t>Insights From Analysis</a:t>
            </a:r>
            <a:endParaRPr lang="en-US" sz="3200" u="sng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55" y="513715"/>
            <a:ext cx="11744325" cy="6344285"/>
          </a:xfrm>
        </p:spPr>
        <p:txBody>
          <a:bodyPr/>
          <a:p>
            <a:pPr marL="25400" indent="0">
              <a:buFont typeface="Wingdings" panose="05000000000000000000" charset="0"/>
              <a:buNone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Insights from Models - </a:t>
            </a:r>
            <a:r>
              <a:rPr lang="en-US" sz="2400" u="sng">
                <a:latin typeface="Verdana" panose="020B0604030504040204" charset="0"/>
                <a:cs typeface="Verdana" panose="020B0604030504040204" charset="0"/>
              </a:rPr>
              <a:t>KNN, Decision Tree &amp; Ensemble Models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: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Font typeface="Wingdings" panose="05000000000000000000" charset="0"/>
              <a:buNone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The most important variables from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KNN algorithm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was </a:t>
            </a:r>
            <a:r>
              <a:rPr lang="en-US" sz="24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Quality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followed by </a:t>
            </a:r>
            <a:r>
              <a:rPr 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</a:rPr>
              <a:t>living_measure15, ceil_measure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and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sz="24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Furnished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. While the variables 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</a:rPr>
              <a:t>coast, renovated &amp; condition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were found the  least influential.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We noticed that the most important variables from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Decision tree regression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were </a:t>
            </a:r>
            <a:r>
              <a:rPr lang="en-US" sz="24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Quality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followed  by major_cities as Auburn/Black_Diamond and then </a:t>
            </a:r>
            <a:r>
              <a:rPr lang="en-US" sz="24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House_Age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.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The most important variables identified from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Random Forest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were </a:t>
            </a:r>
            <a:r>
              <a:rPr 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</a:rPr>
              <a:t>Quality, Furnished, Living_Measure15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while the least important variables were 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</a:rPr>
              <a:t>coast, renovated and ceil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.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The important variables identified from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Random Forest tuned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algorithm were </a:t>
            </a:r>
            <a:r>
              <a:rPr 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</a:rPr>
              <a:t>Quality, Major_City, Furnished and Living_Measure15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and the least important variables noticed were 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</a:rPr>
              <a:t>Renovated and Coast.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540365" cy="626745"/>
          </a:xfrm>
        </p:spPr>
        <p:txBody>
          <a:bodyPr/>
          <a:p>
            <a:r>
              <a:rPr lang="en-US" sz="3200" u="sng">
                <a:latin typeface="Verdana" panose="020B0604030504040204" charset="0"/>
                <a:cs typeface="Verdana" panose="020B0604030504040204" charset="0"/>
              </a:rPr>
              <a:t>Insights From Analysis</a:t>
            </a:r>
            <a:endParaRPr lang="en-US" sz="3200" u="sng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53085"/>
            <a:ext cx="11345545" cy="6105525"/>
          </a:xfrm>
        </p:spPr>
        <p:txBody>
          <a:bodyPr/>
          <a:p>
            <a:pPr marL="25400" indent="0">
              <a:buFont typeface="Wingdings" panose="05000000000000000000" charset="0"/>
              <a:buNone/>
            </a:pP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Insights from Models - KNN,DecisionTree &amp;Ensemble Models Tables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: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Font typeface="Wingdings" panose="05000000000000000000" charset="0"/>
              <a:buNone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4208145" y="3901440"/>
          <a:ext cx="2632710" cy="2955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710"/>
              </a:tblGrid>
              <a:tr h="30035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RF Regression- Variable Importance</a:t>
                      </a:r>
                      <a:endParaRPr lang="en-US" sz="1000" b="1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room_bed         1.276847e+13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room_bath        5.760015e+13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ceil             7.626146e+12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coast            2.742272e+12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sight            2.094761e+13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condition        1.090458e+13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quality          2.179364e+14</a:t>
                      </a:r>
                      <a:endParaRPr lang="en-US" sz="10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ceil_measure     9.693222e+13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living_measure15 1.250165e+1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4</a:t>
                      </a:r>
                      <a:endParaRPr lang="en-US" sz="10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lot_measure15    3.164283e+13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furnished        1.265434e+14</a:t>
                      </a:r>
                      <a:endParaRPr lang="en-US" sz="10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total_area       2.438731e+13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major_city       1.862151e+14</a:t>
                      </a:r>
                      <a:endParaRPr lang="en-US" sz="10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house_age        5.775283e+13</a:t>
                      </a:r>
                      <a:endParaRPr lang="en-US" sz="1000" b="1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renovated        2.900216e+12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perc_carpet_area 3.945801e+13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basement_new     1.975719e+13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208145" y="1060450"/>
          <a:ext cx="2632075" cy="278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545"/>
                <a:gridCol w="1143000"/>
                <a:gridCol w="557530"/>
              </a:tblGrid>
              <a:tr h="55689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Model Type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         Stacking -  Overall</a:t>
                      </a:r>
                      <a:endParaRPr lang="en-US" sz="1200" b="1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5689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charset="-122"/>
                        </a:rPr>
                        <a:t>Base + Predictor</a:t>
                      </a:r>
                      <a:endParaRPr lang="en-US" sz="12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charset="-122"/>
                        </a:rPr>
                        <a:t>KNN_pred    </a:t>
                      </a:r>
                      <a:endParaRPr lang="en-US" sz="12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charset="-122"/>
                        </a:rPr>
                        <a:t>100</a:t>
                      </a:r>
                      <a:endParaRPr lang="en-US" sz="120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5689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Base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LR_pred     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72.88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89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Base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Ridge_pred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68.19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89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Base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DT_pred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0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942975" y="3977640"/>
          <a:ext cx="3159125" cy="2811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9125"/>
              </a:tblGrid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RF Tuned- Variable Importance</a:t>
                      </a:r>
                      <a:endParaRPr lang="en-US" sz="1000" b="1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room_bed         7.780874e+12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room_bath        3.263300e+13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ceil             4.787430e+12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coast            2.695474e+12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sight            1.114056e+13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condition        8.410487e+12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quality          3.474175e+14</a:t>
                      </a:r>
                      <a:endParaRPr lang="en-US" sz="10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ceil_measure     7.630300e+13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l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iving_measure15 8.949599e+1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3</a:t>
                      </a:r>
                      <a:endParaRPr lang="en-US" sz="1000" b="1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lot_measure15    2.573696e+13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furnished        1.095042e+14</a:t>
                      </a:r>
                      <a:endParaRPr lang="en-US" sz="10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total_area       2.268245e+13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major_city       1.967593e+14</a:t>
                      </a:r>
                      <a:endParaRPr lang="en-US" sz="10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house_age        6.392995e+13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renovated        1.831511e+12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perc_carpet_area 3.385844e+13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basement_new     1.223504e+13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-2147482623" name="Picture 3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5470" y="998855"/>
            <a:ext cx="4982210" cy="573341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" name="Table 8"/>
          <p:cNvGraphicFramePr/>
          <p:nvPr/>
        </p:nvGraphicFramePr>
        <p:xfrm>
          <a:off x="942975" y="1062355"/>
          <a:ext cx="3159125" cy="288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9125"/>
              </a:tblGrid>
              <a:tr h="22479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KNN Regression- Variable Importance</a:t>
                      </a:r>
                      <a:endParaRPr lang="en-US" sz="1000" b="1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quality          100.0000</a:t>
                      </a:r>
                      <a:endParaRPr lang="en-US" sz="10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living_measure15  82.2783</a:t>
                      </a:r>
                      <a:endParaRPr lang="en-US" sz="10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ceil_measure      77.9959</a:t>
                      </a:r>
                      <a:endParaRPr lang="en-US" sz="10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furnished         74.0201</a:t>
                      </a:r>
                      <a:endParaRPr lang="en-US" sz="10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room_bath         59.4855</a:t>
                      </a:r>
                      <a:endParaRPr lang="en-US" sz="10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major_city        58.8808</a:t>
                      </a:r>
                      <a:endParaRPr lang="en-US" sz="10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sight             24.0969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room_bed          22.9331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ceil              19.0912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perc_carpet_area  18.1640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basement_new      13.3051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lot_measure15     12.4943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house_age         11.7617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total_area         5.3364</a:t>
                      </a:r>
                      <a:endParaRPr lang="en-US" sz="100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highlight>
                            <a:srgbClr val="80808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coast              2.8478</a:t>
                      </a:r>
                      <a:endParaRPr lang="en-US" sz="1000" b="1">
                        <a:solidFill>
                          <a:srgbClr val="000000"/>
                        </a:solidFill>
                        <a:highlight>
                          <a:srgbClr val="80808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highlight>
                            <a:srgbClr val="80808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renovated          0.4982</a:t>
                      </a:r>
                      <a:endParaRPr lang="en-US" sz="1000" b="1">
                        <a:solidFill>
                          <a:srgbClr val="000000"/>
                        </a:solidFill>
                        <a:highlight>
                          <a:srgbClr val="80808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highlight>
                            <a:srgbClr val="808080"/>
                          </a:highlight>
                          <a:latin typeface="Courier New" panose="02070309020205020404" charset="0"/>
                          <a:cs typeface="Courier New" panose="02070309020205020404" charset="0"/>
                        </a:rPr>
                        <a:t>condition          0.0000</a:t>
                      </a:r>
                      <a:endParaRPr lang="en-US" sz="1000" b="1">
                        <a:solidFill>
                          <a:srgbClr val="000000"/>
                        </a:solidFill>
                        <a:highlight>
                          <a:srgbClr val="808080"/>
                        </a:highlight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3810" marR="3810" marT="3810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540365" cy="800735"/>
          </a:xfrm>
        </p:spPr>
        <p:txBody>
          <a:bodyPr/>
          <a:p>
            <a:r>
              <a:rPr lang="en-US" sz="3200" u="sng">
                <a:latin typeface="Verdana" panose="020B0604030504040204" charset="0"/>
                <a:cs typeface="Verdana" panose="020B0604030504040204" charset="0"/>
              </a:rPr>
              <a:t>Insights From Model</a:t>
            </a:r>
            <a:endParaRPr lang="en-US" sz="3200" u="sng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51535"/>
            <a:ext cx="10972800" cy="5274945"/>
          </a:xfrm>
        </p:spPr>
        <p:txBody>
          <a:bodyPr/>
          <a:p>
            <a:pPr marL="25400" indent="0">
              <a:buFont typeface="Wingdings" panose="05000000000000000000" charset="0"/>
              <a:buNone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Insights from Model Performance - All Models: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Font typeface="Wingdings" panose="05000000000000000000" charset="0"/>
              <a:buNone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Among the individual models, the best performance was obtained using the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KNN algorithm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for the metrics - </a:t>
            </a:r>
            <a:r>
              <a:rPr lang="en-US" sz="2400" b="1" u="sng">
                <a:latin typeface="Verdana" panose="020B0604030504040204" charset="0"/>
                <a:cs typeface="Verdana" panose="020B0604030504040204" charset="0"/>
              </a:rPr>
              <a:t>RSquare, RMSE, MAE, &amp; MAPE</a:t>
            </a:r>
            <a:endParaRPr lang="en-US" sz="2400" b="1" u="sng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There was a slight improvement in performance when we used the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stacked ensemble model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with the predictor model as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KNN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.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The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Random Forest ensemble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model gave a better performance than the stacking ensemble model by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over </a:t>
            </a:r>
            <a:r>
              <a:rPr lang="en-US" sz="24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10% better R-Square value and 1% MAPE reduction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.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The Random Forest ensemble model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with tuning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very slighly improved the performance by around </a:t>
            </a:r>
            <a:r>
              <a:rPr lang="en-US" sz="24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0.5% increase in R Square value.</a:t>
            </a:r>
            <a:endParaRPr lang="en-US" sz="2400" b="1">
              <a:solidFill>
                <a:srgbClr val="00B050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910" y="86360"/>
            <a:ext cx="9362440" cy="744855"/>
          </a:xfrm>
        </p:spPr>
        <p:txBody>
          <a:bodyPr/>
          <a:lstStyle/>
          <a:p>
            <a:r>
              <a:rPr lang="en-IN" sz="3200" u="sng" dirty="0" smtClean="0">
                <a:latin typeface="Verdana" panose="020B0604030504040204" charset="0"/>
                <a:cs typeface="Verdana" panose="020B0604030504040204" charset="0"/>
              </a:rPr>
              <a:t>Business Problem Understanding</a:t>
            </a:r>
            <a:endParaRPr lang="en-IN" sz="3200" u="sng" dirty="0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035" y="680720"/>
            <a:ext cx="11784330" cy="6206490"/>
          </a:xfrm>
        </p:spPr>
        <p:txBody>
          <a:bodyPr/>
          <a:lstStyle/>
          <a:p>
            <a:pPr>
              <a:buFont typeface="Wingdings" panose="05000000000000000000" charset="0"/>
              <a:buChar char="v"/>
            </a:pPr>
            <a:r>
              <a:rPr lang="en-US" altLang="en-IN" sz="2400" dirty="0" smtClean="0">
                <a:latin typeface="Verdana" panose="020B0604030504040204" charset="0"/>
                <a:cs typeface="Verdana" panose="020B0604030504040204" charset="0"/>
              </a:rPr>
              <a:t>We </a:t>
            </a:r>
            <a:r>
              <a:rPr lang="en-US" sz="2400" dirty="0" smtClean="0">
                <a:latin typeface="Verdana" panose="020B0604030504040204" charset="0"/>
                <a:cs typeface="Verdana" panose="020B0604030504040204" charset="0"/>
              </a:rPr>
              <a:t>need to </a:t>
            </a:r>
            <a:r>
              <a:rPr lang="en-US" sz="2400" b="1" u="sng" dirty="0" smtClean="0">
                <a:latin typeface="Verdana" panose="020B0604030504040204" charset="0"/>
                <a:cs typeface="Verdana" panose="020B0604030504040204" charset="0"/>
              </a:rPr>
              <a:t>predict the right pric</a:t>
            </a:r>
            <a:r>
              <a:rPr lang="en-US" sz="2400" b="1" dirty="0" smtClean="0">
                <a:latin typeface="Verdana" panose="020B0604030504040204" charset="0"/>
                <a:cs typeface="Verdana" panose="020B0604030504040204" charset="0"/>
              </a:rPr>
              <a:t>e for a house</a:t>
            </a:r>
            <a:r>
              <a:rPr lang="en-US" sz="2400" dirty="0" smtClean="0">
                <a:latin typeface="Verdana" panose="020B0604030504040204" charset="0"/>
                <a:cs typeface="Verdana" panose="020B0604030504040204" charset="0"/>
              </a:rPr>
              <a:t> in Washington, US localty for a given attributes associated it by </a:t>
            </a:r>
            <a:r>
              <a:rPr lang="en-US" sz="2400" b="1" u="sng" dirty="0" smtClean="0">
                <a:latin typeface="Verdana" panose="020B0604030504040204" charset="0"/>
                <a:cs typeface="Verdana" panose="020B0604030504040204" charset="0"/>
              </a:rPr>
              <a:t>building a ML model</a:t>
            </a:r>
            <a:r>
              <a:rPr lang="en-US" sz="2400" dirty="0" smtClean="0">
                <a:latin typeface="Verdana" panose="020B0604030504040204" charset="0"/>
                <a:cs typeface="Verdana" panose="020B0604030504040204" charset="0"/>
              </a:rPr>
              <a:t> from the dataset that was provided to us.</a:t>
            </a:r>
            <a:endParaRPr lang="en-US" sz="2400" dirty="0" smtClean="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altLang="en-IN" sz="2400" dirty="0" smtClean="0">
                <a:latin typeface="Verdana" panose="020B0604030504040204" charset="0"/>
                <a:cs typeface="Verdana" panose="020B0604030504040204" charset="0"/>
              </a:rPr>
              <a:t>There are a number of features associated with a house's price and it is a </a:t>
            </a:r>
            <a:r>
              <a:rPr lang="en-US" altLang="en-IN" sz="2400" b="1" u="sng" dirty="0" smtClean="0">
                <a:latin typeface="Verdana" panose="020B0604030504040204" charset="0"/>
                <a:cs typeface="Verdana" panose="020B0604030504040204" charset="0"/>
              </a:rPr>
              <a:t>tedious job to manually derive insights</a:t>
            </a:r>
            <a:r>
              <a:rPr lang="en-US" altLang="en-IN" sz="2400" u="sng" dirty="0" smtClean="0"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altLang="en-IN" sz="2400" dirty="0" smtClean="0">
                <a:latin typeface="Verdana" panose="020B0604030504040204" charset="0"/>
                <a:cs typeface="Verdana" panose="020B0604030504040204" charset="0"/>
              </a:rPr>
              <a:t>from the data available to us. Also the </a:t>
            </a:r>
            <a:r>
              <a:rPr lang="en-US" altLang="en-IN" sz="2400" b="1" dirty="0" smtClean="0">
                <a:latin typeface="Verdana" panose="020B0604030504040204" charset="0"/>
                <a:cs typeface="Verdana" panose="020B0604030504040204" charset="0"/>
              </a:rPr>
              <a:t>location of the houses</a:t>
            </a:r>
            <a:r>
              <a:rPr lang="en-US" altLang="en-IN" sz="2400" dirty="0" smtClean="0">
                <a:latin typeface="Verdana" panose="020B0604030504040204" charset="0"/>
                <a:cs typeface="Verdana" panose="020B0604030504040204" charset="0"/>
              </a:rPr>
              <a:t> were not given in the dataset but rather zip locations along with lat and long values were provided.</a:t>
            </a:r>
            <a:endParaRPr lang="en-IN" sz="2400" dirty="0" smtClean="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altLang="en-IN" sz="2400" dirty="0" smtClean="0">
                <a:latin typeface="Verdana" panose="020B0604030504040204" charset="0"/>
                <a:cs typeface="Verdana" panose="020B0604030504040204" charset="0"/>
              </a:rPr>
              <a:t>The scope of this project is limited to the </a:t>
            </a:r>
            <a:r>
              <a:rPr lang="en-US" altLang="en-IN" sz="2400" b="1" dirty="0" smtClean="0">
                <a:latin typeface="Verdana" panose="020B0604030504040204" charset="0"/>
                <a:cs typeface="Verdana" panose="020B0604030504040204" charset="0"/>
              </a:rPr>
              <a:t>dataset that we have for </a:t>
            </a:r>
            <a:r>
              <a:rPr lang="en-US" altLang="en-IN" sz="2400" b="1" u="sng" dirty="0" smtClean="0">
                <a:latin typeface="Verdana" panose="020B0604030504040204" charset="0"/>
                <a:cs typeface="Verdana" panose="020B0604030504040204" charset="0"/>
              </a:rPr>
              <a:t>21K odd house pricing </a:t>
            </a:r>
            <a:r>
              <a:rPr lang="en-US" altLang="en-IN" sz="2400" b="1" dirty="0" smtClean="0">
                <a:latin typeface="Verdana" panose="020B0604030504040204" charset="0"/>
                <a:cs typeface="Verdana" panose="020B0604030504040204" charset="0"/>
              </a:rPr>
              <a:t>records</a:t>
            </a:r>
            <a:r>
              <a:rPr lang="en-US" altLang="en-IN" sz="2400" dirty="0" smtClean="0">
                <a:latin typeface="Verdana" panose="020B0604030504040204" charset="0"/>
                <a:cs typeface="Verdana" panose="020B0604030504040204" charset="0"/>
              </a:rPr>
              <a:t> obtained from Washinton state location in US for the years </a:t>
            </a:r>
            <a:r>
              <a:rPr lang="en-US" altLang="en-IN" sz="2400" b="1" u="sng" dirty="0" smtClean="0">
                <a:latin typeface="Verdana" panose="020B0604030504040204" charset="0"/>
                <a:cs typeface="Verdana" panose="020B0604030504040204" charset="0"/>
              </a:rPr>
              <a:t>2014-2015</a:t>
            </a:r>
            <a:r>
              <a:rPr lang="en-US" altLang="en-IN" sz="2400" u="sng" dirty="0" smtClean="0">
                <a:latin typeface="Verdana" panose="020B0604030504040204" charset="0"/>
                <a:cs typeface="Verdana" panose="020B0604030504040204" charset="0"/>
              </a:rPr>
              <a:t>.</a:t>
            </a:r>
            <a:endParaRPr lang="en-IN" sz="2400" dirty="0" smtClean="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altLang="en-IN" sz="2400" dirty="0" smtClean="0">
                <a:latin typeface="Verdana" panose="020B0604030504040204" charset="0"/>
                <a:cs typeface="Verdana" panose="020B0604030504040204" charset="0"/>
              </a:rPr>
              <a:t>The objective of this project is to </a:t>
            </a:r>
            <a:r>
              <a:rPr lang="en-US" altLang="en-IN" sz="2400" b="1" dirty="0" smtClean="0">
                <a:latin typeface="Verdana" panose="020B0604030504040204" charset="0"/>
                <a:cs typeface="Verdana" panose="020B0604030504040204" charset="0"/>
              </a:rPr>
              <a:t>create a ML model with the best algorithm</a:t>
            </a:r>
            <a:r>
              <a:rPr lang="en-US" altLang="en-IN" sz="2400" dirty="0" smtClean="0">
                <a:latin typeface="Verdana" panose="020B0604030504040204" charset="0"/>
                <a:cs typeface="Verdana" panose="020B0604030504040204" charset="0"/>
              </a:rPr>
              <a:t> that help us determine the right price of a house with best accuracy and also to derive insights on the important factors that influence a houses's price so that there </a:t>
            </a:r>
            <a:r>
              <a:rPr lang="en-US" altLang="en-IN" sz="2400" b="1" u="sng" dirty="0" smtClean="0">
                <a:latin typeface="Verdana" panose="020B0604030504040204" charset="0"/>
                <a:cs typeface="Verdana" panose="020B0604030504040204" charset="0"/>
              </a:rPr>
              <a:t>will be</a:t>
            </a:r>
            <a:r>
              <a:rPr lang="en-US" altLang="en-IN" sz="2400" u="sng" dirty="0" smtClean="0"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altLang="en-IN" sz="2400" b="1" u="sng" dirty="0" smtClean="0">
                <a:latin typeface="Verdana" panose="020B0604030504040204" charset="0"/>
                <a:cs typeface="Verdana" panose="020B0604030504040204" charset="0"/>
              </a:rPr>
              <a:t>cost savings in future by offering the right price for a given house on sale</a:t>
            </a:r>
            <a:r>
              <a:rPr lang="en-US" altLang="en-IN" sz="2400" dirty="0" smtClean="0">
                <a:latin typeface="Verdana" panose="020B0604030504040204" charset="0"/>
                <a:cs typeface="Verdana" panose="020B0604030504040204" charset="0"/>
              </a:rPr>
              <a:t>.</a:t>
            </a:r>
            <a:endParaRPr lang="en-IN" sz="2400" dirty="0" smtClean="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540365" cy="800735"/>
          </a:xfrm>
        </p:spPr>
        <p:txBody>
          <a:bodyPr/>
          <a:p>
            <a:r>
              <a:rPr lang="en-US" sz="3200" u="sng">
                <a:latin typeface="Verdana" panose="020B0604030504040204" charset="0"/>
                <a:cs typeface="Verdana" panose="020B0604030504040204" charset="0"/>
              </a:rPr>
              <a:t>Insights From Model</a:t>
            </a:r>
            <a:endParaRPr lang="en-US" sz="3200" u="sng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13155"/>
            <a:ext cx="10972800" cy="5013325"/>
          </a:xfrm>
        </p:spPr>
        <p:txBody>
          <a:bodyPr/>
          <a:p>
            <a:pPr marL="25400" indent="0">
              <a:buFont typeface="Wingdings" panose="05000000000000000000" charset="0"/>
              <a:buNone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Insights from Model Performance - All Models Table Metrics: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Font typeface="Wingdings" panose="05000000000000000000" charset="0"/>
              <a:buNone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</p:txBody>
      </p:sp>
      <p:graphicFrame>
        <p:nvGraphicFramePr>
          <p:cNvPr id="5" name="Object 4"/>
          <p:cNvGraphicFramePr/>
          <p:nvPr/>
        </p:nvGraphicFramePr>
        <p:xfrm>
          <a:off x="943610" y="1707515"/>
          <a:ext cx="9842500" cy="449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431530" imgH="2716530" progId="Paint.Picture">
                  <p:embed/>
                </p:oleObj>
              </mc:Choice>
              <mc:Fallback>
                <p:oleObj name="" r:id="rId1" imgW="8431530" imgH="271653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3610" y="1707515"/>
                        <a:ext cx="9842500" cy="4494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6685"/>
            <a:ext cx="10359390" cy="601345"/>
          </a:xfrm>
        </p:spPr>
        <p:txBody>
          <a:bodyPr/>
          <a:lstStyle/>
          <a:p>
            <a:r>
              <a:rPr lang="en-IN" sz="3200" u="sng" dirty="0" smtClean="0">
                <a:latin typeface="Verdana" panose="020B0604030504040204" charset="0"/>
                <a:cs typeface="Verdana" panose="020B0604030504040204" charset="0"/>
              </a:rPr>
              <a:t>Recommendations</a:t>
            </a:r>
            <a:endParaRPr lang="en-IN" sz="3200" u="sng" dirty="0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700405"/>
            <a:ext cx="11410950" cy="6024880"/>
          </a:xfrm>
        </p:spPr>
        <p:txBody>
          <a:bodyPr/>
          <a:lstStyle/>
          <a:p>
            <a:pPr>
              <a:buFont typeface="Wingdings" panose="05000000000000000000" charset="0"/>
              <a:buChar char="v"/>
            </a:pPr>
            <a:r>
              <a:rPr lang="en-US" altLang="en-IN" sz="2000" dirty="0">
                <a:latin typeface="Verdana" panose="020B0604030504040204" charset="0"/>
                <a:cs typeface="Verdana" panose="020B0604030504040204" charset="0"/>
              </a:rPr>
              <a:t>If we are using individual models, then we should opt KNN for house price prediction. Otherwise from an ensemble standpoint, </a:t>
            </a:r>
            <a:r>
              <a:rPr lang="en-US" altLang="en-IN" sz="2000" b="1" u="sng" dirty="0">
                <a:latin typeface="Verdana" panose="020B0604030504040204" charset="0"/>
                <a:cs typeface="Verdana" panose="020B0604030504040204" charset="0"/>
              </a:rPr>
              <a:t>Random Forest</a:t>
            </a:r>
            <a:r>
              <a:rPr lang="en-US" altLang="en-IN" sz="2000" u="sng" dirty="0"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altLang="en-IN" sz="2000" dirty="0">
                <a:latin typeface="Verdana" panose="020B0604030504040204" charset="0"/>
                <a:cs typeface="Verdana" panose="020B0604030504040204" charset="0"/>
              </a:rPr>
              <a:t>turned out to be the best model for our dataset.</a:t>
            </a:r>
            <a:endParaRPr lang="en-US" altLang="en-IN" sz="2000" dirty="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altLang="en-IN" sz="2000" dirty="0">
                <a:latin typeface="Verdana" panose="020B0604030504040204" charset="0"/>
                <a:cs typeface="Verdana" panose="020B0604030504040204" charset="0"/>
              </a:rPr>
              <a:t>However it has to be noticed that since the above models doesnt specifically provide city details, we should also use </a:t>
            </a:r>
            <a:r>
              <a:rPr lang="en-US" altLang="en-IN" sz="2000" b="1" dirty="0">
                <a:latin typeface="Verdana" panose="020B0604030504040204" charset="0"/>
                <a:cs typeface="Verdana" panose="020B0604030504040204" charset="0"/>
              </a:rPr>
              <a:t>a Linear regression model  along with Random Forest if </a:t>
            </a:r>
            <a:r>
              <a:rPr lang="en-US" altLang="en-IN" sz="2000" b="1" u="sng" dirty="0">
                <a:latin typeface="Verdana" panose="020B0604030504040204" charset="0"/>
                <a:cs typeface="Verdana" panose="020B0604030504040204" charset="0"/>
              </a:rPr>
              <a:t>city parameter</a:t>
            </a:r>
            <a:r>
              <a:rPr lang="en-US" altLang="en-IN" sz="2000" dirty="0">
                <a:latin typeface="Verdana" panose="020B0604030504040204" charset="0"/>
                <a:cs typeface="Verdana" panose="020B0604030504040204" charset="0"/>
              </a:rPr>
              <a:t> also is taken into account.</a:t>
            </a:r>
            <a:endParaRPr lang="en-US" altLang="en-IN" sz="2000" dirty="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altLang="en-IN" sz="2000" dirty="0">
                <a:latin typeface="Verdana" panose="020B0604030504040204" charset="0"/>
                <a:cs typeface="Verdana" panose="020B0604030504040204" charset="0"/>
              </a:rPr>
              <a:t>We should give special attention to the features - </a:t>
            </a:r>
            <a:r>
              <a:rPr lang="en-US" altLang="en-IN" sz="2000" b="1" dirty="0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“Quality”, “Living_Measure15”,”Furnished”, “Ceil_measure” &amp; “House-Age”</a:t>
            </a:r>
            <a:r>
              <a:rPr lang="en-US" altLang="en-IN" sz="2000" dirty="0">
                <a:latin typeface="Verdana" panose="020B0604030504040204" charset="0"/>
                <a:cs typeface="Verdana" panose="020B0604030504040204" charset="0"/>
              </a:rPr>
              <a:t> since they positively influence the housing price the most.</a:t>
            </a:r>
            <a:endParaRPr lang="en-US" altLang="en-IN" sz="2000" dirty="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altLang="en-IN" sz="2000" dirty="0">
                <a:latin typeface="Verdana" panose="020B0604030504040204" charset="0"/>
                <a:cs typeface="Verdana" panose="020B0604030504040204" charset="0"/>
                <a:sym typeface="+mn-ea"/>
              </a:rPr>
              <a:t>Also the features - </a:t>
            </a:r>
            <a:r>
              <a:rPr lang="en-US" altLang="en-IN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  <a:sym typeface="+mn-ea"/>
              </a:rPr>
              <a:t>“Room_Bed”, “Renovated”,”Coast”, “Condition” &amp; “Ceil”</a:t>
            </a:r>
            <a:r>
              <a:rPr lang="en-US" altLang="en-IN" sz="2000" dirty="0">
                <a:latin typeface="Verdana" panose="020B0604030504040204" charset="0"/>
                <a:cs typeface="Verdana" panose="020B0604030504040204" charset="0"/>
                <a:sym typeface="+mn-ea"/>
              </a:rPr>
              <a:t> doesnt impact the price much and so we can consider them as low priority features.</a:t>
            </a:r>
            <a:endParaRPr lang="en-US" altLang="en-IN" sz="2000" dirty="0"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altLang="en-IN" sz="2000" dirty="0">
                <a:latin typeface="Verdana" panose="020B0604030504040204" charset="0"/>
                <a:cs typeface="Verdana" panose="020B0604030504040204" charset="0"/>
                <a:sym typeface="+mn-ea"/>
              </a:rPr>
              <a:t>Also cities influencing </a:t>
            </a:r>
            <a:r>
              <a:rPr lang="en-US" altLang="en-IN" sz="2000" b="1" dirty="0">
                <a:latin typeface="Verdana" panose="020B0604030504040204" charset="0"/>
                <a:cs typeface="Verdana" panose="020B0604030504040204" charset="0"/>
                <a:sym typeface="+mn-ea"/>
              </a:rPr>
              <a:t>price in a positive way</a:t>
            </a:r>
            <a:r>
              <a:rPr lang="en-US" altLang="en-IN" sz="2000" dirty="0">
                <a:latin typeface="Verdana" panose="020B0604030504040204" charset="0"/>
                <a:cs typeface="Verdana" panose="020B0604030504040204" charset="0"/>
                <a:sym typeface="+mn-ea"/>
              </a:rPr>
              <a:t> were found to be </a:t>
            </a:r>
            <a:r>
              <a:rPr lang="en-US" altLang="en-IN" sz="2000" b="1" dirty="0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Seattle, Bellevue,Kirkland, Medina and Mercer Island </a:t>
            </a:r>
            <a:r>
              <a:rPr lang="en-US" altLang="en-IN" sz="2000" dirty="0">
                <a:latin typeface="Verdana" panose="020B0604030504040204" charset="0"/>
                <a:cs typeface="Verdana" panose="020B0604030504040204" charset="0"/>
                <a:sym typeface="+mn-ea"/>
              </a:rPr>
              <a:t>and so we should assign top priorities to these cities.</a:t>
            </a:r>
            <a:endParaRPr lang="en-US" altLang="en-IN" sz="2000" dirty="0"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altLang="en-IN" sz="2000" dirty="0">
                <a:latin typeface="Verdana" panose="020B0604030504040204" charset="0"/>
                <a:cs typeface="Verdana" panose="020B0604030504040204" charset="0"/>
                <a:sym typeface="+mn-ea"/>
              </a:rPr>
              <a:t> And the city -</a:t>
            </a:r>
            <a:r>
              <a:rPr lang="en-US" altLang="en-IN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  <a:sym typeface="+mn-ea"/>
              </a:rPr>
              <a:t>Federal way</a:t>
            </a:r>
            <a:r>
              <a:rPr lang="en-US" altLang="en-IN" sz="2000" b="1" dirty="0"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en-US" altLang="en-IN" sz="2000" dirty="0">
                <a:latin typeface="Verdana" panose="020B0604030504040204" charset="0"/>
                <a:cs typeface="Verdana" panose="020B0604030504040204" charset="0"/>
                <a:sym typeface="+mn-ea"/>
              </a:rPr>
              <a:t>was found to have a </a:t>
            </a:r>
            <a:r>
              <a:rPr lang="en-US" altLang="en-IN" sz="2000" b="1" dirty="0">
                <a:latin typeface="Verdana" panose="020B0604030504040204" charset="0"/>
                <a:cs typeface="Verdana" panose="020B0604030504040204" charset="0"/>
                <a:sym typeface="+mn-ea"/>
              </a:rPr>
              <a:t>negative influence on price</a:t>
            </a:r>
            <a:r>
              <a:rPr lang="en-US" altLang="en-IN" sz="2000" dirty="0">
                <a:latin typeface="Verdana" panose="020B0604030504040204" charset="0"/>
                <a:cs typeface="Verdana" panose="020B0604030504040204" charset="0"/>
                <a:sym typeface="+mn-ea"/>
              </a:rPr>
              <a:t> and other cities which really didn’t impact the price are - </a:t>
            </a:r>
            <a:r>
              <a:rPr lang="en-US" altLang="en-IN" sz="20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  <a:sym typeface="+mn-ea"/>
              </a:rPr>
              <a:t>Kent and EnumClaw</a:t>
            </a:r>
            <a:r>
              <a:rPr lang="en-US" altLang="en-IN" sz="2000" dirty="0">
                <a:latin typeface="Verdana" panose="020B0604030504040204" charset="0"/>
                <a:cs typeface="Verdana" panose="020B0604030504040204" charset="0"/>
                <a:sym typeface="+mn-ea"/>
              </a:rPr>
              <a:t>.So we can assign relatively low priority to these cities in our house price analysis/prediction.</a:t>
            </a:r>
            <a:endParaRPr lang="en-US" altLang="en-IN" sz="2000" dirty="0"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>
              <a:buFont typeface="Wingdings" panose="05000000000000000000" charset="0"/>
              <a:buChar char="v"/>
            </a:pPr>
            <a:endParaRPr lang="en-US" altLang="en-IN" sz="2400" dirty="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altLang="en-IN" sz="2400" dirty="0">
              <a:latin typeface="Verdana" panose="020B0604030504040204" charset="0"/>
              <a:cs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6685"/>
            <a:ext cx="10359390" cy="601345"/>
          </a:xfrm>
        </p:spPr>
        <p:txBody>
          <a:bodyPr/>
          <a:lstStyle/>
          <a:p>
            <a:r>
              <a:rPr lang="en-IN" sz="3200" u="sng" dirty="0" smtClean="0">
                <a:latin typeface="Verdana" panose="020B0604030504040204" charset="0"/>
                <a:cs typeface="Verdana" panose="020B0604030504040204" charset="0"/>
              </a:rPr>
              <a:t>Re</a:t>
            </a:r>
            <a:r>
              <a:rPr lang="en-US" altLang="en-IN" sz="3200" u="sng" dirty="0" smtClean="0">
                <a:latin typeface="Verdana" panose="020B0604030504040204" charset="0"/>
                <a:cs typeface="Verdana" panose="020B0604030504040204" charset="0"/>
              </a:rPr>
              <a:t>ferences</a:t>
            </a:r>
            <a:endParaRPr lang="en-US" altLang="en-IN" sz="3200" u="sng" dirty="0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700405"/>
            <a:ext cx="11410950" cy="6024880"/>
          </a:xfrm>
        </p:spPr>
        <p:txBody>
          <a:bodyPr/>
          <a:lstStyle/>
          <a:p>
            <a:pPr>
              <a:buFont typeface="Wingdings" panose="05000000000000000000" charset="0"/>
              <a:buChar char="v"/>
            </a:pPr>
            <a:r>
              <a:rPr lang="en-US" altLang="en-IN" sz="2000" dirty="0">
                <a:latin typeface="Verdana" panose="020B0604030504040204" charset="0"/>
                <a:cs typeface="Verdana" panose="020B0604030504040204" charset="0"/>
              </a:rPr>
              <a:t>https://rpubs.com/sdkshihsoj/ensemble</a:t>
            </a:r>
            <a:endParaRPr lang="en-US" altLang="en-IN" sz="2000" dirty="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Font typeface="Wingdings" panose="05000000000000000000" charset="0"/>
              <a:buNone/>
            </a:pPr>
            <a:endParaRPr lang="en-US" altLang="en-IN" sz="2000" dirty="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altLang="en-IN" sz="2000" dirty="0">
                <a:latin typeface="Verdana" panose="020B0604030504040204" charset="0"/>
                <a:cs typeface="Verdana" panose="020B0604030504040204" charset="0"/>
              </a:rPr>
              <a:t>https://bookdown.org/ndphillips/YaRrr</a:t>
            </a:r>
            <a:endParaRPr lang="en-US" altLang="en-IN" sz="2000" dirty="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Font typeface="Wingdings" panose="05000000000000000000" charset="0"/>
              <a:buNone/>
            </a:pPr>
            <a:endParaRPr lang="en-US" altLang="en-IN" sz="2000" dirty="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altLang="en-IN" sz="2000" dirty="0">
                <a:latin typeface="Verdana" panose="020B0604030504040204" charset="0"/>
                <a:cs typeface="Verdana" panose="020B0604030504040204" charset="0"/>
              </a:rPr>
              <a:t>http://rischanlab.github.io/RandomForest.html</a:t>
            </a:r>
            <a:endParaRPr lang="en-US" altLang="en-IN" sz="2000" dirty="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altLang="en-IN" sz="2000" dirty="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altLang="en-IN" sz="2000" dirty="0">
                <a:latin typeface="Verdana" panose="020B0604030504040204" charset="0"/>
                <a:cs typeface="Verdana" panose="020B0604030504040204" charset="0"/>
              </a:rPr>
              <a:t>http://ugrad.stat.ubc.ca/R/library/randomForest/html/tuneRF.html</a:t>
            </a:r>
            <a:endParaRPr lang="en-US" altLang="en-IN" sz="2000" dirty="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Font typeface="Wingdings" panose="05000000000000000000" charset="0"/>
              <a:buNone/>
            </a:pPr>
            <a:endParaRPr lang="en-US" altLang="en-IN" sz="2000" dirty="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altLang="en-IN" sz="2000" dirty="0">
                <a:latin typeface="Verdana" panose="020B0604030504040204" charset="0"/>
                <a:cs typeface="Verdana" panose="020B0604030504040204" charset="0"/>
              </a:rPr>
              <a:t>https://machinelearningmastery.com/tune-machine-learning-algorithms-in-r</a:t>
            </a:r>
            <a:endParaRPr lang="en-US" altLang="en-IN" sz="2000" dirty="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Font typeface="Wingdings" panose="05000000000000000000" charset="0"/>
              <a:buNone/>
            </a:pPr>
            <a:endParaRPr lang="en-US" altLang="en-IN" sz="2000" dirty="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altLang="en-IN" sz="2000" dirty="0">
                <a:latin typeface="Verdana" panose="020B0604030504040204" charset="0"/>
                <a:cs typeface="Verdana" panose="020B0604030504040204" charset="0"/>
                <a:sym typeface="+mn-ea"/>
              </a:rPr>
              <a:t>https://towardsdatascience.com/forecast-kpi-rmse-mae-mape-bias-cdc5703d242d</a:t>
            </a:r>
            <a:endParaRPr lang="en-US" altLang="en-IN" sz="2000" dirty="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altLang="en-IN" sz="2000" dirty="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altLang="en-IN" sz="2000" dirty="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altLang="en-IN" sz="2400" dirty="0">
              <a:latin typeface="Verdana" panose="020B0604030504040204" charset="0"/>
              <a:cs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25" y="71755"/>
            <a:ext cx="7315200" cy="709930"/>
          </a:xfrm>
        </p:spPr>
        <p:txBody>
          <a:bodyPr/>
          <a:p>
            <a:pPr algn="ctr"/>
            <a:r>
              <a:rPr lang="en-IN" sz="3200" b="0" u="sng" dirty="0" smtClean="0">
                <a:latin typeface="Verdana" panose="020B0604030504040204" charset="0"/>
                <a:cs typeface="Verdana" panose="020B0604030504040204" charset="0"/>
              </a:rPr>
              <a:t>Appendix</a:t>
            </a:r>
            <a:endParaRPr lang="en-IN" sz="3200" b="0" u="sng" dirty="0" smtClean="0">
              <a:latin typeface="Verdana" panose="020B0604030504040204" charset="0"/>
              <a:cs typeface="Verdana" panose="020B0604030504040204" charset="0"/>
            </a:endParaRPr>
          </a:p>
        </p:txBody>
      </p:sp>
      <p:graphicFrame>
        <p:nvGraphicFramePr>
          <p:cNvPr id="6" name="Picture Placeholder 5">
            <a:hlinkClick r:id="" action="ppaction://ole?verb="/>
          </p:cNvPr>
          <p:cNvGraphicFramePr>
            <a:graphicFrameLocks noChangeAspect="1"/>
          </p:cNvGraphicFramePr>
          <p:nvPr>
            <p:ph type="pic" idx="2"/>
          </p:nvPr>
        </p:nvGraphicFramePr>
        <p:xfrm>
          <a:off x="5561542" y="1879600"/>
          <a:ext cx="97155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1" imgW="971550" imgH="1581150" progId="Package">
                  <p:embed/>
                </p:oleObj>
              </mc:Choice>
              <mc:Fallback>
                <p:oleObj name="" showAsIcon="1" r:id="rId1" imgW="971550" imgH="1581150" progId="Package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61542" y="1879600"/>
                        <a:ext cx="971550" cy="158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835"/>
            <a:ext cx="9640570" cy="657225"/>
          </a:xfrm>
        </p:spPr>
        <p:txBody>
          <a:bodyPr/>
          <a:lstStyle/>
          <a:p>
            <a:r>
              <a:rPr lang="en-IN" sz="3200" u="sng" dirty="0" smtClean="0">
                <a:latin typeface="Verdana" panose="020B0604030504040204" charset="0"/>
                <a:cs typeface="Verdana" panose="020B0604030504040204" charset="0"/>
              </a:rPr>
              <a:t>Modelling Approach Used </a:t>
            </a:r>
            <a:endParaRPr lang="en-IN" sz="3200" u="sng" dirty="0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285" y="842645"/>
            <a:ext cx="11724005" cy="5930265"/>
          </a:xfrm>
        </p:spPr>
        <p:txBody>
          <a:bodyPr/>
          <a:lstStyle/>
          <a:p>
            <a:pPr>
              <a:buFont typeface="Wingdings" panose="05000000000000000000" charset="0"/>
              <a:buChar char="v"/>
            </a:pPr>
            <a:r>
              <a:rPr lang="en-US" altLang="en-IN" sz="2400" dirty="0">
                <a:latin typeface="Verdana" panose="020B0604030504040204" charset="0"/>
                <a:cs typeface="Verdana" panose="020B0604030504040204" charset="0"/>
              </a:rPr>
              <a:t>Since our target variable is </a:t>
            </a:r>
            <a:r>
              <a:rPr lang="en-US" altLang="en-IN" sz="2400" b="1" dirty="0">
                <a:latin typeface="Verdana" panose="020B0604030504040204" charset="0"/>
                <a:cs typeface="Verdana" panose="020B0604030504040204" charset="0"/>
              </a:rPr>
              <a:t>“House Price”</a:t>
            </a:r>
            <a:r>
              <a:rPr lang="en-US" altLang="en-IN" sz="2400" dirty="0">
                <a:latin typeface="Verdana" panose="020B0604030504040204" charset="0"/>
                <a:cs typeface="Verdana" panose="020B0604030504040204" charset="0"/>
              </a:rPr>
              <a:t> which is </a:t>
            </a:r>
            <a:r>
              <a:rPr lang="en-US" altLang="en-IN" sz="2400" b="1" u="sng" dirty="0">
                <a:latin typeface="Verdana" panose="020B0604030504040204" charset="0"/>
                <a:cs typeface="Verdana" panose="020B0604030504040204" charset="0"/>
              </a:rPr>
              <a:t>numeric in nature</a:t>
            </a:r>
            <a:r>
              <a:rPr lang="en-US" altLang="en-IN" sz="2400" u="sng" dirty="0">
                <a:latin typeface="Verdana" panose="020B0604030504040204" charset="0"/>
                <a:cs typeface="Verdana" panose="020B0604030504040204" charset="0"/>
              </a:rPr>
              <a:t>,</a:t>
            </a:r>
            <a:r>
              <a:rPr lang="en-US" altLang="en-IN" sz="2400" dirty="0">
                <a:latin typeface="Verdana" panose="020B0604030504040204" charset="0"/>
                <a:cs typeface="Verdana" panose="020B0604030504040204" charset="0"/>
              </a:rPr>
              <a:t> we have used multiple models that uses </a:t>
            </a:r>
            <a:r>
              <a:rPr lang="en-US" altLang="en-IN" sz="2400" b="1" dirty="0">
                <a:latin typeface="Verdana" panose="020B0604030504040204" charset="0"/>
                <a:cs typeface="Verdana" panose="020B0604030504040204" charset="0"/>
              </a:rPr>
              <a:t>regression analysis </a:t>
            </a:r>
            <a:r>
              <a:rPr lang="en-US" altLang="en-IN" sz="2400" dirty="0">
                <a:latin typeface="Verdana" panose="020B0604030504040204" charset="0"/>
                <a:cs typeface="Verdana" panose="020B0604030504040204" charset="0"/>
              </a:rPr>
              <a:t>or those which can deal with numeric data as output.</a:t>
            </a:r>
            <a:endParaRPr lang="en-US" altLang="en-IN" sz="2400" dirty="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altLang="en-IN" sz="2400" dirty="0">
                <a:latin typeface="Verdana" panose="020B0604030504040204" charset="0"/>
                <a:cs typeface="Verdana" panose="020B0604030504040204" charset="0"/>
              </a:rPr>
              <a:t>As a </a:t>
            </a:r>
            <a:r>
              <a:rPr lang="en-US" altLang="en-IN" sz="2400" b="1" dirty="0">
                <a:latin typeface="Verdana" panose="020B0604030504040204" charset="0"/>
                <a:cs typeface="Verdana" panose="020B0604030504040204" charset="0"/>
              </a:rPr>
              <a:t>primary approach</a:t>
            </a:r>
            <a:r>
              <a:rPr lang="en-US" altLang="en-IN" sz="2400" dirty="0">
                <a:latin typeface="Verdana" panose="020B0604030504040204" charset="0"/>
                <a:cs typeface="Verdana" panose="020B0604030504040204" charset="0"/>
              </a:rPr>
              <a:t>, we built individual models. This was done to assess the performance of each model with the given dataset. The models used were - 1) </a:t>
            </a:r>
            <a:r>
              <a:rPr lang="en-US" altLang="en-IN" sz="2400" b="1" dirty="0">
                <a:latin typeface="Verdana" panose="020B0604030504040204" charset="0"/>
                <a:cs typeface="Verdana" panose="020B0604030504040204" charset="0"/>
              </a:rPr>
              <a:t>Linear Regression</a:t>
            </a:r>
            <a:r>
              <a:rPr lang="en-US" altLang="en-IN" sz="2400" dirty="0">
                <a:latin typeface="Verdana" panose="020B0604030504040204" charset="0"/>
                <a:cs typeface="Verdana" panose="020B0604030504040204" charset="0"/>
              </a:rPr>
              <a:t> 2) </a:t>
            </a:r>
            <a:r>
              <a:rPr lang="en-US" altLang="en-IN" sz="2400" b="1" dirty="0">
                <a:latin typeface="Verdana" panose="020B0604030504040204" charset="0"/>
                <a:cs typeface="Verdana" panose="020B0604030504040204" charset="0"/>
              </a:rPr>
              <a:t>Ridge Regression </a:t>
            </a:r>
            <a:r>
              <a:rPr lang="en-US" altLang="en-IN" sz="2400" dirty="0">
                <a:latin typeface="Verdana" panose="020B0604030504040204" charset="0"/>
                <a:cs typeface="Verdana" panose="020B0604030504040204" charset="0"/>
              </a:rPr>
              <a:t>3) </a:t>
            </a:r>
            <a:r>
              <a:rPr lang="en-US" altLang="en-IN" sz="2400" b="1" dirty="0">
                <a:latin typeface="Verdana" panose="020B0604030504040204" charset="0"/>
                <a:cs typeface="Verdana" panose="020B0604030504040204" charset="0"/>
              </a:rPr>
              <a:t>DecisionTree Algorithm </a:t>
            </a:r>
            <a:r>
              <a:rPr lang="en-US" altLang="en-IN" sz="2400" dirty="0">
                <a:latin typeface="Verdana" panose="020B0604030504040204" charset="0"/>
                <a:cs typeface="Verdana" panose="020B0604030504040204" charset="0"/>
              </a:rPr>
              <a:t>and 4) </a:t>
            </a:r>
            <a:r>
              <a:rPr lang="en-US" altLang="en-IN" sz="2400" b="1" dirty="0">
                <a:latin typeface="Verdana" panose="020B0604030504040204" charset="0"/>
                <a:cs typeface="Verdana" panose="020B0604030504040204" charset="0"/>
              </a:rPr>
              <a:t>KNN Algorithm</a:t>
            </a:r>
            <a:endParaRPr lang="en-US" altLang="en-IN" sz="2400" dirty="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altLang="en-IN" sz="2400" dirty="0">
                <a:latin typeface="Verdana" panose="020B0604030504040204" charset="0"/>
                <a:cs typeface="Verdana" panose="020B0604030504040204" charset="0"/>
              </a:rPr>
              <a:t>At the </a:t>
            </a:r>
            <a:r>
              <a:rPr lang="en-US" altLang="en-IN" sz="2400" b="1" dirty="0">
                <a:latin typeface="Verdana" panose="020B0604030504040204" charset="0"/>
                <a:cs typeface="Verdana" panose="020B0604030504040204" charset="0"/>
              </a:rPr>
              <a:t>secondary level </a:t>
            </a:r>
            <a:r>
              <a:rPr lang="en-US" altLang="en-IN" sz="2400" dirty="0">
                <a:latin typeface="Verdana" panose="020B0604030504040204" charset="0"/>
                <a:cs typeface="Verdana" panose="020B0604030504040204" charset="0"/>
              </a:rPr>
              <a:t>we built models </a:t>
            </a:r>
            <a:r>
              <a:rPr lang="en-US" altLang="en-IN" sz="2400" b="1" dirty="0">
                <a:latin typeface="Verdana" panose="020B0604030504040204" charset="0"/>
                <a:cs typeface="Verdana" panose="020B0604030504040204" charset="0"/>
              </a:rPr>
              <a:t>using ensemble method</a:t>
            </a:r>
            <a:r>
              <a:rPr lang="en-US" altLang="en-IN" sz="2400" dirty="0">
                <a:latin typeface="Verdana" panose="020B0604030504040204" charset="0"/>
                <a:cs typeface="Verdana" panose="020B0604030504040204" charset="0"/>
              </a:rPr>
              <a:t> where multiple models were combined together.This was done to improve the performance of the individual models. In this project we combined the above </a:t>
            </a:r>
            <a:r>
              <a:rPr lang="en-US" altLang="en-IN" sz="2400" b="1" u="sng" dirty="0">
                <a:latin typeface="Verdana" panose="020B0604030504040204" charset="0"/>
                <a:cs typeface="Verdana" panose="020B0604030504040204" charset="0"/>
              </a:rPr>
              <a:t>4 individual models by stacking </a:t>
            </a:r>
            <a:r>
              <a:rPr lang="en-US" altLang="en-IN" sz="2400" dirty="0">
                <a:latin typeface="Verdana" panose="020B0604030504040204" charset="0"/>
                <a:cs typeface="Verdana" panose="020B0604030504040204" charset="0"/>
              </a:rPr>
              <a:t>and then also used </a:t>
            </a:r>
            <a:r>
              <a:rPr lang="en-US" altLang="en-IN" sz="2400" b="1" u="sng" dirty="0">
                <a:latin typeface="Verdana" panose="020B0604030504040204" charset="0"/>
                <a:cs typeface="Verdana" panose="020B0604030504040204" charset="0"/>
              </a:rPr>
              <a:t>Random Forest as an ensemble model</a:t>
            </a:r>
            <a:r>
              <a:rPr lang="en-US" altLang="en-IN" sz="2400" u="sng" dirty="0">
                <a:latin typeface="Verdana" panose="020B0604030504040204" charset="0"/>
                <a:cs typeface="Verdana" panose="020B0604030504040204" charset="0"/>
              </a:rPr>
              <a:t>.</a:t>
            </a:r>
            <a:endParaRPr lang="en-US" altLang="en-IN" sz="2400" dirty="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altLang="en-IN" sz="2400" dirty="0">
                <a:latin typeface="Verdana" panose="020B0604030504040204" charset="0"/>
                <a:cs typeface="Verdana" panose="020B0604030504040204" charset="0"/>
                <a:sym typeface="+mn-ea"/>
              </a:rPr>
              <a:t>Finally we applied</a:t>
            </a:r>
            <a:r>
              <a:rPr lang="en-US" altLang="en-IN" sz="2400" u="sng" dirty="0"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r>
              <a:rPr lang="en-US" altLang="en-IN" sz="2400" b="1" u="sng" dirty="0">
                <a:latin typeface="Verdana" panose="020B0604030504040204" charset="0"/>
                <a:cs typeface="Verdana" panose="020B0604030504040204" charset="0"/>
                <a:sym typeface="+mn-ea"/>
              </a:rPr>
              <a:t>tuning </a:t>
            </a:r>
            <a:r>
              <a:rPr lang="en-US" altLang="en-IN" sz="2400" b="1" dirty="0">
                <a:latin typeface="Verdana" panose="020B0604030504040204" charset="0"/>
                <a:cs typeface="Verdana" panose="020B0604030504040204" charset="0"/>
                <a:sym typeface="+mn-ea"/>
              </a:rPr>
              <a:t>to the best ensemble model</a:t>
            </a:r>
            <a:r>
              <a:rPr lang="en-US" altLang="en-IN" sz="2400" dirty="0">
                <a:latin typeface="Verdana" panose="020B0604030504040204" charset="0"/>
                <a:cs typeface="Verdana" panose="020B0604030504040204" charset="0"/>
                <a:sym typeface="+mn-ea"/>
              </a:rPr>
              <a:t> to fine tune the performance. We did tuning on the Random Forest model which turned out to be the best Ensemble model in our analysis.</a:t>
            </a:r>
            <a:endParaRPr lang="en-US" altLang="en-IN" sz="2400" dirty="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altLang="en-IN" sz="2400" dirty="0">
              <a:latin typeface="Verdana" panose="020B0604030504040204" charset="0"/>
              <a:cs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540365" cy="800735"/>
          </a:xfrm>
        </p:spPr>
        <p:txBody>
          <a:bodyPr/>
          <a:p>
            <a:r>
              <a:rPr lang="en-US" sz="3200" u="sng">
                <a:latin typeface="Verdana" panose="020B0604030504040204" charset="0"/>
                <a:cs typeface="Verdana" panose="020B0604030504040204" charset="0"/>
              </a:rPr>
              <a:t>Insights From Analysis</a:t>
            </a:r>
            <a:endParaRPr lang="en-US" sz="3200" u="sng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736600"/>
            <a:ext cx="11658600" cy="6120765"/>
          </a:xfrm>
        </p:spPr>
        <p:txBody>
          <a:bodyPr/>
          <a:p>
            <a:pPr marL="25400" indent="0">
              <a:buFont typeface="Wingdings" panose="05000000000000000000" charset="0"/>
              <a:buNone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Insights from EDA - Univariate-I: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The target variable-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“Price” 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follows a </a:t>
            </a:r>
            <a:r>
              <a:rPr lang="en-US" sz="2400" b="1" u="sng">
                <a:latin typeface="Verdana" panose="020B0604030504040204" charset="0"/>
                <a:cs typeface="Verdana" panose="020B0604030504040204" charset="0"/>
              </a:rPr>
              <a:t>right skewed distribution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such that we see most of the house prices falls under </a:t>
            </a:r>
            <a:r>
              <a:rPr lang="en-US" sz="2400" b="1" u="sng">
                <a:latin typeface="Verdana" panose="020B0604030504040204" charset="0"/>
                <a:cs typeface="Verdana" panose="020B0604030504040204" charset="0"/>
              </a:rPr>
              <a:t>300K - 500K</a:t>
            </a:r>
            <a:r>
              <a:rPr lang="en-US" sz="2400" u="sng"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range. However we also see an i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ncrease in no: of house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with </a:t>
            </a:r>
            <a:r>
              <a:rPr lang="en-US" sz="2400" b="1" u="sng">
                <a:latin typeface="Verdana" panose="020B0604030504040204" charset="0"/>
                <a:cs typeface="Verdana" panose="020B0604030504040204" charset="0"/>
              </a:rPr>
              <a:t>prices</a:t>
            </a:r>
            <a:r>
              <a:rPr lang="en-US" sz="2400" u="sng"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sz="2400" b="1" u="sng">
                <a:latin typeface="Verdana" panose="020B0604030504040204" charset="0"/>
                <a:cs typeface="Verdana" panose="020B0604030504040204" charset="0"/>
              </a:rPr>
              <a:t>greater than 1 million.</a:t>
            </a:r>
            <a:endParaRPr lang="en-US" sz="2400" u="sng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The feature “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Year_Built”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follows a </a:t>
            </a:r>
            <a:r>
              <a:rPr lang="en-US" sz="2400" b="1" u="sng">
                <a:latin typeface="Verdana" panose="020B0604030504040204" charset="0"/>
                <a:cs typeface="Verdana" panose="020B0604030504040204" charset="0"/>
              </a:rPr>
              <a:t>left skewed distribution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and indicates that most of the houses in our dataset have the build </a:t>
            </a:r>
            <a:r>
              <a:rPr lang="en-US" sz="2400" b="1" u="sng">
                <a:latin typeface="Verdana" panose="020B0604030504040204" charset="0"/>
                <a:cs typeface="Verdana" panose="020B0604030504040204" charset="0"/>
              </a:rPr>
              <a:t>after the year 2000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.We reconfirm this trend with “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House Age”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parameter being max for the values </a:t>
            </a:r>
            <a:r>
              <a:rPr lang="en-US" sz="2400" b="1" u="sng">
                <a:latin typeface="Verdana" panose="020B0604030504040204" charset="0"/>
                <a:cs typeface="Verdana" panose="020B0604030504040204" charset="0"/>
              </a:rPr>
              <a:t>5 to 10 years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.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The featues-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 ceil_measure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and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living measure, lot_measure15 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follows a </a:t>
            </a:r>
            <a:r>
              <a:rPr lang="en-US" sz="2400" b="1" u="sng">
                <a:latin typeface="Verdana" panose="020B0604030504040204" charset="0"/>
                <a:cs typeface="Verdana" panose="020B0604030504040204" charset="0"/>
              </a:rPr>
              <a:t>right skewed distribution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where as the features-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Percent_carpet_area and living_measure15 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closely follow a </a:t>
            </a:r>
            <a:r>
              <a:rPr lang="en-US" sz="2400" b="1" u="sng">
                <a:latin typeface="Verdana" panose="020B0604030504040204" charset="0"/>
                <a:cs typeface="Verdana" panose="020B0604030504040204" charset="0"/>
              </a:rPr>
              <a:t>normal distribution</a:t>
            </a:r>
            <a:r>
              <a:rPr lang="en-US" sz="2400" u="sng">
                <a:latin typeface="Verdana" panose="020B0604030504040204" charset="0"/>
                <a:cs typeface="Verdana" panose="020B0604030504040204" charset="0"/>
              </a:rPr>
              <a:t>.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We dont see a particular distribution applicable for the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</a:rPr>
              <a:t>total_area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parameter and it is </a:t>
            </a:r>
            <a:r>
              <a:rPr lang="en-US" sz="2400" b="1" u="sng">
                <a:latin typeface="Verdana" panose="020B0604030504040204" charset="0"/>
                <a:cs typeface="Verdana" panose="020B0604030504040204" charset="0"/>
              </a:rPr>
              <a:t>scattered unevenly across.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540365" cy="800735"/>
          </a:xfrm>
        </p:spPr>
        <p:txBody>
          <a:bodyPr/>
          <a:p>
            <a:r>
              <a:rPr lang="en-US" sz="3200" u="sng">
                <a:latin typeface="Verdana" panose="020B0604030504040204" charset="0"/>
                <a:cs typeface="Verdana" panose="020B0604030504040204" charset="0"/>
              </a:rPr>
              <a:t>Insights From Analysis</a:t>
            </a:r>
            <a:endParaRPr lang="en-US" sz="3200" u="sng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51535"/>
            <a:ext cx="10972800" cy="5823585"/>
          </a:xfrm>
        </p:spPr>
        <p:txBody>
          <a:bodyPr/>
          <a:p>
            <a:pPr marL="25400" indent="0">
              <a:buFont typeface="Wingdings" panose="05000000000000000000" charset="0"/>
              <a:buNone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Insights from EDA 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- Univariate-I plots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: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Font typeface="Wingdings" panose="05000000000000000000" charset="0"/>
              <a:buNone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680" y="1640205"/>
            <a:ext cx="9358630" cy="5035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540365" cy="800735"/>
          </a:xfrm>
        </p:spPr>
        <p:txBody>
          <a:bodyPr/>
          <a:p>
            <a:r>
              <a:rPr lang="en-US" sz="3200" u="sng">
                <a:latin typeface="Verdana" panose="020B0604030504040204" charset="0"/>
                <a:cs typeface="Verdana" panose="020B0604030504040204" charset="0"/>
              </a:rPr>
              <a:t>Insights From Analysis</a:t>
            </a:r>
            <a:endParaRPr lang="en-US" sz="3200" u="sng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13155"/>
            <a:ext cx="10972800" cy="5013325"/>
          </a:xfrm>
        </p:spPr>
        <p:txBody>
          <a:bodyPr/>
          <a:p>
            <a:pPr marL="25400" indent="0">
              <a:buFont typeface="Wingdings" panose="05000000000000000000" charset="0"/>
              <a:buNone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Insights from EDA - Univariate-II :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Font typeface="Wingdings" panose="05000000000000000000" charset="0"/>
              <a:buNone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We observed that most of the entries in our dataset have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Font typeface="Wingdings" panose="05000000000000000000" charset="0"/>
              <a:buNone/>
            </a:pPr>
            <a:r>
              <a:rPr lang="en-US" sz="2400" b="1" u="sng">
                <a:latin typeface="Verdana" panose="020B0604030504040204" charset="0"/>
                <a:cs typeface="Verdana" panose="020B0604030504040204" charset="0"/>
              </a:rPr>
              <a:t>3 bedrooms and 2.5 bathrooms</a:t>
            </a:r>
            <a:endParaRPr lang="en-US" sz="2400" b="1" u="sng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Majority of the entries in our dataset has a value of 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Font typeface="Wingdings" panose="05000000000000000000" charset="0"/>
              <a:buNone/>
            </a:pPr>
            <a:r>
              <a:rPr lang="en-US" sz="2400" b="1" u="sng">
                <a:latin typeface="Verdana" panose="020B0604030504040204" charset="0"/>
                <a:cs typeface="Verdana" panose="020B0604030504040204" charset="0"/>
              </a:rPr>
              <a:t>Ceiling=1, Condition=3 &amp; Quality=7</a:t>
            </a:r>
            <a:endParaRPr lang="en-US" sz="2400" b="1" u="sng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Majority of houses in our dataset belong to the </a:t>
            </a:r>
            <a:r>
              <a:rPr lang="en-US" sz="24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city- Seattle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Majority of houses in our dataset 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</a:rPr>
              <a:t>doesnt have a Coast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 and most of them were </a:t>
            </a:r>
            <a:r>
              <a:rPr lang="en-US" sz="24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</a:rPr>
              <a:t>sighted only once</a:t>
            </a:r>
            <a:r>
              <a:rPr 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</a:rPr>
              <a:t>.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Majority of houses in our dataset are 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</a:rPr>
              <a:t>neither furnished</a:t>
            </a:r>
            <a:r>
              <a:rPr 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</a:rPr>
              <a:t> nor 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</a:rPr>
              <a:t>renovated</a:t>
            </a:r>
            <a:r>
              <a:rPr 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</a:rPr>
              <a:t> or </a:t>
            </a:r>
            <a:r>
              <a:rPr 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Verdana" panose="020B0604030504040204" charset="0"/>
                <a:cs typeface="Verdana" panose="020B0604030504040204" charset="0"/>
              </a:rPr>
              <a:t>have a basement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.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540365" cy="800735"/>
          </a:xfrm>
        </p:spPr>
        <p:txBody>
          <a:bodyPr/>
          <a:p>
            <a:r>
              <a:rPr lang="en-US" sz="3200" u="sng">
                <a:latin typeface="Verdana" panose="020B0604030504040204" charset="0"/>
                <a:cs typeface="Verdana" panose="020B0604030504040204" charset="0"/>
              </a:rPr>
              <a:t>Insights From Analysis</a:t>
            </a:r>
            <a:endParaRPr lang="en-US" sz="3200" u="sng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732155"/>
            <a:ext cx="10972800" cy="6057265"/>
          </a:xfrm>
        </p:spPr>
        <p:txBody>
          <a:bodyPr/>
          <a:p>
            <a:pPr marL="25400" indent="0">
              <a:buFont typeface="Wingdings" panose="05000000000000000000" charset="0"/>
              <a:buNone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Insights from EDA 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- Univariate-II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: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Font typeface="Wingdings" panose="05000000000000000000" charset="0"/>
              <a:buNone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</p:txBody>
      </p:sp>
      <p:graphicFrame>
        <p:nvGraphicFramePr>
          <p:cNvPr id="5" name="Object 4"/>
          <p:cNvGraphicFramePr/>
          <p:nvPr/>
        </p:nvGraphicFramePr>
        <p:xfrm>
          <a:off x="6701155" y="1541145"/>
          <a:ext cx="5265420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673090" imgH="4099560" progId="Paint.Picture">
                  <p:embed/>
                </p:oleObj>
              </mc:Choice>
              <mc:Fallback>
                <p:oleObj name="" r:id="rId1" imgW="5673090" imgH="409956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01155" y="1541145"/>
                        <a:ext cx="5265420" cy="485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320675" y="1541145"/>
          <a:ext cx="5967095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5962650" imgH="4152900" progId="Paint.Picture">
                  <p:embed/>
                </p:oleObj>
              </mc:Choice>
              <mc:Fallback>
                <p:oleObj name="" r:id="rId3" imgW="5962650" imgH="41529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675" y="1541145"/>
                        <a:ext cx="5967095" cy="473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540365" cy="800735"/>
          </a:xfrm>
        </p:spPr>
        <p:txBody>
          <a:bodyPr/>
          <a:p>
            <a:r>
              <a:rPr lang="en-US" sz="3200" u="sng">
                <a:latin typeface="Verdana" panose="020B0604030504040204" charset="0"/>
                <a:cs typeface="Verdana" panose="020B0604030504040204" charset="0"/>
              </a:rPr>
              <a:t>Insights From Analysis</a:t>
            </a:r>
            <a:endParaRPr lang="en-US" sz="3200" u="sng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12800"/>
            <a:ext cx="10972800" cy="5528310"/>
          </a:xfrm>
        </p:spPr>
        <p:txBody>
          <a:bodyPr/>
          <a:p>
            <a:pPr marL="25400" indent="0">
              <a:buFont typeface="Wingdings" panose="05000000000000000000" charset="0"/>
              <a:buNone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Insights from EDA - Bivariate-I: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Font typeface="Wingdings" panose="05000000000000000000" charset="0"/>
              <a:buNone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As a general trend we see that the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  <a:sym typeface="+mn-ea"/>
              </a:rPr>
              <a:t>house price increases as the </a:t>
            </a:r>
            <a:r>
              <a:rPr lang="en-US" sz="24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no: of bed rooms increase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.A similar kind of trend was noticed for </a:t>
            </a:r>
            <a:r>
              <a:rPr lang="en-US" sz="24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no: of bathrooms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 too.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The house prices showed an increase for ones that were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  <a:sym typeface="+mn-ea"/>
              </a:rPr>
              <a:t>sighted more than one time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. The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  <a:sym typeface="+mn-ea"/>
              </a:rPr>
              <a:t>prices were directly proportional to </a:t>
            </a:r>
            <a:r>
              <a:rPr lang="en-US" sz="24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no: of sights.</a:t>
            </a:r>
            <a:endParaRPr lang="en-US" sz="2400" b="1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The house prices were found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  <a:sym typeface="+mn-ea"/>
              </a:rPr>
              <a:t>highest for </a:t>
            </a:r>
            <a:r>
              <a:rPr lang="en-US" sz="24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ceiling value of 2.5 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.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The house prices were directly proportional to the features - </a:t>
            </a:r>
            <a:r>
              <a:rPr lang="en-US" sz="24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House Condition and Quality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 .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 The house prices showd a </a:t>
            </a:r>
            <a:r>
              <a:rPr lang="en-US" sz="2400" b="1">
                <a:latin typeface="Verdana" panose="020B0604030504040204" charset="0"/>
                <a:cs typeface="Verdana" panose="020B0604030504040204" charset="0"/>
                <a:sym typeface="+mn-ea"/>
              </a:rPr>
              <a:t>direct positive correlation with the </a:t>
            </a:r>
            <a:r>
              <a:rPr lang="en-US" sz="2400" b="1">
                <a:solidFill>
                  <a:srgbClr val="00B05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basement area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 of the house.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Font typeface="Wingdings" panose="05000000000000000000" charset="0"/>
              <a:buNone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540365" cy="800735"/>
          </a:xfrm>
        </p:spPr>
        <p:txBody>
          <a:bodyPr/>
          <a:p>
            <a:r>
              <a:rPr lang="en-US" sz="3200" u="sng">
                <a:latin typeface="Verdana" panose="020B0604030504040204" charset="0"/>
                <a:cs typeface="Verdana" panose="020B0604030504040204" charset="0"/>
              </a:rPr>
              <a:t>Insights From Analysis</a:t>
            </a:r>
            <a:endParaRPr lang="en-US" sz="3200" u="sng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732155"/>
            <a:ext cx="10972800" cy="6057265"/>
          </a:xfrm>
        </p:spPr>
        <p:txBody>
          <a:bodyPr/>
          <a:p>
            <a:pPr marL="25400" indent="0">
              <a:buFont typeface="Wingdings" panose="05000000000000000000" charset="0"/>
              <a:buNone/>
            </a:pP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Insights from EDA 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- </a:t>
            </a:r>
            <a:r>
              <a:rPr lang="en-US" sz="2400">
                <a:latin typeface="Verdana" panose="020B0604030504040204" charset="0"/>
                <a:cs typeface="Verdana" panose="020B0604030504040204" charset="0"/>
                <a:sym typeface="+mn-ea"/>
              </a:rPr>
              <a:t>Bivariate-I Plots (wrt price)</a:t>
            </a:r>
            <a:r>
              <a:rPr lang="en-US" sz="2400">
                <a:latin typeface="Verdana" panose="020B0604030504040204" charset="0"/>
                <a:cs typeface="Verdana" panose="020B0604030504040204" charset="0"/>
              </a:rPr>
              <a:t>:</a:t>
            </a: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v"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  <a:p>
            <a:pPr marL="25400" indent="0">
              <a:buFont typeface="Wingdings" panose="05000000000000000000" charset="0"/>
              <a:buNone/>
            </a:pPr>
            <a:endParaRPr lang="en-US" sz="2400">
              <a:latin typeface="Verdana" panose="020B0604030504040204" charset="0"/>
              <a:cs typeface="Verdana" panose="020B0604030504040204" charset="0"/>
            </a:endParaRPr>
          </a:p>
        </p:txBody>
      </p:sp>
      <p:graphicFrame>
        <p:nvGraphicFramePr>
          <p:cNvPr id="7" name="Object 6"/>
          <p:cNvGraphicFramePr/>
          <p:nvPr/>
        </p:nvGraphicFramePr>
        <p:xfrm>
          <a:off x="812165" y="1252855"/>
          <a:ext cx="5631815" cy="4973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5627370" imgH="3970020" progId="Paint.Picture">
                  <p:embed/>
                </p:oleObj>
              </mc:Choice>
              <mc:Fallback>
                <p:oleObj name="" r:id="rId1" imgW="5627370" imgH="397002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2165" y="1252855"/>
                        <a:ext cx="5631815" cy="4973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Picture Placeholder 10"/>
          <p:cNvGraphicFramePr/>
          <p:nvPr>
            <p:ph type="pic" idx="2"/>
          </p:nvPr>
        </p:nvGraphicFramePr>
        <p:xfrm>
          <a:off x="6566535" y="1312545"/>
          <a:ext cx="5204460" cy="50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5871210" imgH="4263390" progId="Paint.Picture">
                  <p:embed/>
                </p:oleObj>
              </mc:Choice>
              <mc:Fallback>
                <p:oleObj name="" r:id="rId3" imgW="5871210" imgH="426339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6535" y="1312545"/>
                        <a:ext cx="5204460" cy="503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apstone Expectation">
  <a:themeElements>
    <a:clrScheme name="Verve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Expectation</Template>
  <TotalTime>0</TotalTime>
  <Words>12947</Words>
  <Application>WPS Presentation</Application>
  <PresentationFormat>Widescreen</PresentationFormat>
  <Paragraphs>423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23</vt:i4>
      </vt:variant>
    </vt:vector>
  </HeadingPairs>
  <TitlesOfParts>
    <vt:vector size="58" baseType="lpstr">
      <vt:lpstr>Arial</vt:lpstr>
      <vt:lpstr>SimSun</vt:lpstr>
      <vt:lpstr>Wingdings</vt:lpstr>
      <vt:lpstr>Libre Baskerville</vt:lpstr>
      <vt:lpstr>Segoe Print</vt:lpstr>
      <vt:lpstr>Noto Sans Symbols</vt:lpstr>
      <vt:lpstr>Cambria</vt:lpstr>
      <vt:lpstr>Arial</vt:lpstr>
      <vt:lpstr>Calibri</vt:lpstr>
      <vt:lpstr>Microsoft YaHei</vt:lpstr>
      <vt:lpstr>Arial Unicode MS</vt:lpstr>
      <vt:lpstr>Microsoft YaHei UI Light</vt:lpstr>
      <vt:lpstr>Microsoft YaHei UI</vt:lpstr>
      <vt:lpstr>MS UI Gothic</vt:lpstr>
      <vt:lpstr>Yu Gothic</vt:lpstr>
      <vt:lpstr>Yu Gothic UI</vt:lpstr>
      <vt:lpstr>Adobe Devanagari</vt:lpstr>
      <vt:lpstr>Bahnschrift SemiLight Condensed</vt:lpstr>
      <vt:lpstr>Bahnschrift Light</vt:lpstr>
      <vt:lpstr>Webdings</vt:lpstr>
      <vt:lpstr>Verdana</vt:lpstr>
      <vt:lpstr>Wingdings</vt:lpstr>
      <vt:lpstr>Calibri</vt:lpstr>
      <vt:lpstr>Courier New</vt:lpstr>
      <vt:lpstr>Calibri</vt:lpstr>
      <vt:lpstr>Times New Roman</vt:lpstr>
      <vt:lpstr>Times New Roman</vt:lpstr>
      <vt:lpstr>Capstone Expectation</vt:lpstr>
      <vt:lpstr>Paint.Picture</vt:lpstr>
      <vt:lpstr>Paint.Picture</vt:lpstr>
      <vt:lpstr>Paint.Picture</vt:lpstr>
      <vt:lpstr>Paint.Picture</vt:lpstr>
      <vt:lpstr>Paint.Picture</vt:lpstr>
      <vt:lpstr>Paint.Picture</vt:lpstr>
      <vt:lpstr>Package</vt:lpstr>
      <vt:lpstr>Capstone Presentation</vt:lpstr>
      <vt:lpstr>Business Problem Understanding</vt:lpstr>
      <vt:lpstr>Modelling Approach Used &amp; why</vt:lpstr>
      <vt:lpstr>PowerPoint 演示文稿</vt:lpstr>
      <vt:lpstr>Insights From Analysis</vt:lpstr>
      <vt:lpstr>Insights From Analysis</vt:lpstr>
      <vt:lpstr>Insights From Analysis</vt:lpstr>
      <vt:lpstr>Insights From Analysis</vt:lpstr>
      <vt:lpstr>Insights From Analysis</vt:lpstr>
      <vt:lpstr>Insights From Analysis</vt:lpstr>
      <vt:lpstr>Insights From Analysis</vt:lpstr>
      <vt:lpstr>Insights From Analysis</vt:lpstr>
      <vt:lpstr>Insights From Analysis</vt:lpstr>
      <vt:lpstr>Insights From Analysis</vt:lpstr>
      <vt:lpstr>Insights From Analysis</vt:lpstr>
      <vt:lpstr>Insights From Analysis</vt:lpstr>
      <vt:lpstr>Insights From Analysis</vt:lpstr>
      <vt:lpstr>Insights From Analysis</vt:lpstr>
      <vt:lpstr>Insights From Analysis</vt:lpstr>
      <vt:lpstr>Insights From Analysis</vt:lpstr>
      <vt:lpstr>Recommendations</vt:lpstr>
      <vt:lpstr>Recommendations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Shaleen Agarwal</dc:creator>
  <cp:lastModifiedBy>renjith</cp:lastModifiedBy>
  <cp:revision>36</cp:revision>
  <dcterms:created xsi:type="dcterms:W3CDTF">2019-10-25T09:40:00Z</dcterms:created>
  <dcterms:modified xsi:type="dcterms:W3CDTF">2020-11-20T14:19:17Z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