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2404050" cy="43206988"/>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8500"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8500"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8500"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8500"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8500"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sz="8500"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sz="8500"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sz="8500"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sz="8500"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30" d="100"/>
          <a:sy n="30" d="100"/>
        </p:scale>
        <p:origin x="288" y="-48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AAD8621A-DD60-448D-9E65-62916E52F2D0}"/>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0" name="AutoShape 2">
            <a:extLst>
              <a:ext uri="{FF2B5EF4-FFF2-40B4-BE49-F238E27FC236}">
                <a16:creationId xmlns:a16="http://schemas.microsoft.com/office/drawing/2014/main" id="{ADABF964-C62C-4B3D-A090-4F93CB6E018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1" name="AutoShape 3">
            <a:extLst>
              <a:ext uri="{FF2B5EF4-FFF2-40B4-BE49-F238E27FC236}">
                <a16:creationId xmlns:a16="http://schemas.microsoft.com/office/drawing/2014/main" id="{0A84E842-0E08-4E53-9EEA-553216741266}"/>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2" name="AutoShape 4">
            <a:extLst>
              <a:ext uri="{FF2B5EF4-FFF2-40B4-BE49-F238E27FC236}">
                <a16:creationId xmlns:a16="http://schemas.microsoft.com/office/drawing/2014/main" id="{B524B55F-0FE1-4153-A651-17E4313A30D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3" name="AutoShape 5">
            <a:extLst>
              <a:ext uri="{FF2B5EF4-FFF2-40B4-BE49-F238E27FC236}">
                <a16:creationId xmlns:a16="http://schemas.microsoft.com/office/drawing/2014/main" id="{EAF1390A-0066-4E63-A6A0-A8512A9D574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4" name="Rectangle 6">
            <a:extLst>
              <a:ext uri="{FF2B5EF4-FFF2-40B4-BE49-F238E27FC236}">
                <a16:creationId xmlns:a16="http://schemas.microsoft.com/office/drawing/2014/main" id="{70D066A3-D8CA-44E8-9EE3-744B4E17B781}"/>
              </a:ext>
            </a:extLst>
          </p:cNvPr>
          <p:cNvSpPr>
            <a:spLocks noGrp="1" noRot="1" noChangeAspect="1" noChangeArrowheads="1"/>
          </p:cNvSpPr>
          <p:nvPr>
            <p:ph type="sldImg"/>
          </p:nvPr>
        </p:nvSpPr>
        <p:spPr bwMode="auto">
          <a:xfrm>
            <a:off x="-11798300" y="-11890375"/>
            <a:ext cx="11790362" cy="1267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a:extLst>
              <a:ext uri="{FF2B5EF4-FFF2-40B4-BE49-F238E27FC236}">
                <a16:creationId xmlns:a16="http://schemas.microsoft.com/office/drawing/2014/main" id="{F51A1614-9BA9-4AEA-8BAD-8F2C629186E3}"/>
              </a:ext>
            </a:extLst>
          </p:cNvPr>
          <p:cNvSpPr>
            <a:spLocks noGrp="1" noChangeArrowheads="1"/>
          </p:cNvSpPr>
          <p:nvPr>
            <p:ph type="body"/>
          </p:nvPr>
        </p:nvSpPr>
        <p:spPr bwMode="auto">
          <a:xfrm>
            <a:off x="685800" y="4343400"/>
            <a:ext cx="5476875" cy="410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89500300-A566-41C4-8DA2-8D35F6A58B2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BB1FB0BD-3FF3-47BC-BD3B-6B4232E5339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 versão de backup">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B0AF-9B62-4A55-B77B-29182FF743E9}"/>
              </a:ext>
            </a:extLst>
          </p:cNvPr>
          <p:cNvSpPr>
            <a:spLocks noGrp="1"/>
          </p:cNvSpPr>
          <p:nvPr>
            <p:ph type="ctrTitle"/>
          </p:nvPr>
        </p:nvSpPr>
        <p:spPr>
          <a:xfrm>
            <a:off x="4051300" y="7070725"/>
            <a:ext cx="24303038" cy="1504315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ECD97E6-49F1-4FE8-B185-CA908153873E}"/>
              </a:ext>
            </a:extLst>
          </p:cNvPr>
          <p:cNvSpPr>
            <a:spLocks noGrp="1"/>
          </p:cNvSpPr>
          <p:nvPr>
            <p:ph type="subTitle" idx="1"/>
          </p:nvPr>
        </p:nvSpPr>
        <p:spPr>
          <a:xfrm>
            <a:off x="4051300" y="22693313"/>
            <a:ext cx="24303038" cy="104314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Data</a:t>
            </a:r>
          </a:p>
        </p:txBody>
      </p:sp>
    </p:spTree>
    <p:extLst>
      <p:ext uri="{BB962C8B-B14F-4D97-AF65-F5344CB8AC3E}">
        <p14:creationId xmlns:p14="http://schemas.microsoft.com/office/powerpoint/2010/main" val="193775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o e Títul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48B3D-A4C5-47BF-9E35-AB20D7C0D8AB}"/>
              </a:ext>
            </a:extLst>
          </p:cNvPr>
          <p:cNvSpPr>
            <a:spLocks noGrp="1"/>
          </p:cNvSpPr>
          <p:nvPr>
            <p:ph type="title"/>
          </p:nvPr>
        </p:nvSpPr>
        <p:spPr>
          <a:xfrm>
            <a:off x="2227263" y="2300288"/>
            <a:ext cx="27949525" cy="8351837"/>
          </a:xfrm>
          <a:prstGeom prst="rect">
            <a:avLst/>
          </a:prstGeom>
        </p:spPr>
        <p:txBody>
          <a:bodyPr/>
          <a:lstStyle/>
          <a:p>
            <a:r>
              <a:rPr lang="pt-BR"/>
              <a:t>Clique para editar o título Mestre</a:t>
            </a:r>
          </a:p>
        </p:txBody>
      </p:sp>
      <p:sp>
        <p:nvSpPr>
          <p:cNvPr id="3" name="Espaço Reservado para Cabeçalho 2">
            <a:extLst>
              <a:ext uri="{FF2B5EF4-FFF2-40B4-BE49-F238E27FC236}">
                <a16:creationId xmlns:a16="http://schemas.microsoft.com/office/drawing/2014/main" id="{61BBE0A2-87DD-4E0D-BB42-0ABA90EE5C5F}"/>
              </a:ext>
            </a:extLst>
          </p:cNvPr>
          <p:cNvSpPr>
            <a:spLocks noGrp="1"/>
          </p:cNvSpPr>
          <p:nvPr>
            <p:ph type="body" orient="vert" idx="1"/>
          </p:nvPr>
        </p:nvSpPr>
        <p:spPr>
          <a:xfrm>
            <a:off x="2227263" y="11501438"/>
            <a:ext cx="27949525" cy="27414537"/>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6801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4 partes de conteúdo">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258702BF-FF22-4034-AA23-5F8992CB381C}"/>
              </a:ext>
            </a:extLst>
          </p:cNvPr>
          <p:cNvSpPr>
            <a:spLocks noGrp="1"/>
          </p:cNvSpPr>
          <p:nvPr>
            <p:ph type="title" orient="vert"/>
          </p:nvPr>
        </p:nvSpPr>
        <p:spPr>
          <a:xfrm>
            <a:off x="23190200" y="2300288"/>
            <a:ext cx="6986588" cy="36615687"/>
          </a:xfrm>
          <a:prstGeom prst="rect">
            <a:avLst/>
          </a:prstGeom>
        </p:spPr>
        <p:txBody>
          <a:bodyPr vert="eaVert"/>
          <a:lstStyle/>
          <a:p>
            <a:r>
              <a:rPr lang="pt-BR"/>
              <a:t>Clique para editar o título Mestre</a:t>
            </a:r>
          </a:p>
        </p:txBody>
      </p:sp>
      <p:sp>
        <p:nvSpPr>
          <p:cNvPr id="3" name="Espaço Reservado para Cabeçalho 2">
            <a:extLst>
              <a:ext uri="{FF2B5EF4-FFF2-40B4-BE49-F238E27FC236}">
                <a16:creationId xmlns:a16="http://schemas.microsoft.com/office/drawing/2014/main" id="{E6501C8C-A66C-4EC5-BD24-42B754A9BEFE}"/>
              </a:ext>
            </a:extLst>
          </p:cNvPr>
          <p:cNvSpPr>
            <a:spLocks noGrp="1"/>
          </p:cNvSpPr>
          <p:nvPr>
            <p:ph type="body" orient="vert" idx="1"/>
          </p:nvPr>
        </p:nvSpPr>
        <p:spPr>
          <a:xfrm>
            <a:off x="2227263" y="2300288"/>
            <a:ext cx="20810537" cy="36615687"/>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05116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ítulo, conteúdo e 2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3CC5D-24BC-4703-B58C-FD8F07AA5A99}"/>
              </a:ext>
            </a:extLst>
          </p:cNvPr>
          <p:cNvSpPr>
            <a:spLocks noGrp="1"/>
          </p:cNvSpPr>
          <p:nvPr>
            <p:ph type="title"/>
          </p:nvPr>
        </p:nvSpPr>
        <p:spPr>
          <a:xfrm>
            <a:off x="2227263" y="2300288"/>
            <a:ext cx="27949525" cy="8351837"/>
          </a:xfrm>
          <a:prstGeom prst="rect">
            <a:avLst/>
          </a:prstGeom>
        </p:spPr>
        <p:txBody>
          <a:bodyPr/>
          <a:lstStyle/>
          <a:p>
            <a:r>
              <a:rPr lang="pt-BR"/>
              <a:t>Clique para editar o título Mestre</a:t>
            </a:r>
          </a:p>
        </p:txBody>
      </p:sp>
    </p:spTree>
    <p:extLst>
      <p:ext uri="{BB962C8B-B14F-4D97-AF65-F5344CB8AC3E}">
        <p14:creationId xmlns:p14="http://schemas.microsoft.com/office/powerpoint/2010/main" val="14591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conteúdo e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3CE27-A727-4CA0-82D7-077FBDF94D09}"/>
              </a:ext>
            </a:extLst>
          </p:cNvPr>
          <p:cNvSpPr>
            <a:spLocks noGrp="1"/>
          </p:cNvSpPr>
          <p:nvPr>
            <p:ph type="title"/>
          </p:nvPr>
        </p:nvSpPr>
        <p:spPr>
          <a:xfrm>
            <a:off x="2227263" y="2300288"/>
            <a:ext cx="27949525" cy="8351837"/>
          </a:xfrm>
          <a:prstGeom prst="rect">
            <a:avLst/>
          </a:prstGeom>
        </p:spPr>
        <p:txBody>
          <a:bodyPr/>
          <a:lstStyle/>
          <a:p>
            <a:r>
              <a:rPr lang="pt-BR"/>
              <a:t>Clique para editar o título Mestre</a:t>
            </a:r>
          </a:p>
        </p:txBody>
      </p:sp>
      <p:sp>
        <p:nvSpPr>
          <p:cNvPr id="3" name="Título Vertical 2">
            <a:extLst>
              <a:ext uri="{FF2B5EF4-FFF2-40B4-BE49-F238E27FC236}">
                <a16:creationId xmlns:a16="http://schemas.microsoft.com/office/drawing/2014/main" id="{01FB9F23-FC2A-46AA-9DD5-8BB35F9A5093}"/>
              </a:ext>
            </a:extLst>
          </p:cNvPr>
          <p:cNvSpPr>
            <a:spLocks noGrp="1"/>
          </p:cNvSpPr>
          <p:nvPr>
            <p:ph idx="1"/>
          </p:nvPr>
        </p:nvSpPr>
        <p:spPr>
          <a:xfrm>
            <a:off x="2227263" y="11501438"/>
            <a:ext cx="27949525" cy="27414537"/>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8489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ítulo, 2 partes pequenas de conteúd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BBC16-1F82-4758-A147-9782EEB6B34F}"/>
              </a:ext>
            </a:extLst>
          </p:cNvPr>
          <p:cNvSpPr>
            <a:spLocks noGrp="1"/>
          </p:cNvSpPr>
          <p:nvPr>
            <p:ph type="title"/>
          </p:nvPr>
        </p:nvSpPr>
        <p:spPr>
          <a:xfrm>
            <a:off x="2211388" y="10771188"/>
            <a:ext cx="27947937" cy="17973675"/>
          </a:xfrm>
          <a:prstGeom prst="rect">
            <a:avLst/>
          </a:prstGeom>
        </p:spPr>
        <p:txBody>
          <a:bodyPr anchor="b"/>
          <a:lstStyle>
            <a:lvl1pPr>
              <a:defRPr sz="6000"/>
            </a:lvl1pPr>
          </a:lstStyle>
          <a:p>
            <a:r>
              <a:rPr lang="pt-BR"/>
              <a:t>Clique para editar o título Mestre</a:t>
            </a:r>
          </a:p>
        </p:txBody>
      </p:sp>
      <p:sp>
        <p:nvSpPr>
          <p:cNvPr id="3" name="Espaço Reservado para Título 2">
            <a:extLst>
              <a:ext uri="{FF2B5EF4-FFF2-40B4-BE49-F238E27FC236}">
                <a16:creationId xmlns:a16="http://schemas.microsoft.com/office/drawing/2014/main" id="{2EEB9903-A1C4-4A3B-A8ED-409F248842DC}"/>
              </a:ext>
            </a:extLst>
          </p:cNvPr>
          <p:cNvSpPr>
            <a:spLocks noGrp="1"/>
          </p:cNvSpPr>
          <p:nvPr>
            <p:ph type="body" idx="1"/>
          </p:nvPr>
        </p:nvSpPr>
        <p:spPr>
          <a:xfrm>
            <a:off x="2211388" y="28914725"/>
            <a:ext cx="27947937" cy="94519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Tree>
    <p:extLst>
      <p:ext uri="{BB962C8B-B14F-4D97-AF65-F5344CB8AC3E}">
        <p14:creationId xmlns:p14="http://schemas.microsoft.com/office/powerpoint/2010/main" val="190545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o, Clip-art e Títul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75284-EC24-4303-A176-4D941E035D85}"/>
              </a:ext>
            </a:extLst>
          </p:cNvPr>
          <p:cNvSpPr>
            <a:spLocks noGrp="1"/>
          </p:cNvSpPr>
          <p:nvPr>
            <p:ph type="title"/>
          </p:nvPr>
        </p:nvSpPr>
        <p:spPr>
          <a:xfrm>
            <a:off x="2227263" y="2300288"/>
            <a:ext cx="27949525" cy="8351837"/>
          </a:xfrm>
          <a:prstGeom prst="rect">
            <a:avLst/>
          </a:prstGeom>
        </p:spPr>
        <p:txBody>
          <a:bodyPr/>
          <a:lstStyle/>
          <a:p>
            <a:r>
              <a:rPr lang="pt-BR"/>
              <a:t>Clique para editar o título Mestre</a:t>
            </a:r>
          </a:p>
        </p:txBody>
      </p:sp>
      <p:sp>
        <p:nvSpPr>
          <p:cNvPr id="3" name="Título Vertical 2">
            <a:extLst>
              <a:ext uri="{FF2B5EF4-FFF2-40B4-BE49-F238E27FC236}">
                <a16:creationId xmlns:a16="http://schemas.microsoft.com/office/drawing/2014/main" id="{A5BEC64F-7463-4A0A-99AD-7FBE4648C3B2}"/>
              </a:ext>
            </a:extLst>
          </p:cNvPr>
          <p:cNvSpPr>
            <a:spLocks noGrp="1"/>
          </p:cNvSpPr>
          <p:nvPr>
            <p:ph sz="half" idx="1"/>
          </p:nvPr>
        </p:nvSpPr>
        <p:spPr>
          <a:xfrm>
            <a:off x="2227263" y="11501438"/>
            <a:ext cx="13898562" cy="27414537"/>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Título Vertical 3">
            <a:extLst>
              <a:ext uri="{FF2B5EF4-FFF2-40B4-BE49-F238E27FC236}">
                <a16:creationId xmlns:a16="http://schemas.microsoft.com/office/drawing/2014/main" id="{2CDBF5E9-3D76-41E2-8B93-C5A776BE9FE8}"/>
              </a:ext>
            </a:extLst>
          </p:cNvPr>
          <p:cNvSpPr>
            <a:spLocks noGrp="1"/>
          </p:cNvSpPr>
          <p:nvPr>
            <p:ph sz="half" idx="2"/>
          </p:nvPr>
        </p:nvSpPr>
        <p:spPr>
          <a:xfrm>
            <a:off x="16278225" y="11501438"/>
            <a:ext cx="13898563" cy="27414537"/>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8653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DC84D-E35F-49C9-B0D4-B7FF9DF030D5}"/>
              </a:ext>
            </a:extLst>
          </p:cNvPr>
          <p:cNvSpPr>
            <a:spLocks noGrp="1"/>
          </p:cNvSpPr>
          <p:nvPr>
            <p:ph type="title"/>
          </p:nvPr>
        </p:nvSpPr>
        <p:spPr>
          <a:xfrm>
            <a:off x="2232025" y="2300288"/>
            <a:ext cx="27947938" cy="8351837"/>
          </a:xfrm>
          <a:prstGeom prst="rect">
            <a:avLst/>
          </a:prstGeom>
        </p:spPr>
        <p:txBody>
          <a:bodyPr/>
          <a:lstStyle/>
          <a:p>
            <a:r>
              <a:rPr lang="pt-BR"/>
              <a:t>Clique para editar o título Mestre</a:t>
            </a:r>
          </a:p>
        </p:txBody>
      </p:sp>
      <p:sp>
        <p:nvSpPr>
          <p:cNvPr id="3" name="Espaço Reservado para Título 2">
            <a:extLst>
              <a:ext uri="{FF2B5EF4-FFF2-40B4-BE49-F238E27FC236}">
                <a16:creationId xmlns:a16="http://schemas.microsoft.com/office/drawing/2014/main" id="{67193A5C-B9BF-41A6-A613-83BCA3C481DD}"/>
              </a:ext>
            </a:extLst>
          </p:cNvPr>
          <p:cNvSpPr>
            <a:spLocks noGrp="1"/>
          </p:cNvSpPr>
          <p:nvPr>
            <p:ph type="body" idx="1"/>
          </p:nvPr>
        </p:nvSpPr>
        <p:spPr>
          <a:xfrm>
            <a:off x="2232025" y="10591800"/>
            <a:ext cx="13708063" cy="5191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Título Vertical 3">
            <a:extLst>
              <a:ext uri="{FF2B5EF4-FFF2-40B4-BE49-F238E27FC236}">
                <a16:creationId xmlns:a16="http://schemas.microsoft.com/office/drawing/2014/main" id="{89A3F711-2178-4AB9-B5F2-986A250F3119}"/>
              </a:ext>
            </a:extLst>
          </p:cNvPr>
          <p:cNvSpPr>
            <a:spLocks noGrp="1"/>
          </p:cNvSpPr>
          <p:nvPr>
            <p:ph sz="half" idx="2"/>
          </p:nvPr>
        </p:nvSpPr>
        <p:spPr>
          <a:xfrm>
            <a:off x="2232025" y="15782925"/>
            <a:ext cx="13708063" cy="23214013"/>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ítulo 4">
            <a:extLst>
              <a:ext uri="{FF2B5EF4-FFF2-40B4-BE49-F238E27FC236}">
                <a16:creationId xmlns:a16="http://schemas.microsoft.com/office/drawing/2014/main" id="{C70508D5-AFAD-4E5E-97B7-459A229362FF}"/>
              </a:ext>
            </a:extLst>
          </p:cNvPr>
          <p:cNvSpPr>
            <a:spLocks noGrp="1"/>
          </p:cNvSpPr>
          <p:nvPr>
            <p:ph type="body" sz="quarter" idx="3"/>
          </p:nvPr>
        </p:nvSpPr>
        <p:spPr>
          <a:xfrm>
            <a:off x="16405225" y="10591800"/>
            <a:ext cx="13774738" cy="5191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Título Vertical 5">
            <a:extLst>
              <a:ext uri="{FF2B5EF4-FFF2-40B4-BE49-F238E27FC236}">
                <a16:creationId xmlns:a16="http://schemas.microsoft.com/office/drawing/2014/main" id="{22C669A5-6C03-446F-97B7-B9F299A17866}"/>
              </a:ext>
            </a:extLst>
          </p:cNvPr>
          <p:cNvSpPr>
            <a:spLocks noGrp="1"/>
          </p:cNvSpPr>
          <p:nvPr>
            <p:ph sz="quarter" idx="4"/>
          </p:nvPr>
        </p:nvSpPr>
        <p:spPr>
          <a:xfrm>
            <a:off x="16405225" y="15782925"/>
            <a:ext cx="13774738" cy="23214013"/>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77516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ítulo, texto e clip-ar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81C3B-3A6A-435C-8485-E8CBF03B0AF1}"/>
              </a:ext>
            </a:extLst>
          </p:cNvPr>
          <p:cNvSpPr>
            <a:spLocks noGrp="1"/>
          </p:cNvSpPr>
          <p:nvPr>
            <p:ph type="title"/>
          </p:nvPr>
        </p:nvSpPr>
        <p:spPr>
          <a:xfrm>
            <a:off x="2227263" y="2300288"/>
            <a:ext cx="27949525" cy="8351837"/>
          </a:xfrm>
          <a:prstGeom prst="rect">
            <a:avLst/>
          </a:prstGeom>
        </p:spPr>
        <p:txBody>
          <a:bodyPr/>
          <a:lstStyle/>
          <a:p>
            <a:r>
              <a:rPr lang="pt-BR"/>
              <a:t>Clique para editar o título Mestre</a:t>
            </a:r>
          </a:p>
        </p:txBody>
      </p:sp>
    </p:spTree>
    <p:extLst>
      <p:ext uri="{BB962C8B-B14F-4D97-AF65-F5344CB8AC3E}">
        <p14:creationId xmlns:p14="http://schemas.microsoft.com/office/powerpoint/2010/main" val="183546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ítulo, clip-art e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63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C3A76-5416-4871-A2BF-26314D60A543}"/>
              </a:ext>
            </a:extLst>
          </p:cNvPr>
          <p:cNvSpPr>
            <a:spLocks noGrp="1"/>
          </p:cNvSpPr>
          <p:nvPr>
            <p:ph type="title"/>
          </p:nvPr>
        </p:nvSpPr>
        <p:spPr>
          <a:xfrm>
            <a:off x="2232025" y="2879725"/>
            <a:ext cx="10450513" cy="10082213"/>
          </a:xfrm>
          <a:prstGeom prst="rect">
            <a:avLst/>
          </a:prstGeom>
        </p:spPr>
        <p:txBody>
          <a:bodyPr anchor="b"/>
          <a:lstStyle>
            <a:lvl1pPr>
              <a:defRPr sz="3200"/>
            </a:lvl1pPr>
          </a:lstStyle>
          <a:p>
            <a:r>
              <a:rPr lang="pt-BR"/>
              <a:t>Clique para editar o título Mestre</a:t>
            </a:r>
          </a:p>
        </p:txBody>
      </p:sp>
      <p:sp>
        <p:nvSpPr>
          <p:cNvPr id="3" name="Título Vertical 2">
            <a:extLst>
              <a:ext uri="{FF2B5EF4-FFF2-40B4-BE49-F238E27FC236}">
                <a16:creationId xmlns:a16="http://schemas.microsoft.com/office/drawing/2014/main" id="{2FF704A6-F002-443B-96D5-6AA31591BDF8}"/>
              </a:ext>
            </a:extLst>
          </p:cNvPr>
          <p:cNvSpPr>
            <a:spLocks noGrp="1"/>
          </p:cNvSpPr>
          <p:nvPr>
            <p:ph idx="1"/>
          </p:nvPr>
        </p:nvSpPr>
        <p:spPr>
          <a:xfrm>
            <a:off x="13776325" y="6221413"/>
            <a:ext cx="16403638" cy="307038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ítulo 3">
            <a:extLst>
              <a:ext uri="{FF2B5EF4-FFF2-40B4-BE49-F238E27FC236}">
                <a16:creationId xmlns:a16="http://schemas.microsoft.com/office/drawing/2014/main" id="{8F670D91-25D6-44F9-B446-F6A6CA0DCA34}"/>
              </a:ext>
            </a:extLst>
          </p:cNvPr>
          <p:cNvSpPr>
            <a:spLocks noGrp="1"/>
          </p:cNvSpPr>
          <p:nvPr>
            <p:ph type="body" sz="half" idx="2"/>
          </p:nvPr>
        </p:nvSpPr>
        <p:spPr>
          <a:xfrm>
            <a:off x="2232025" y="12961938"/>
            <a:ext cx="10450513" cy="240141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169637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97C3-2A56-46BC-B0CB-39C73D6794F9}"/>
              </a:ext>
            </a:extLst>
          </p:cNvPr>
          <p:cNvSpPr>
            <a:spLocks noGrp="1"/>
          </p:cNvSpPr>
          <p:nvPr>
            <p:ph type="title"/>
          </p:nvPr>
        </p:nvSpPr>
        <p:spPr>
          <a:xfrm>
            <a:off x="2232025" y="2879725"/>
            <a:ext cx="10450513" cy="10082213"/>
          </a:xfrm>
          <a:prstGeom prst="rect">
            <a:avLst/>
          </a:prstGeom>
        </p:spPr>
        <p:txBody>
          <a:bodyPr anchor="b"/>
          <a:lstStyle>
            <a:lvl1pPr>
              <a:defRPr sz="3200"/>
            </a:lvl1pPr>
          </a:lstStyle>
          <a:p>
            <a:r>
              <a:rPr lang="pt-BR"/>
              <a:t>Clique para editar o título Mestre</a:t>
            </a:r>
          </a:p>
        </p:txBody>
      </p:sp>
      <p:sp>
        <p:nvSpPr>
          <p:cNvPr id="3" name="Espaço Reservado para Mídia 2">
            <a:extLst>
              <a:ext uri="{FF2B5EF4-FFF2-40B4-BE49-F238E27FC236}">
                <a16:creationId xmlns:a16="http://schemas.microsoft.com/office/drawing/2014/main" id="{28C32199-62F8-40F2-990E-8D5CCD0379FB}"/>
              </a:ext>
            </a:extLst>
          </p:cNvPr>
          <p:cNvSpPr>
            <a:spLocks noGrp="1"/>
          </p:cNvSpPr>
          <p:nvPr>
            <p:ph type="pic" idx="1"/>
          </p:nvPr>
        </p:nvSpPr>
        <p:spPr>
          <a:xfrm>
            <a:off x="13776325" y="6221413"/>
            <a:ext cx="16403638" cy="307038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ítulo 3">
            <a:extLst>
              <a:ext uri="{FF2B5EF4-FFF2-40B4-BE49-F238E27FC236}">
                <a16:creationId xmlns:a16="http://schemas.microsoft.com/office/drawing/2014/main" id="{4F69E1EF-C0A7-4039-8774-21E59A0E33E0}"/>
              </a:ext>
            </a:extLst>
          </p:cNvPr>
          <p:cNvSpPr>
            <a:spLocks noGrp="1"/>
          </p:cNvSpPr>
          <p:nvPr>
            <p:ph type="body" sz="half" idx="2"/>
          </p:nvPr>
        </p:nvSpPr>
        <p:spPr>
          <a:xfrm>
            <a:off x="2232025" y="12961938"/>
            <a:ext cx="10450513" cy="240141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411371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A75D589D-BAE9-4639-B4AD-5FE57CFDEC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3" y="40146288"/>
            <a:ext cx="32399287" cy="3060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a:extLst>
              <a:ext uri="{FF2B5EF4-FFF2-40B4-BE49-F238E27FC236}">
                <a16:creationId xmlns:a16="http://schemas.microsoft.com/office/drawing/2014/main" id="{BB1500D4-19C1-407E-9FC7-C3A6CD96A4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0"/>
            <a:ext cx="32400875" cy="731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20800" kern="12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0800">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49263" rtl="0" eaLnBrk="0" fontAlgn="base" hangingPunct="0">
        <a:spcBef>
          <a:spcPts val="3775"/>
        </a:spcBef>
        <a:spcAft>
          <a:spcPct val="0"/>
        </a:spcAft>
        <a:buClr>
          <a:srgbClr val="000000"/>
        </a:buClr>
        <a:buSzPct val="100000"/>
        <a:buFont typeface="Times New Roman" panose="02020603050405020304" pitchFamily="18" charset="0"/>
        <a:defRPr sz="15100" kern="1200">
          <a:solidFill>
            <a:srgbClr val="000000"/>
          </a:solidFill>
          <a:latin typeface="+mn-lt"/>
          <a:ea typeface="+mn-ea"/>
          <a:cs typeface="+mn-cs"/>
        </a:defRPr>
      </a:lvl1pPr>
      <a:lvl2pPr marL="742950" indent="-285750" algn="l" defTabSz="449263" rtl="0" eaLnBrk="0" fontAlgn="base" hangingPunct="0">
        <a:spcBef>
          <a:spcPts val="3300"/>
        </a:spcBef>
        <a:spcAft>
          <a:spcPct val="0"/>
        </a:spcAft>
        <a:buClr>
          <a:srgbClr val="000000"/>
        </a:buClr>
        <a:buSzPct val="100000"/>
        <a:buFont typeface="Times New Roman" panose="02020603050405020304" pitchFamily="18" charset="0"/>
        <a:defRPr sz="13200" kern="1200">
          <a:solidFill>
            <a:srgbClr val="000000"/>
          </a:solidFill>
          <a:latin typeface="+mn-lt"/>
          <a:ea typeface="+mn-ea"/>
          <a:cs typeface="+mn-cs"/>
        </a:defRPr>
      </a:lvl2pPr>
      <a:lvl3pPr marL="1143000" indent="-228600" algn="l" defTabSz="449263" rtl="0" eaLnBrk="0" fontAlgn="base" hangingPunct="0">
        <a:spcBef>
          <a:spcPts val="2825"/>
        </a:spcBef>
        <a:spcAft>
          <a:spcPct val="0"/>
        </a:spcAft>
        <a:buClr>
          <a:srgbClr val="000000"/>
        </a:buClr>
        <a:buSzPct val="100000"/>
        <a:buFont typeface="Times New Roman" panose="02020603050405020304" pitchFamily="18" charset="0"/>
        <a:defRPr sz="11300" kern="1200">
          <a:solidFill>
            <a:srgbClr val="000000"/>
          </a:solidFill>
          <a:latin typeface="+mn-lt"/>
          <a:ea typeface="+mn-ea"/>
          <a:cs typeface="+mn-cs"/>
        </a:defRPr>
      </a:lvl3pPr>
      <a:lvl4pPr marL="1600200" indent="-228600" algn="l" defTabSz="449263" rtl="0" eaLnBrk="0" fontAlgn="base" hangingPunct="0">
        <a:spcBef>
          <a:spcPts val="2375"/>
        </a:spcBef>
        <a:spcAft>
          <a:spcPct val="0"/>
        </a:spcAft>
        <a:buClr>
          <a:srgbClr val="000000"/>
        </a:buClr>
        <a:buSzPct val="100000"/>
        <a:buFont typeface="Times New Roman" panose="02020603050405020304" pitchFamily="18" charset="0"/>
        <a:defRPr sz="9500" kern="1200">
          <a:solidFill>
            <a:srgbClr val="000000"/>
          </a:solidFill>
          <a:latin typeface="+mn-lt"/>
          <a:ea typeface="+mn-ea"/>
          <a:cs typeface="+mn-cs"/>
        </a:defRPr>
      </a:lvl4pPr>
      <a:lvl5pPr marL="2057400" indent="-228600" algn="l" defTabSz="449263" rtl="0" eaLnBrk="0" fontAlgn="base" hangingPunct="0">
        <a:spcBef>
          <a:spcPts val="2375"/>
        </a:spcBef>
        <a:spcAft>
          <a:spcPct val="0"/>
        </a:spcAft>
        <a:buClr>
          <a:srgbClr val="000000"/>
        </a:buClr>
        <a:buSzPct val="100000"/>
        <a:buFont typeface="Times New Roman" panose="02020603050405020304" pitchFamily="18" charset="0"/>
        <a:defRPr sz="9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146E062C-E871-4B86-9880-F979BB43D333}"/>
              </a:ext>
            </a:extLst>
          </p:cNvPr>
          <p:cNvSpPr>
            <a:spLocks noChangeArrowheads="1"/>
          </p:cNvSpPr>
          <p:nvPr/>
        </p:nvSpPr>
        <p:spPr bwMode="auto">
          <a:xfrm>
            <a:off x="647700" y="8786813"/>
            <a:ext cx="3103562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9pPr>
          </a:lstStyle>
          <a:p>
            <a:pPr algn="ctr" eaLnBrk="1" hangingPunct="1">
              <a:buClrTx/>
              <a:buFontTx/>
              <a:buNone/>
            </a:pPr>
            <a:r>
              <a:rPr lang="pt-BR" altLang="pt-BR" sz="7500" b="1" dirty="0">
                <a:solidFill>
                  <a:schemeClr val="tx1"/>
                </a:solidFill>
                <a:latin typeface="Calibri" panose="020F0502020204030204" pitchFamily="34" charset="0"/>
              </a:rPr>
              <a:t>WEB ANTROPOMÉTRICA</a:t>
            </a:r>
          </a:p>
        </p:txBody>
      </p:sp>
      <p:sp>
        <p:nvSpPr>
          <p:cNvPr id="3074" name="Rectangle 2">
            <a:extLst>
              <a:ext uri="{FF2B5EF4-FFF2-40B4-BE49-F238E27FC236}">
                <a16:creationId xmlns:a16="http://schemas.microsoft.com/office/drawing/2014/main" id="{4D17C77A-FBE9-476C-8D24-5D5B1024EE49}"/>
              </a:ext>
            </a:extLst>
          </p:cNvPr>
          <p:cNvSpPr>
            <a:spLocks noChangeArrowheads="1"/>
          </p:cNvSpPr>
          <p:nvPr/>
        </p:nvSpPr>
        <p:spPr bwMode="auto">
          <a:xfrm>
            <a:off x="720725" y="10587038"/>
            <a:ext cx="15265400"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9pPr>
          </a:lstStyle>
          <a:p>
            <a:pPr eaLnBrk="1" hangingPunct="1">
              <a:buClrTx/>
              <a:buFontTx/>
              <a:buNone/>
            </a:pPr>
            <a:r>
              <a:rPr lang="pt-BR" altLang="pt-BR" sz="3000" b="1">
                <a:solidFill>
                  <a:srgbClr val="000000"/>
                </a:solidFill>
                <a:latin typeface="Calibri" panose="020F0502020204030204" pitchFamily="34" charset="0"/>
              </a:rPr>
              <a:t>Estudante</a:t>
            </a:r>
            <a:r>
              <a:rPr lang="pt-BR" altLang="pt-BR" sz="3000">
                <a:solidFill>
                  <a:srgbClr val="000000"/>
                </a:solidFill>
                <a:latin typeface="Calibri" panose="020F0502020204030204" pitchFamily="34" charset="0"/>
              </a:rPr>
              <a:t>: Rômulo Carvalho Alves Dias- e-mail:romulocad36@gmail.com</a:t>
            </a:r>
          </a:p>
          <a:p>
            <a:pPr eaLnBrk="1" hangingPunct="1">
              <a:buClrTx/>
              <a:buFontTx/>
              <a:buNone/>
            </a:pPr>
            <a:r>
              <a:rPr lang="pt-BR" altLang="pt-BR" sz="3000" b="1">
                <a:solidFill>
                  <a:srgbClr val="000000"/>
                </a:solidFill>
                <a:latin typeface="Calibri" panose="020F0502020204030204" pitchFamily="34" charset="0"/>
              </a:rPr>
              <a:t>Orientador</a:t>
            </a:r>
            <a:r>
              <a:rPr lang="pt-BR" altLang="pt-BR" sz="3000">
                <a:solidFill>
                  <a:srgbClr val="000000"/>
                </a:solidFill>
                <a:latin typeface="Calibri" panose="020F0502020204030204" pitchFamily="34" charset="0"/>
              </a:rPr>
              <a:t>: Maximilian Jaderson De Melo- e-mail: maximilian.melo@ifms.edu.br</a:t>
            </a:r>
          </a:p>
          <a:p>
            <a:pPr eaLnBrk="1" hangingPunct="1">
              <a:buClrTx/>
              <a:buFontTx/>
              <a:buNone/>
            </a:pPr>
            <a:r>
              <a:rPr lang="pt-BR" altLang="pt-BR" sz="3000" b="1">
                <a:solidFill>
                  <a:srgbClr val="000000"/>
                </a:solidFill>
                <a:latin typeface="Calibri" panose="020F0502020204030204" pitchFamily="34" charset="0"/>
              </a:rPr>
              <a:t>Coorientador</a:t>
            </a:r>
            <a:r>
              <a:rPr lang="pt-BR" altLang="pt-BR" sz="3000">
                <a:solidFill>
                  <a:srgbClr val="000000"/>
                </a:solidFill>
                <a:latin typeface="Calibri" panose="020F0502020204030204" pitchFamily="34" charset="0"/>
              </a:rPr>
              <a:t>: Tiago Amaral Silva   e-mail: tiago.silva@ifms.edu.br</a:t>
            </a:r>
          </a:p>
        </p:txBody>
      </p:sp>
      <p:sp>
        <p:nvSpPr>
          <p:cNvPr id="3075" name="Rectangle 3">
            <a:extLst>
              <a:ext uri="{FF2B5EF4-FFF2-40B4-BE49-F238E27FC236}">
                <a16:creationId xmlns:a16="http://schemas.microsoft.com/office/drawing/2014/main" id="{57BB7410-8A6A-4AC5-854A-3AE4E77640B2}"/>
              </a:ext>
            </a:extLst>
          </p:cNvPr>
          <p:cNvSpPr>
            <a:spLocks noChangeArrowheads="1"/>
          </p:cNvSpPr>
          <p:nvPr/>
        </p:nvSpPr>
        <p:spPr bwMode="auto">
          <a:xfrm>
            <a:off x="16706850" y="10658475"/>
            <a:ext cx="15120938"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9pPr>
          </a:lstStyle>
          <a:p>
            <a:pPr algn="just">
              <a:spcAft>
                <a:spcPts val="600"/>
              </a:spcAft>
              <a:buClrTx/>
              <a:buFontTx/>
              <a:buNone/>
            </a:pPr>
            <a:r>
              <a:rPr lang="pt-BR" altLang="pt-BR" sz="3000" b="1" dirty="0">
                <a:solidFill>
                  <a:srgbClr val="000000"/>
                </a:solidFill>
                <a:cs typeface="Calibri" panose="020F0502020204030204" pitchFamily="34" charset="0"/>
              </a:rPr>
              <a:t>INSTITUTO FEDERAL DE MATO GROSSO DO SUL CAMPUS NAVIRAÍ MS</a:t>
            </a:r>
          </a:p>
          <a:p>
            <a:pPr eaLnBrk="1" hangingPunct="1">
              <a:buClrTx/>
              <a:buFontTx/>
              <a:buNone/>
            </a:pPr>
            <a:r>
              <a:rPr lang="pt-BR" altLang="pt-BR" sz="3000" dirty="0">
                <a:solidFill>
                  <a:srgbClr val="000000"/>
                </a:solidFill>
                <a:latin typeface="Calibri" panose="020F0502020204030204" pitchFamily="34" charset="0"/>
              </a:rPr>
              <a:t>Rua Hilda 203, Boa Vista </a:t>
            </a:r>
          </a:p>
          <a:p>
            <a:pPr eaLnBrk="1" hangingPunct="1">
              <a:buClrTx/>
              <a:buFontTx/>
              <a:buNone/>
            </a:pPr>
            <a:r>
              <a:rPr lang="pt-BR" altLang="pt-BR" sz="3000" dirty="0">
                <a:solidFill>
                  <a:srgbClr val="000000"/>
                </a:solidFill>
                <a:latin typeface="Calibri" panose="020F0502020204030204" pitchFamily="34" charset="0"/>
              </a:rPr>
              <a:t>Curso técnico integrado em informática para Internet/3° Ano</a:t>
            </a:r>
          </a:p>
          <a:p>
            <a:pPr eaLnBrk="1" hangingPunct="1">
              <a:buClrTx/>
              <a:buFontTx/>
              <a:buNone/>
            </a:pPr>
            <a:r>
              <a:rPr lang="pt-BR" altLang="pt-BR" sz="3000" dirty="0">
                <a:solidFill>
                  <a:srgbClr val="000000"/>
                </a:solidFill>
                <a:latin typeface="Calibri" panose="020F0502020204030204" pitchFamily="34" charset="0"/>
              </a:rPr>
              <a:t>Naviraí/MS</a:t>
            </a:r>
          </a:p>
        </p:txBody>
      </p:sp>
      <p:sp>
        <p:nvSpPr>
          <p:cNvPr id="3076" name="Rectangle 4">
            <a:extLst>
              <a:ext uri="{FF2B5EF4-FFF2-40B4-BE49-F238E27FC236}">
                <a16:creationId xmlns:a16="http://schemas.microsoft.com/office/drawing/2014/main" id="{D102F77B-EAF7-43C9-88BD-9EB04CD24743}"/>
              </a:ext>
            </a:extLst>
          </p:cNvPr>
          <p:cNvSpPr>
            <a:spLocks noChangeArrowheads="1"/>
          </p:cNvSpPr>
          <p:nvPr/>
        </p:nvSpPr>
        <p:spPr bwMode="auto">
          <a:xfrm>
            <a:off x="360363" y="29597350"/>
            <a:ext cx="31611887" cy="9072563"/>
          </a:xfrm>
          <a:prstGeom prst="rect">
            <a:avLst/>
          </a:prstGeom>
          <a:noFill/>
          <a:ln w="25560" cap="sq">
            <a:solidFill>
              <a:srgbClr val="9BBB5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7" name="Rectangle 5">
            <a:extLst>
              <a:ext uri="{FF2B5EF4-FFF2-40B4-BE49-F238E27FC236}">
                <a16:creationId xmlns:a16="http://schemas.microsoft.com/office/drawing/2014/main" id="{E0A0D40D-8D45-4E1C-819A-2E7F094FBDDD}"/>
              </a:ext>
            </a:extLst>
          </p:cNvPr>
          <p:cNvSpPr>
            <a:spLocks noChangeArrowheads="1"/>
          </p:cNvSpPr>
          <p:nvPr/>
        </p:nvSpPr>
        <p:spPr bwMode="auto">
          <a:xfrm>
            <a:off x="360363" y="13323888"/>
            <a:ext cx="31611887" cy="15986125"/>
          </a:xfrm>
          <a:prstGeom prst="rect">
            <a:avLst/>
          </a:prstGeom>
          <a:noFill/>
          <a:ln w="25560" cap="sq">
            <a:solidFill>
              <a:srgbClr val="9BBB5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8" name="Rectangle 6">
            <a:extLst>
              <a:ext uri="{FF2B5EF4-FFF2-40B4-BE49-F238E27FC236}">
                <a16:creationId xmlns:a16="http://schemas.microsoft.com/office/drawing/2014/main" id="{0FFCA6A1-9831-4DFF-AAFF-23C887C5D9D8}"/>
              </a:ext>
            </a:extLst>
          </p:cNvPr>
          <p:cNvSpPr>
            <a:spLocks noChangeArrowheads="1"/>
          </p:cNvSpPr>
          <p:nvPr/>
        </p:nvSpPr>
        <p:spPr bwMode="auto">
          <a:xfrm>
            <a:off x="468313" y="13455650"/>
            <a:ext cx="31035625" cy="1569878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500">
                <a:solidFill>
                  <a:srgbClr val="FFFFFF"/>
                </a:solidFill>
                <a:latin typeface="Arial" panose="020B0604020202020204" pitchFamily="34" charset="0"/>
                <a:ea typeface="Microsoft YaHei" panose="020B0503020204020204" pitchFamily="34" charset="-122"/>
              </a:defRPr>
            </a:lvl9pPr>
          </a:lstStyle>
          <a:p>
            <a:pPr algn="just" eaLnBrk="1" hangingPunct="1">
              <a:buClrTx/>
              <a:buFontTx/>
              <a:buNone/>
            </a:pPr>
            <a:r>
              <a:rPr lang="pt-BR" altLang="pt-BR" sz="6300" b="1" dirty="0">
                <a:solidFill>
                  <a:srgbClr val="000000"/>
                </a:solidFill>
                <a:latin typeface="Calibri" panose="020F0502020204030204" pitchFamily="34" charset="0"/>
              </a:rPr>
              <a:t>Introdução</a:t>
            </a:r>
          </a:p>
          <a:p>
            <a:pPr algn="just" eaLnBrk="1" hangingPunct="1">
              <a:buClrTx/>
              <a:buFontTx/>
              <a:buNone/>
            </a:pPr>
            <a:r>
              <a:rPr lang="pt-BR" altLang="pt-BR" sz="3300" dirty="0">
                <a:solidFill>
                  <a:srgbClr val="000000"/>
                </a:solidFill>
                <a:latin typeface="Calibri" panose="020F0502020204030204" pitchFamily="34" charset="0"/>
              </a:rPr>
              <a:t>A antropometria pode ser definida por Homrich (2013) como a busca por padrões dos componentes corporais, por meio de medidas de comprimento de segmentos, tecido de gordura subcutâneo, diâmetros ósseos, massa corporal e estatura. </a:t>
            </a:r>
            <a:r>
              <a:rPr lang="pt-BR" altLang="pt-BR" sz="3300" dirty="0">
                <a:solidFill>
                  <a:srgbClr val="000000"/>
                </a:solidFill>
                <a:latin typeface="Calibri" panose="020F0502020204030204" pitchFamily="34" charset="0"/>
                <a:cs typeface="Calibri" panose="020F0502020204030204" pitchFamily="34" charset="0"/>
              </a:rPr>
              <a:t>Uma das ferramentas mais utilizadas nesse processo é o adipômetro, que segundo Homrich (2013) é um dos aparelhos que mais se adéquam na realização dos cálculos dessas dobras cutâneas. Essas medidas para Homrich (2013) são empregadas para estimar a espessura da pele e do tecido adiposo subcutâneo em locais específicos do corpo do indivíduo avaliado, entretanto esse método não é sugerido para indivíduos obesos, devido à dificuldade de mensuração destas dobras cutâneas.</a:t>
            </a:r>
          </a:p>
          <a:p>
            <a:pPr algn="just" eaLnBrk="1" hangingPunct="1">
              <a:buClrTx/>
              <a:buFontTx/>
              <a:buNone/>
            </a:pPr>
            <a:r>
              <a:rPr lang="pt-BR" altLang="pt-BR" sz="6300" b="1" dirty="0">
                <a:solidFill>
                  <a:srgbClr val="000000"/>
                </a:solidFill>
                <a:latin typeface="Calibri" panose="020F0502020204030204" pitchFamily="34" charset="0"/>
              </a:rPr>
              <a:t>Objetivo(s)</a:t>
            </a:r>
          </a:p>
          <a:p>
            <a:pPr algn="just" eaLnBrk="1" hangingPunct="1">
              <a:buClrTx/>
              <a:buFontTx/>
              <a:buNone/>
            </a:pPr>
            <a:r>
              <a:rPr lang="pt-BR" altLang="pt-BR" sz="3300" dirty="0">
                <a:solidFill>
                  <a:srgbClr val="000000"/>
                </a:solidFill>
                <a:latin typeface="Calibri" panose="020F0502020204030204" pitchFamily="34" charset="0"/>
                <a:cs typeface="Calibri" panose="020F0502020204030204" pitchFamily="34" charset="0"/>
              </a:rPr>
              <a:t>Considerando os aspectos ressaltados acima, esse projeto visa automatizar as avaliações antropométricas realizadas por um profissional tanto da área da Educação física quanto de outras  áreas que calculam essas avaliações, tendo em vista a criação de uma plataforma web através da linguagem PHP.</a:t>
            </a:r>
          </a:p>
          <a:p>
            <a:pPr algn="just" eaLnBrk="1" hangingPunct="1">
              <a:buClrTx/>
              <a:buFontTx/>
              <a:buNone/>
            </a:pPr>
            <a:r>
              <a:rPr lang="pt-BR" altLang="pt-BR" sz="6300" b="1" dirty="0">
                <a:solidFill>
                  <a:srgbClr val="000000"/>
                </a:solidFill>
                <a:latin typeface="Calibri" panose="020F0502020204030204" pitchFamily="34" charset="0"/>
              </a:rPr>
              <a:t>Metodologia </a:t>
            </a:r>
          </a:p>
          <a:p>
            <a:pPr algn="just">
              <a:spcAft>
                <a:spcPts val="600"/>
              </a:spcAft>
              <a:buClrTx/>
              <a:buFontTx/>
              <a:buNone/>
            </a:pPr>
            <a:r>
              <a:rPr lang="pt-BR" altLang="pt-BR" sz="3300" dirty="0">
                <a:solidFill>
                  <a:srgbClr val="000000"/>
                </a:solidFill>
                <a:latin typeface="Calibri" panose="020F0502020204030204" pitchFamily="34" charset="0"/>
              </a:rPr>
              <a:t>A criação da plataforma web será feita por meio da linguagem PHP, uma linguagem criada no Outono de 1994 que segundo Dall’Oglio (2015). </a:t>
            </a:r>
            <a:r>
              <a:rPr lang="pt-BR" altLang="pt-BR" sz="3300" dirty="0">
                <a:solidFill>
                  <a:srgbClr val="000000"/>
                </a:solidFill>
                <a:latin typeface="Calibri" panose="020F0502020204030204" pitchFamily="34" charset="0"/>
                <a:cs typeface="Calibri" panose="020F0502020204030204" pitchFamily="34" charset="0"/>
              </a:rPr>
              <a:t>Essa linguagem criada por Rasmus Lerdorf tinha como intenção formar um conjunto de </a:t>
            </a:r>
            <a:r>
              <a:rPr lang="pt-BR" altLang="pt-BR" sz="3300" i="1" dirty="0">
                <a:solidFill>
                  <a:srgbClr val="000000"/>
                </a:solidFill>
                <a:latin typeface="Calibri" panose="020F0502020204030204" pitchFamily="34" charset="0"/>
                <a:cs typeface="Calibri" panose="020F0502020204030204" pitchFamily="34" charset="0"/>
              </a:rPr>
              <a:t>scripts</a:t>
            </a:r>
            <a:r>
              <a:rPr lang="pt-BR" altLang="pt-BR" sz="3300" dirty="0">
                <a:solidFill>
                  <a:srgbClr val="000000"/>
                </a:solidFill>
                <a:latin typeface="Calibri" panose="020F0502020204030204" pitchFamily="34" charset="0"/>
                <a:cs typeface="Calibri" panose="020F0502020204030204" pitchFamily="34" charset="0"/>
              </a:rPr>
              <a:t> escritos na linguagem C, criando páginas dinâmicas utilizadas para monitorar o acesso do seu currículo na internet. Dentro da plataforma, adotaremos os protocolos de Jackson; Ward e Pollock (1980) </a:t>
            </a:r>
            <a:r>
              <a:rPr lang="pt-BR" altLang="pt-BR" sz="3300" dirty="0">
                <a:solidFill>
                  <a:srgbClr val="000000"/>
                </a:solidFill>
                <a:latin typeface="Calibri" panose="020F0502020204030204" pitchFamily="34" charset="0"/>
              </a:rPr>
              <a:t>para homens de 18 a 61 e mulheres de 18 a 55 anos e Slaughter et al (1988) para crianças e adolescentes de 7 a 18 anos. </a:t>
            </a:r>
            <a:r>
              <a:rPr lang="pt-BR" altLang="pt-BR" sz="3300" dirty="0">
                <a:solidFill>
                  <a:srgbClr val="000000"/>
                </a:solidFill>
                <a:latin typeface="Calibri" panose="020F0502020204030204" pitchFamily="34" charset="0"/>
                <a:cs typeface="Calibri" panose="020F0502020204030204" pitchFamily="34" charset="0"/>
              </a:rPr>
              <a:t>Esses protocolos serão inseridos de acordo com a idade de cada paciente, para que logo após o seu cadastro, ele possa direcionado para a página referente a sua idade e assim o seu avaliador consiga realizar a avaliação antropométrica.  </a:t>
            </a:r>
          </a:p>
          <a:p>
            <a:pPr algn="just" eaLnBrk="1" hangingPunct="1">
              <a:buClrTx/>
              <a:buFontTx/>
              <a:buNone/>
            </a:pPr>
            <a:r>
              <a:rPr lang="pt-BR" altLang="pt-BR" sz="6300" b="1" dirty="0">
                <a:solidFill>
                  <a:srgbClr val="000000"/>
                </a:solidFill>
                <a:latin typeface="Calibri" panose="020F0502020204030204" pitchFamily="34" charset="0"/>
              </a:rPr>
              <a:t>Resultados e análises</a:t>
            </a:r>
          </a:p>
          <a:p>
            <a:pPr algn="just" eaLnBrk="1" hangingPunct="1">
              <a:buClrTx/>
              <a:buFontTx/>
              <a:buNone/>
            </a:pPr>
            <a:r>
              <a:rPr lang="pt-BR" altLang="pt-BR" sz="3300" dirty="0">
                <a:solidFill>
                  <a:srgbClr val="000000"/>
                </a:solidFill>
                <a:latin typeface="Calibri" panose="020F0502020204030204" pitchFamily="34" charset="0"/>
                <a:cs typeface="Calibri" panose="020F0502020204030204" pitchFamily="34" charset="0"/>
              </a:rPr>
              <a:t>Na atual etapa deste projeto os resultados obtidos foram conhecimento teóricos em relação aos estudos em linguagem da programação e também em relação a Antropometria. </a:t>
            </a:r>
          </a:p>
          <a:p>
            <a:pPr algn="just" eaLnBrk="1" hangingPunct="1">
              <a:buClrTx/>
              <a:buFontTx/>
              <a:buNone/>
            </a:pPr>
            <a:r>
              <a:rPr lang="pt-BR" altLang="pt-BR" sz="6300" b="1" dirty="0">
                <a:solidFill>
                  <a:srgbClr val="000000"/>
                </a:solidFill>
                <a:latin typeface="Calibri" panose="020F0502020204030204" pitchFamily="34" charset="0"/>
              </a:rPr>
              <a:t>Considerações finais</a:t>
            </a:r>
          </a:p>
          <a:p>
            <a:pPr algn="just">
              <a:spcAft>
                <a:spcPts val="600"/>
              </a:spcAft>
              <a:buClrTx/>
              <a:buFontTx/>
              <a:buNone/>
            </a:pPr>
            <a:r>
              <a:rPr lang="pt-BR" altLang="pt-BR" sz="3300" dirty="0">
                <a:solidFill>
                  <a:srgbClr val="000000"/>
                </a:solidFill>
                <a:latin typeface="Calibri" panose="020F0502020204030204" pitchFamily="34" charset="0"/>
                <a:cs typeface="Calibri" panose="020F0502020204030204" pitchFamily="34" charset="0"/>
              </a:rPr>
              <a:t>Até o presente momento, foi possível apresentar a parte teórica do projeto e alguns avanços com relação a plataforma web, faltando ainda algumas alterações e implementações para que consigamos concluir e dar o resultado final deste projeto.</a:t>
            </a:r>
          </a:p>
          <a:p>
            <a:pPr algn="just" eaLnBrk="1" hangingPunct="1">
              <a:buClrTx/>
              <a:buFontTx/>
              <a:buNone/>
            </a:pPr>
            <a:r>
              <a:rPr lang="pt-BR" altLang="pt-BR" sz="6300" b="1" dirty="0">
                <a:solidFill>
                  <a:srgbClr val="000000"/>
                </a:solidFill>
                <a:latin typeface="Calibri" panose="020F0502020204030204" pitchFamily="34" charset="0"/>
              </a:rPr>
              <a:t>Referências</a:t>
            </a:r>
          </a:p>
          <a:p>
            <a:pPr algn="just">
              <a:buClrTx/>
              <a:buFontTx/>
              <a:buNone/>
            </a:pPr>
            <a:r>
              <a:rPr lang="pt-BR" altLang="pt-BR" sz="2800" dirty="0">
                <a:solidFill>
                  <a:srgbClr val="000000"/>
                </a:solidFill>
                <a:latin typeface="Calibri" panose="020F0502020204030204" pitchFamily="34" charset="0"/>
              </a:rPr>
              <a:t>[1]. </a:t>
            </a:r>
            <a:r>
              <a:rPr lang="pt-BR" altLang="pt-BR" sz="2800" dirty="0">
                <a:solidFill>
                  <a:srgbClr val="000000"/>
                </a:solidFill>
                <a:latin typeface="Calibri" panose="020F0502020204030204" pitchFamily="34" charset="0"/>
                <a:cs typeface="Calibri" panose="020F0502020204030204" pitchFamily="34" charset="0"/>
              </a:rPr>
              <a:t>HOMRICH, Luciana Marotto. (Org.). Avaliação física. Cadernos de referência de esporte 11. UNESCO. Fundação Vale. Brasília, 2013.</a:t>
            </a:r>
          </a:p>
          <a:p>
            <a:pPr>
              <a:spcAft>
                <a:spcPts val="550"/>
              </a:spcAft>
              <a:buClrTx/>
              <a:buFontTx/>
              <a:buNone/>
            </a:pPr>
            <a:r>
              <a:rPr lang="pt-BR" altLang="pt-BR" sz="2800" dirty="0">
                <a:solidFill>
                  <a:srgbClr val="000000"/>
                </a:solidFill>
                <a:latin typeface="Calibri" panose="020F0502020204030204" pitchFamily="34" charset="0"/>
              </a:rPr>
              <a:t>[2]. </a:t>
            </a:r>
            <a:r>
              <a:rPr lang="pt-BR" altLang="pt-BR" sz="2800" dirty="0">
                <a:solidFill>
                  <a:srgbClr val="000000"/>
                </a:solidFill>
                <a:latin typeface="Calibri" panose="020F0502020204030204" pitchFamily="34" charset="0"/>
                <a:cs typeface="Calibri" panose="020F0502020204030204" pitchFamily="34" charset="0"/>
              </a:rPr>
              <a:t>Dall’Oglio, Pablo. </a:t>
            </a:r>
            <a:r>
              <a:rPr lang="pt-BR" altLang="pt-BR" sz="2800" i="1" dirty="0">
                <a:solidFill>
                  <a:srgbClr val="000000"/>
                </a:solidFill>
                <a:latin typeface="Calibri" panose="020F0502020204030204" pitchFamily="34" charset="0"/>
                <a:cs typeface="Calibri" panose="020F0502020204030204" pitchFamily="34" charset="0"/>
              </a:rPr>
              <a:t>PHP Programando com Orientação a Objetos 3ª Edição</a:t>
            </a:r>
            <a:r>
              <a:rPr lang="pt-BR" altLang="pt-BR" sz="2800" dirty="0">
                <a:solidFill>
                  <a:srgbClr val="000000"/>
                </a:solidFill>
                <a:latin typeface="Calibri" panose="020F0502020204030204" pitchFamily="34" charset="0"/>
                <a:cs typeface="Calibri" panose="020F0502020204030204" pitchFamily="34" charset="0"/>
              </a:rPr>
              <a:t>. Novatec Editora, 2015. </a:t>
            </a:r>
          </a:p>
          <a:p>
            <a:pPr>
              <a:spcAft>
                <a:spcPts val="550"/>
              </a:spcAft>
              <a:buClrTx/>
              <a:buFontTx/>
              <a:buNone/>
            </a:pPr>
            <a:r>
              <a:rPr lang="pt-BR" altLang="pt-BR" sz="2800" dirty="0">
                <a:solidFill>
                  <a:srgbClr val="000000"/>
                </a:solidFill>
                <a:latin typeface="Calibri" panose="020F0502020204030204" pitchFamily="34" charset="0"/>
              </a:rPr>
              <a:t>[3]. </a:t>
            </a:r>
            <a:r>
              <a:rPr lang="pt-BR" altLang="pt-BR" sz="2800" dirty="0">
                <a:solidFill>
                  <a:schemeClr val="tx1"/>
                </a:solidFill>
                <a:latin typeface="+mj-lt"/>
                <a:cs typeface="Calibri" panose="020F0502020204030204" pitchFamily="34" charset="0"/>
              </a:rPr>
              <a:t>PERINI, Talita Adão et al. Cálculo do erro técnico de medição em antropometria. </a:t>
            </a:r>
            <a:r>
              <a:rPr lang="pt-BR" altLang="pt-BR" sz="2800" b="1" dirty="0">
                <a:solidFill>
                  <a:schemeClr val="tx1"/>
                </a:solidFill>
                <a:latin typeface="+mj-lt"/>
                <a:cs typeface="Calibri" panose="020F0502020204030204" pitchFamily="34" charset="0"/>
              </a:rPr>
              <a:t>Rev Bras Med Esporte</a:t>
            </a:r>
            <a:r>
              <a:rPr lang="pt-BR" altLang="pt-BR" sz="2800" dirty="0">
                <a:solidFill>
                  <a:schemeClr val="tx1"/>
                </a:solidFill>
                <a:latin typeface="+mj-lt"/>
                <a:cs typeface="Calibri" panose="020F0502020204030204" pitchFamily="34" charset="0"/>
              </a:rPr>
              <a:t>, v. 11, n. 1, p. 81-5, 2005.</a:t>
            </a:r>
          </a:p>
          <a:p>
            <a:pPr algn="just" eaLnBrk="1" hangingPunct="1">
              <a:buClrTx/>
              <a:buFontTx/>
              <a:buNone/>
            </a:pPr>
            <a:endParaRPr lang="pt-BR" altLang="pt-BR" sz="2800" dirty="0">
              <a:solidFill>
                <a:srgbClr val="222222"/>
              </a:solidFill>
              <a:latin typeface="Times New Roman" panose="02020603050405020304" pitchFamily="18" charset="0"/>
              <a:cs typeface="Calibri" panose="020F0502020204030204" pitchFamily="34" charset="0"/>
            </a:endParaRPr>
          </a:p>
        </p:txBody>
      </p:sp>
      <p:sp>
        <p:nvSpPr>
          <p:cNvPr id="3079" name="Rectangle 7">
            <a:extLst>
              <a:ext uri="{FF2B5EF4-FFF2-40B4-BE49-F238E27FC236}">
                <a16:creationId xmlns:a16="http://schemas.microsoft.com/office/drawing/2014/main" id="{14870FCF-83FD-4A72-839D-3241F6C8341A}"/>
              </a:ext>
            </a:extLst>
          </p:cNvPr>
          <p:cNvSpPr>
            <a:spLocks noChangeArrowheads="1"/>
          </p:cNvSpPr>
          <p:nvPr/>
        </p:nvSpPr>
        <p:spPr bwMode="auto">
          <a:xfrm>
            <a:off x="360363" y="8426450"/>
            <a:ext cx="31611887" cy="1871663"/>
          </a:xfrm>
          <a:prstGeom prst="rect">
            <a:avLst/>
          </a:prstGeom>
          <a:noFill/>
          <a:ln w="25560" cap="sq">
            <a:solidFill>
              <a:srgbClr val="9BBB5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80" name="Rectangle 8">
            <a:extLst>
              <a:ext uri="{FF2B5EF4-FFF2-40B4-BE49-F238E27FC236}">
                <a16:creationId xmlns:a16="http://schemas.microsoft.com/office/drawing/2014/main" id="{37EF1D6D-ED25-4A9D-BF36-329FF3F320BB}"/>
              </a:ext>
            </a:extLst>
          </p:cNvPr>
          <p:cNvSpPr>
            <a:spLocks noChangeArrowheads="1"/>
          </p:cNvSpPr>
          <p:nvPr/>
        </p:nvSpPr>
        <p:spPr bwMode="auto">
          <a:xfrm>
            <a:off x="360363" y="10514013"/>
            <a:ext cx="15841662" cy="2592387"/>
          </a:xfrm>
          <a:prstGeom prst="rect">
            <a:avLst/>
          </a:prstGeom>
          <a:noFill/>
          <a:ln w="25560" cap="sq">
            <a:solidFill>
              <a:srgbClr val="9BBB5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81" name="Rectangle 9">
            <a:extLst>
              <a:ext uri="{FF2B5EF4-FFF2-40B4-BE49-F238E27FC236}">
                <a16:creationId xmlns:a16="http://schemas.microsoft.com/office/drawing/2014/main" id="{64332294-1A08-42C0-BA41-F3920F3EAD12}"/>
              </a:ext>
            </a:extLst>
          </p:cNvPr>
          <p:cNvSpPr>
            <a:spLocks noChangeArrowheads="1"/>
          </p:cNvSpPr>
          <p:nvPr/>
        </p:nvSpPr>
        <p:spPr bwMode="auto">
          <a:xfrm>
            <a:off x="16489363" y="10514013"/>
            <a:ext cx="15482887" cy="2592387"/>
          </a:xfrm>
          <a:prstGeom prst="rect">
            <a:avLst/>
          </a:prstGeom>
          <a:noFill/>
          <a:ln w="25560" cap="sq">
            <a:solidFill>
              <a:srgbClr val="9BBB5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pic>
        <p:nvPicPr>
          <p:cNvPr id="3082" name="Picture 10">
            <a:extLst>
              <a:ext uri="{FF2B5EF4-FFF2-40B4-BE49-F238E27FC236}">
                <a16:creationId xmlns:a16="http://schemas.microsoft.com/office/drawing/2014/main" id="{A0052EC4-E184-4254-84DA-0B593E140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6613" y="11450638"/>
            <a:ext cx="2520950" cy="2520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3" name="Picture 11">
            <a:extLst>
              <a:ext uri="{FF2B5EF4-FFF2-40B4-BE49-F238E27FC236}">
                <a16:creationId xmlns:a16="http://schemas.microsoft.com/office/drawing/2014/main" id="{16998FFC-F9B9-4C49-B76E-96ADE92E5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731" y="34292192"/>
            <a:ext cx="9063134" cy="30241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4" name="Picture 12">
            <a:extLst>
              <a:ext uri="{FF2B5EF4-FFF2-40B4-BE49-F238E27FC236}">
                <a16:creationId xmlns:a16="http://schemas.microsoft.com/office/drawing/2014/main" id="{3C8C1918-488B-44B3-AD8E-B9F6AEA50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8189" y="29747107"/>
            <a:ext cx="9678025" cy="75531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3085" name="Group 13">
            <a:extLst>
              <a:ext uri="{FF2B5EF4-FFF2-40B4-BE49-F238E27FC236}">
                <a16:creationId xmlns:a16="http://schemas.microsoft.com/office/drawing/2014/main" id="{411A61BF-0C7C-41E8-BECF-B1605409A3BA}"/>
              </a:ext>
            </a:extLst>
          </p:cNvPr>
          <p:cNvGraphicFramePr>
            <a:graphicFrameLocks noGrp="1"/>
          </p:cNvGraphicFramePr>
          <p:nvPr>
            <p:extLst>
              <p:ext uri="{D42A27DB-BD31-4B8C-83A1-F6EECF244321}">
                <p14:modId xmlns:p14="http://schemas.microsoft.com/office/powerpoint/2010/main" val="3375160640"/>
              </p:ext>
            </p:extLst>
          </p:nvPr>
        </p:nvGraphicFramePr>
        <p:xfrm>
          <a:off x="360362" y="29789825"/>
          <a:ext cx="12075640" cy="7596087"/>
        </p:xfrm>
        <a:graphic>
          <a:graphicData uri="http://schemas.openxmlformats.org/drawingml/2006/table">
            <a:tbl>
              <a:tblPr/>
              <a:tblGrid>
                <a:gridCol w="3147881">
                  <a:extLst>
                    <a:ext uri="{9D8B030D-6E8A-4147-A177-3AD203B41FA5}">
                      <a16:colId xmlns:a16="http://schemas.microsoft.com/office/drawing/2014/main" val="3363976913"/>
                    </a:ext>
                  </a:extLst>
                </a:gridCol>
                <a:gridCol w="6394339">
                  <a:extLst>
                    <a:ext uri="{9D8B030D-6E8A-4147-A177-3AD203B41FA5}">
                      <a16:colId xmlns:a16="http://schemas.microsoft.com/office/drawing/2014/main" val="314052289"/>
                    </a:ext>
                  </a:extLst>
                </a:gridCol>
                <a:gridCol w="1276568">
                  <a:extLst>
                    <a:ext uri="{9D8B030D-6E8A-4147-A177-3AD203B41FA5}">
                      <a16:colId xmlns:a16="http://schemas.microsoft.com/office/drawing/2014/main" val="933367269"/>
                    </a:ext>
                  </a:extLst>
                </a:gridCol>
                <a:gridCol w="1256852">
                  <a:extLst>
                    <a:ext uri="{9D8B030D-6E8A-4147-A177-3AD203B41FA5}">
                      <a16:colId xmlns:a16="http://schemas.microsoft.com/office/drawing/2014/main" val="3549976068"/>
                    </a:ext>
                  </a:extLst>
                </a:gridCol>
              </a:tblGrid>
              <a:tr h="659967">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33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JACKSON;</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POLLOCK;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WARD,</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1980</a:t>
                      </a:r>
                    </a:p>
                  </a:txBody>
                  <a:tcPr marL="68760" marR="68760" marT="46101"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D= 1,112-0,00043499*(x1)+ 0,00000055.(x1)²</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-0,00028826.(x3)</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1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0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0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18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18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Homens</a:t>
                      </a:r>
                    </a:p>
                  </a:txBody>
                  <a:tcPr marL="68760" marR="68760" marT="15367"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18 a 61 anos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7200725"/>
                  </a:ext>
                </a:extLst>
              </a:tr>
              <a:tr h="642701">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D= 1,109-0,0008267*(x2) + 0,00000016.(x2)²- 0,0002574.(x3)</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pt-BR"/>
                    </a:p>
                  </a:txBody>
                  <a:tcPr/>
                </a:tc>
                <a:tc vMerge="1">
                  <a:txBody>
                    <a:bodyPr/>
                    <a:lstStyle/>
                    <a:p>
                      <a:endParaRPr lang="pt-BR"/>
                    </a:p>
                  </a:txBody>
                  <a:tcPr/>
                </a:tc>
                <a:extLst>
                  <a:ext uri="{0D108BD9-81ED-4DB2-BD59-A6C34878D82A}">
                    <a16:rowId xmlns:a16="http://schemas.microsoft.com/office/drawing/2014/main" val="870067435"/>
                  </a:ext>
                </a:extLst>
              </a:tr>
              <a:tr h="2285360">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Onde:</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X1= Soma de sete dobras cutâneas (torácica/peitoral, axilar media, tríceps, abdominal, suprailíaca e coxa)</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X2= Soma de três dobras cutâneas(torácica/peitoral, abdominal, coxa)</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X3 = Idade em anos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pt-BR"/>
                    </a:p>
                  </a:txBody>
                  <a:tcPr/>
                </a:tc>
                <a:tc vMerge="1">
                  <a:txBody>
                    <a:bodyPr/>
                    <a:lstStyle/>
                    <a:p>
                      <a:endParaRPr lang="pt-BR"/>
                    </a:p>
                  </a:txBody>
                  <a:tcPr/>
                </a:tc>
                <a:extLst>
                  <a:ext uri="{0D108BD9-81ED-4DB2-BD59-A6C34878D82A}">
                    <a16:rowId xmlns:a16="http://schemas.microsoft.com/office/drawing/2014/main" val="4078947688"/>
                  </a:ext>
                </a:extLst>
              </a:tr>
              <a:tr h="800876">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33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1"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JACKSON;</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1"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POLLOCK;</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1"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WARD,</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3300" b="1" i="1"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1980</a:t>
                      </a:r>
                    </a:p>
                  </a:txBody>
                  <a:tcPr marL="68760" marR="68760" marT="46101"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D= 1,097 – 0,00046971*(x1)+0,00000056*(x1)²</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- 0,0001392*(x3)</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2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Mulheres</a:t>
                      </a:r>
                    </a:p>
                  </a:txBody>
                  <a:tcPr marL="68760" marR="68760" marT="30734"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1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1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9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9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18 a 55 anos</a:t>
                      </a:r>
                    </a:p>
                  </a:txBody>
                  <a:tcPr marL="68760" marR="68760" marT="15367"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3377538"/>
                  </a:ext>
                </a:extLst>
              </a:tr>
              <a:tr h="659967">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D= 1,099-0,0009929* (x2)+ 0,00000023*(x2)</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- 0,00013928(x3)</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pt-BR"/>
                    </a:p>
                  </a:txBody>
                  <a:tcPr/>
                </a:tc>
                <a:tc vMerge="1">
                  <a:txBody>
                    <a:bodyPr/>
                    <a:lstStyle/>
                    <a:p>
                      <a:endParaRPr lang="pt-BR"/>
                    </a:p>
                  </a:txBody>
                  <a:tcPr/>
                </a:tc>
                <a:extLst>
                  <a:ext uri="{0D108BD9-81ED-4DB2-BD59-A6C34878D82A}">
                    <a16:rowId xmlns:a16="http://schemas.microsoft.com/office/drawing/2014/main" val="452190095"/>
                  </a:ext>
                </a:extLst>
              </a:tr>
              <a:tr h="2534550">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Onde:</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X1= Soma de sete dobras cutâneas (torácica/peitoral, axilar media, tríceps, abdominal, suprailíaca e coxa).</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X2= Soma de três dobras cutâneas(torácica/peitoral, abdominal, coxa)</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X3= Idade em anos</a:t>
                      </a:r>
                    </a:p>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pPr>
                      <a:r>
                        <a:rPr kumimoji="0" lang="pt-BR" altLang="pt-BR" sz="18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pt-BR"/>
                    </a:p>
                  </a:txBody>
                  <a:tcPr/>
                </a:tc>
                <a:tc vMerge="1">
                  <a:txBody>
                    <a:bodyPr/>
                    <a:lstStyle/>
                    <a:p>
                      <a:endParaRPr lang="pt-BR"/>
                    </a:p>
                  </a:txBody>
                  <a:tcPr/>
                </a:tc>
                <a:extLst>
                  <a:ext uri="{0D108BD9-81ED-4DB2-BD59-A6C34878D82A}">
                    <a16:rowId xmlns:a16="http://schemas.microsoft.com/office/drawing/2014/main" val="265179194"/>
                  </a:ext>
                </a:extLst>
              </a:tr>
            </a:tbl>
          </a:graphicData>
        </a:graphic>
      </p:graphicFrame>
      <p:sp>
        <p:nvSpPr>
          <p:cNvPr id="3132" name="Rectangle 60">
            <a:extLst>
              <a:ext uri="{FF2B5EF4-FFF2-40B4-BE49-F238E27FC236}">
                <a16:creationId xmlns:a16="http://schemas.microsoft.com/office/drawing/2014/main" id="{F638E5D8-E6A5-44B3-80C2-2B1CFE80A41A}"/>
              </a:ext>
            </a:extLst>
          </p:cNvPr>
          <p:cNvSpPr>
            <a:spLocks noChangeArrowheads="1"/>
          </p:cNvSpPr>
          <p:nvPr/>
        </p:nvSpPr>
        <p:spPr bwMode="auto">
          <a:xfrm>
            <a:off x="-3205163" y="31446788"/>
            <a:ext cx="38722301"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aphicFrame>
        <p:nvGraphicFramePr>
          <p:cNvPr id="3133" name="Group 61">
            <a:extLst>
              <a:ext uri="{FF2B5EF4-FFF2-40B4-BE49-F238E27FC236}">
                <a16:creationId xmlns:a16="http://schemas.microsoft.com/office/drawing/2014/main" id="{7F188E42-7E64-4A73-A5B9-72CF23CC6B4F}"/>
              </a:ext>
            </a:extLst>
          </p:cNvPr>
          <p:cNvGraphicFramePr>
            <a:graphicFrameLocks noGrp="1"/>
          </p:cNvGraphicFramePr>
          <p:nvPr>
            <p:extLst>
              <p:ext uri="{D42A27DB-BD31-4B8C-83A1-F6EECF244321}">
                <p14:modId xmlns:p14="http://schemas.microsoft.com/office/powerpoint/2010/main" val="4099440822"/>
              </p:ext>
            </p:extLst>
          </p:nvPr>
        </p:nvGraphicFramePr>
        <p:xfrm>
          <a:off x="12436002" y="29802067"/>
          <a:ext cx="9440863" cy="3883488"/>
        </p:xfrm>
        <a:graphic>
          <a:graphicData uri="http://schemas.openxmlformats.org/drawingml/2006/table">
            <a:tbl>
              <a:tblPr/>
              <a:tblGrid>
                <a:gridCol w="2359025">
                  <a:extLst>
                    <a:ext uri="{9D8B030D-6E8A-4147-A177-3AD203B41FA5}">
                      <a16:colId xmlns:a16="http://schemas.microsoft.com/office/drawing/2014/main" val="1915387357"/>
                    </a:ext>
                  </a:extLst>
                </a:gridCol>
                <a:gridCol w="3122613">
                  <a:extLst>
                    <a:ext uri="{9D8B030D-6E8A-4147-A177-3AD203B41FA5}">
                      <a16:colId xmlns:a16="http://schemas.microsoft.com/office/drawing/2014/main" val="2201610283"/>
                    </a:ext>
                  </a:extLst>
                </a:gridCol>
                <a:gridCol w="2087562">
                  <a:extLst>
                    <a:ext uri="{9D8B030D-6E8A-4147-A177-3AD203B41FA5}">
                      <a16:colId xmlns:a16="http://schemas.microsoft.com/office/drawing/2014/main" val="2595359296"/>
                    </a:ext>
                  </a:extLst>
                </a:gridCol>
                <a:gridCol w="1871663">
                  <a:extLst>
                    <a:ext uri="{9D8B030D-6E8A-4147-A177-3AD203B41FA5}">
                      <a16:colId xmlns:a16="http://schemas.microsoft.com/office/drawing/2014/main" val="569830660"/>
                    </a:ext>
                  </a:extLst>
                </a:gridCol>
              </a:tblGrid>
              <a:tr h="809980">
                <a:tc rowSpan="3">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33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3300" b="1"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SLAUGHTER et al.,</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3300" b="1"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1988</a:t>
                      </a:r>
                    </a:p>
                  </a:txBody>
                  <a:tcPr marL="68760" marR="68760" marT="46101"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G=0,735*(TR+PM)+1,0</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Homens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7 a 18 anos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3356611"/>
                  </a:ext>
                </a:extLst>
              </a:tr>
              <a:tr h="809980">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G= 0,61*(TR+PM)+5,1</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Mulheres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ctr"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7 a 18 anos</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807105"/>
                  </a:ext>
                </a:extLst>
              </a:tr>
              <a:tr h="2263528">
                <a:tc vMerge="1">
                  <a:txBody>
                    <a:bodyPr/>
                    <a:lstStyle/>
                    <a:p>
                      <a:endParaRPr lang="pt-BR"/>
                    </a:p>
                  </a:txBody>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2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Onde TR= Tríceps e PM Panturrilha Medial</a:t>
                      </a:r>
                    </a:p>
                  </a:txBody>
                  <a:tcPr marL="68760" marR="68760" marT="33528"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11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33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___</a:t>
                      </a:r>
                    </a:p>
                  </a:txBody>
                  <a:tcPr marL="68760" marR="68760" marT="15367"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37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3700">
                          <a:solidFill>
                            <a:srgbClr val="000000"/>
                          </a:solidFill>
                          <a:latin typeface="Calibri" panose="020F0502020204030204" pitchFamily="34" charset="0"/>
                          <a:ea typeface="Microsoft YaHei" panose="020B0503020204020204" pitchFamily="34" charset="-122"/>
                        </a:defRPr>
                      </a:lvl1pPr>
                      <a:lvl2pPr>
                        <a:spcBef>
                          <a:spcPts val="3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2000">
                          <a:solidFill>
                            <a:srgbClr val="000000"/>
                          </a:solidFill>
                          <a:latin typeface="Calibri" panose="020F0502020204030204" pitchFamily="34" charset="0"/>
                          <a:ea typeface="Microsoft YaHei" panose="020B0503020204020204" pitchFamily="34" charset="-122"/>
                        </a:defRPr>
                      </a:lvl2pPr>
                      <a:lvl3pPr>
                        <a:spcBef>
                          <a:spcPts val="28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0300">
                          <a:solidFill>
                            <a:srgbClr val="000000"/>
                          </a:solidFill>
                          <a:latin typeface="Calibri" panose="020F0502020204030204" pitchFamily="34" charset="0"/>
                          <a:ea typeface="Microsoft YaHei" panose="020B0503020204020204" pitchFamily="34" charset="-122"/>
                        </a:defRPr>
                      </a:lvl3pPr>
                      <a:lvl4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4pPr>
                      <a:lvl5pPr>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237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600">
                          <a:solidFill>
                            <a:srgbClr val="000000"/>
                          </a:solidFill>
                          <a:latin typeface="Calibri" panose="020F0502020204030204" pitchFamily="34" charset="0"/>
                          <a:ea typeface="Microsoft YaHei" panose="020B0503020204020204" pitchFamily="34" charset="-122"/>
                        </a:defRPr>
                      </a:lvl9pPr>
                    </a:lstStyle>
                    <a:p>
                      <a:pPr marL="0" marR="0" lvl="0" indent="0" algn="l" defTabSz="449263" rtl="0" eaLnBrk="1" fontAlgn="base" latinLnBrk="0" hangingPunct="1">
                        <a:lnSpc>
                          <a:spcPct val="83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kumimoji="0" lang="pt-BR" altLang="pt-BR" sz="11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ctr"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kumimoji="0" lang="pt-BR" altLang="pt-BR" sz="11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r>
                        <a:rPr kumimoji="0" lang="pt-BR" altLang="pt-BR" sz="33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___</a:t>
                      </a:r>
                    </a:p>
                  </a:txBody>
                  <a:tcPr marL="68760" marR="68760" marT="15367"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9366896"/>
                  </a:ext>
                </a:extLst>
              </a:tr>
            </a:tbl>
          </a:graphicData>
        </a:graphic>
      </p:graphicFrame>
      <p:sp>
        <p:nvSpPr>
          <p:cNvPr id="4" name="CaixaDeTexto 3">
            <a:extLst>
              <a:ext uri="{FF2B5EF4-FFF2-40B4-BE49-F238E27FC236}">
                <a16:creationId xmlns:a16="http://schemas.microsoft.com/office/drawing/2014/main" id="{8E2DAE5D-80D8-430D-8347-6C770CD904C4}"/>
              </a:ext>
            </a:extLst>
          </p:cNvPr>
          <p:cNvSpPr txBox="1"/>
          <p:nvPr/>
        </p:nvSpPr>
        <p:spPr>
          <a:xfrm>
            <a:off x="15143514" y="33738194"/>
            <a:ext cx="4824536" cy="1107996"/>
          </a:xfrm>
          <a:prstGeom prst="rect">
            <a:avLst/>
          </a:prstGeom>
          <a:noFill/>
        </p:spPr>
        <p:txBody>
          <a:bodyPr wrap="square" rtlCol="0">
            <a:spAutoFit/>
          </a:bodyPr>
          <a:lstStyle/>
          <a:p>
            <a:r>
              <a:rPr lang="pt-BR" sz="6600" dirty="0">
                <a:solidFill>
                  <a:schemeClr val="tx1"/>
                </a:solidFill>
                <a:latin typeface="+mj-lt"/>
              </a:rPr>
              <a:t>Adipômetro</a:t>
            </a:r>
          </a:p>
        </p:txBody>
      </p:sp>
      <p:sp>
        <p:nvSpPr>
          <p:cNvPr id="2" name="TextBox 1">
            <a:extLst>
              <a:ext uri="{FF2B5EF4-FFF2-40B4-BE49-F238E27FC236}">
                <a16:creationId xmlns:a16="http://schemas.microsoft.com/office/drawing/2014/main" id="{9E1814F7-2775-4E22-BBF4-734D3D687BC0}"/>
              </a:ext>
            </a:extLst>
          </p:cNvPr>
          <p:cNvSpPr txBox="1"/>
          <p:nvPr/>
        </p:nvSpPr>
        <p:spPr>
          <a:xfrm flipH="1">
            <a:off x="13105055" y="37477394"/>
            <a:ext cx="9063134" cy="954107"/>
          </a:xfrm>
          <a:prstGeom prst="rect">
            <a:avLst/>
          </a:prstGeom>
          <a:noFill/>
        </p:spPr>
        <p:txBody>
          <a:bodyPr wrap="square" rtlCol="0">
            <a:spAutoFit/>
          </a:bodyPr>
          <a:lstStyle/>
          <a:p>
            <a:r>
              <a:rPr lang="pt-BR" sz="2800" b="1" dirty="0">
                <a:solidFill>
                  <a:schemeClr val="tx1"/>
                </a:solidFill>
                <a:latin typeface="+mj-lt"/>
              </a:rPr>
              <a:t>FONTE: </a:t>
            </a:r>
            <a:r>
              <a:rPr lang="pt-BR" sz="2800" dirty="0">
                <a:solidFill>
                  <a:schemeClr val="tx1"/>
                </a:solidFill>
                <a:latin typeface="+mj-lt"/>
              </a:rPr>
              <a:t>https://www.shopfisio.com.br/adipometro-cientifico-tradicional</a:t>
            </a:r>
          </a:p>
        </p:txBody>
      </p:sp>
      <p:sp>
        <p:nvSpPr>
          <p:cNvPr id="8" name="TextBox 7">
            <a:extLst>
              <a:ext uri="{FF2B5EF4-FFF2-40B4-BE49-F238E27FC236}">
                <a16:creationId xmlns:a16="http://schemas.microsoft.com/office/drawing/2014/main" id="{C37A3F7A-3ADD-41DE-A638-88B0ACDDECB9}"/>
              </a:ext>
            </a:extLst>
          </p:cNvPr>
          <p:cNvSpPr txBox="1"/>
          <p:nvPr/>
        </p:nvSpPr>
        <p:spPr>
          <a:xfrm>
            <a:off x="695428" y="37477394"/>
            <a:ext cx="11740574" cy="1384995"/>
          </a:xfrm>
          <a:prstGeom prst="rect">
            <a:avLst/>
          </a:prstGeom>
          <a:noFill/>
        </p:spPr>
        <p:txBody>
          <a:bodyPr wrap="square" rtlCol="0">
            <a:spAutoFit/>
          </a:bodyPr>
          <a:lstStyle/>
          <a:p>
            <a:r>
              <a:rPr lang="pt-BR" sz="2800" b="1" dirty="0">
                <a:solidFill>
                  <a:schemeClr val="tx1"/>
                </a:solidFill>
                <a:latin typeface="+mj-lt"/>
              </a:rPr>
              <a:t>FONTE: </a:t>
            </a:r>
            <a:r>
              <a:rPr lang="pt-BR" altLang="pt-BR" sz="2800" dirty="0">
                <a:solidFill>
                  <a:srgbClr val="000000"/>
                </a:solidFill>
                <a:latin typeface="Calibri" panose="020F0502020204030204" pitchFamily="34" charset="0"/>
                <a:cs typeface="Calibri" panose="020F0502020204030204" pitchFamily="34" charset="0"/>
              </a:rPr>
              <a:t>HOMRICH, Luciana Marotto. (Org.). Avaliação física. Cadernos de referência de esporte 11. UNESCO. Fundação Vale. Brasília, 2013.</a:t>
            </a:r>
          </a:p>
          <a:p>
            <a:endParaRPr lang="pt-BR" sz="2800" b="1" dirty="0">
              <a:solidFill>
                <a:schemeClr val="tx1"/>
              </a:solidFill>
              <a:latin typeface="+mj-lt"/>
            </a:endParaRPr>
          </a:p>
        </p:txBody>
      </p:sp>
      <p:sp>
        <p:nvSpPr>
          <p:cNvPr id="9" name="TextBox 8">
            <a:extLst>
              <a:ext uri="{FF2B5EF4-FFF2-40B4-BE49-F238E27FC236}">
                <a16:creationId xmlns:a16="http://schemas.microsoft.com/office/drawing/2014/main" id="{9DE1B7E0-582B-421F-B40F-DAB23DEE6FFA}"/>
              </a:ext>
            </a:extLst>
          </p:cNvPr>
          <p:cNvSpPr txBox="1"/>
          <p:nvPr/>
        </p:nvSpPr>
        <p:spPr>
          <a:xfrm>
            <a:off x="21912395" y="37450017"/>
            <a:ext cx="10131292" cy="954107"/>
          </a:xfrm>
          <a:prstGeom prst="rect">
            <a:avLst/>
          </a:prstGeom>
          <a:noFill/>
        </p:spPr>
        <p:txBody>
          <a:bodyPr wrap="square" rtlCol="0">
            <a:spAutoFit/>
          </a:bodyPr>
          <a:lstStyle/>
          <a:p>
            <a:r>
              <a:rPr lang="pt-BR" sz="2800" b="1" dirty="0">
                <a:solidFill>
                  <a:schemeClr val="tx1"/>
                </a:solidFill>
                <a:latin typeface="+mj-lt"/>
              </a:rPr>
              <a:t>FONTE: </a:t>
            </a:r>
            <a:r>
              <a:rPr lang="pt-BR" sz="2800" dirty="0">
                <a:solidFill>
                  <a:schemeClr val="tx1"/>
                </a:solidFill>
                <a:latin typeface="+mj-lt"/>
              </a:rPr>
              <a:t>https://www.camporeal.edu.br/noticias/academicos-de-nutricao-realizam-avaliacao-nutricional-em-atletas-de-fisiculturismo/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85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85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808</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Microsoft YaHei</vt:lpstr>
      <vt:lpstr>Arial</vt:lpstr>
      <vt:lpstr>Calibri</vt:lpstr>
      <vt:lpstr>Times New Roman</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wilmara.rios</dc:creator>
  <cp:lastModifiedBy>Remo</cp:lastModifiedBy>
  <cp:revision>78</cp:revision>
  <cp:lastPrinted>1601-01-01T00:00:00Z</cp:lastPrinted>
  <dcterms:created xsi:type="dcterms:W3CDTF">2012-08-20T21:07:48Z</dcterms:created>
  <dcterms:modified xsi:type="dcterms:W3CDTF">2018-09-18T03:10:00Z</dcterms:modified>
</cp:coreProperties>
</file>