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1" r:id="rId3"/>
    <p:sldId id="293" r:id="rId4"/>
    <p:sldId id="292" r:id="rId5"/>
    <p:sldId id="279" r:id="rId6"/>
    <p:sldId id="262" r:id="rId7"/>
    <p:sldId id="294" r:id="rId8"/>
    <p:sldId id="288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9469"/>
    <a:srgbClr val="85152D"/>
    <a:srgbClr val="000000"/>
    <a:srgbClr val="6D1226"/>
    <a:srgbClr val="005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8" autoAdjust="0"/>
    <p:restoredTop sz="87611" autoAdjust="0"/>
  </p:normalViewPr>
  <p:slideViewPr>
    <p:cSldViewPr snapToGrid="0" snapToObjects="1">
      <p:cViewPr>
        <p:scale>
          <a:sx n="81" d="100"/>
          <a:sy n="81" d="100"/>
        </p:scale>
        <p:origin x="201" y="39"/>
      </p:cViewPr>
      <p:guideLst/>
    </p:cSldViewPr>
  </p:slideViewPr>
  <p:outlineViewPr>
    <p:cViewPr>
      <p:scale>
        <a:sx n="33" d="100"/>
        <a:sy n="33" d="100"/>
      </p:scale>
      <p:origin x="0" y="-362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9C1D7-0031-1541-AA63-7FAEC1216BBD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270A4-E417-1544-8D83-51C2B4F7CE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70A4-E417-1544-8D83-51C2B4F7CE0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3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0C37B5-7AC4-F44D-A217-0871F48961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33D963-15D9-4543-A581-389B05FF63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F5154A-9044-DF4B-B8FF-1C5D302E3ED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6009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816581-7862-284C-963A-CF2F4F4A0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43913A-74E9-7F4A-921F-3E1C939042CC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0C581C-A8E3-8A44-BECC-20F4ABC1FC9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43534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515600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74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750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717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348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44B94B8-50CE-5748-A280-92E0EB948C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23000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1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953000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4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5700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8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DBC174-C5E7-B143-BBA6-585D85F426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62C598-84C1-1A42-BBA8-D969BE51B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DDF048-556E-C743-A4C4-D61CAC27E26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573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4ED9AA-29C2-4142-901F-E889308087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812B43-F6FC-494D-B237-4FF0DFAE1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6CEBC00-305F-E14C-BF15-289C865726E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281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BF54AC58-42CE-A24D-BF72-E390769360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945F5F9-5630-7147-86BE-87D7CC97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F28ED9-5B5B-8F48-B563-B45CB0B5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3ECBBCF2-D47A-45FA-87CE-02D51A341F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3"/>
          <a:stretch/>
        </p:blipFill>
        <p:spPr>
          <a:xfrm flipH="1">
            <a:off x="0" y="0"/>
            <a:ext cx="3536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2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DA22979-1A8E-6349-AF08-C3C474E47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92D1F7-DEEE-476A-92F4-3B1DA7E92C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9" r="1"/>
          <a:stretch/>
        </p:blipFill>
        <p:spPr>
          <a:xfrm flipH="1">
            <a:off x="-2" y="0"/>
            <a:ext cx="3536831" cy="684038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5BFE968-7A96-4E6C-AAC8-36DA7023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BACF67-CC26-46A2-9344-3C1E5501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6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4DD806C-4495-1046-8B36-F6FEC0A887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8947F-6037-4CD1-AE36-4D456D82E8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7" t="6176"/>
          <a:stretch/>
        </p:blipFill>
        <p:spPr>
          <a:xfrm flipH="1">
            <a:off x="-10574" y="-11602"/>
            <a:ext cx="3547404" cy="68784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AEF51A-9282-4815-A9AF-1E063552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9D134A-989C-4E37-BE4A-09ED2CF7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129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DE13AE3-3346-F543-8AFF-3AA1BC327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8770AA-7D93-5B41-A6EE-713E506C47C4}"/>
              </a:ext>
            </a:extLst>
          </p:cNvPr>
          <p:cNvCxnSpPr/>
          <p:nvPr userDrawn="1"/>
        </p:nvCxnSpPr>
        <p:spPr>
          <a:xfrm>
            <a:off x="711929" y="91440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0F0B8C-9687-8F41-A302-0149477B4AE6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EE6E6CA-A5F2-7549-8D34-C58A164F760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20345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1C1BE7-90C6-9448-BD0B-1F67AC4A6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3B5A0-4B52-064F-9674-BD1D2C143C5F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48810AE-29EC-4746-B893-0EC3F6D7812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92768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46B18E-B6AF-BD45-A0DB-B19AA21B2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DC5295-1258-A048-BB61-14921DC5C547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2D8E8B-9995-0C49-8F7B-ABD63E7FFE6A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6926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56181-A5EB-3540-AB14-99CF88D6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711E9-2DCA-F24F-BD08-CFE2B5B4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9FA1-7218-D845-861A-97DC4AAB4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965C-165C-764D-B490-A5796C92088F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F2A5-43F3-6441-A712-F46CC85A8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7481-3A1D-994D-92B3-85C661383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50B0-441B-AA41-BD39-8458895395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8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62" r:id="rId3"/>
    <p:sldLayoutId id="2147483649" r:id="rId4"/>
    <p:sldLayoutId id="2147483650" r:id="rId5"/>
    <p:sldLayoutId id="2147483660" r:id="rId6"/>
    <p:sldLayoutId id="2147483651" r:id="rId7"/>
    <p:sldLayoutId id="2147483671" r:id="rId8"/>
    <p:sldLayoutId id="2147483672" r:id="rId9"/>
    <p:sldLayoutId id="2147483673" r:id="rId10"/>
    <p:sldLayoutId id="2147483664" r:id="rId11"/>
    <p:sldLayoutId id="2147483670" r:id="rId12"/>
    <p:sldLayoutId id="2147483666" r:id="rId13"/>
    <p:sldLayoutId id="2147483667" r:id="rId14"/>
    <p:sldLayoutId id="2147483663" r:id="rId15"/>
    <p:sldLayoutId id="2147483665" r:id="rId16"/>
    <p:sldLayoutId id="2147483668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danont@gmail.com" TargetMode="External"/><Relationship Id="rId2" Type="http://schemas.openxmlformats.org/officeDocument/2006/relationships/hyperlink" Target="mailto:Tomer.Danon@du.edu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BB0E-297E-A346-99DB-C040D260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Beer Recommendation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3C8AE-CDBF-774B-86E4-4DB613EF210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Tomer Danon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Data Science Capstone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University of Denver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9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938D-8B54-3746-A0C6-B79655894B1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7ECFF9E5-DE7A-4C2F-BDEE-82F00E9F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855422"/>
            <a:ext cx="10515601" cy="368621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5 years in beer industry.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3 years experience in brewing industry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Novel Strand Brewing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Interesting, fun, and exciting project!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Applicable to many platforms/apps.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Great for portfolio!</a:t>
            </a:r>
          </a:p>
        </p:txBody>
      </p:sp>
    </p:spTree>
    <p:extLst>
      <p:ext uri="{BB962C8B-B14F-4D97-AF65-F5344CB8AC3E}">
        <p14:creationId xmlns:p14="http://schemas.microsoft.com/office/powerpoint/2010/main" val="173152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938D-8B54-3746-A0C6-B79655894B1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7ECFF9E5-DE7A-4C2F-BDEE-82F00E9F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8" y="3113490"/>
            <a:ext cx="10515601" cy="284545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Many user-based review platforms exist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Google, Yelp!, Trip Advisor,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BeerAdvocate, Untapped, ratebeer.com,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Large amounts of data about user preferences.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u="sng" dirty="0"/>
              <a:t>Opportunity</a:t>
            </a:r>
            <a:r>
              <a:rPr lang="en-US" sz="2800" dirty="0"/>
              <a:t>! Use this data to recommend new products based on </a:t>
            </a:r>
            <a:r>
              <a:rPr lang="en-US" sz="2800" i="1" dirty="0"/>
              <a:t>shared</a:t>
            </a:r>
            <a:r>
              <a:rPr lang="en-US" sz="2800" dirty="0"/>
              <a:t> </a:t>
            </a:r>
            <a:r>
              <a:rPr lang="en-US" sz="2800" i="1" dirty="0"/>
              <a:t>preferences </a:t>
            </a:r>
            <a:r>
              <a:rPr lang="en-US" sz="2800" dirty="0"/>
              <a:t>→ </a:t>
            </a:r>
            <a:r>
              <a:rPr lang="en-US" sz="2800" b="1" i="1" dirty="0"/>
              <a:t>collaborative filtering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757C577-C5D2-4D30-A70E-F343BBED7B0B}"/>
              </a:ext>
            </a:extLst>
          </p:cNvPr>
          <p:cNvSpPr txBox="1">
            <a:spLocks/>
          </p:cNvSpPr>
          <p:nvPr/>
        </p:nvSpPr>
        <p:spPr>
          <a:xfrm>
            <a:off x="661809" y="1905225"/>
            <a:ext cx="5732853" cy="3846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Futura Md BT" panose="020B0602020204020303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/>
              <a:t>“How was you visit to ___?”	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A65DD86-2B27-4C8C-9583-ECDCD6EF0301}"/>
              </a:ext>
            </a:extLst>
          </p:cNvPr>
          <p:cNvSpPr txBox="1">
            <a:spLocks/>
          </p:cNvSpPr>
          <p:nvPr/>
        </p:nvSpPr>
        <p:spPr>
          <a:xfrm>
            <a:off x="4803203" y="2434905"/>
            <a:ext cx="7034901" cy="533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Futura Md BT" panose="020B0602020204020303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/>
              <a:t>“Are you enjoying your recent purchase of____?</a:t>
            </a:r>
          </a:p>
        </p:txBody>
      </p:sp>
    </p:spTree>
    <p:extLst>
      <p:ext uri="{BB962C8B-B14F-4D97-AF65-F5344CB8AC3E}">
        <p14:creationId xmlns:p14="http://schemas.microsoft.com/office/powerpoint/2010/main" val="42796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938D-8B54-3746-A0C6-B79655894B1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7ECFF9E5-DE7A-4C2F-BDEE-82F00E9F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855421"/>
            <a:ext cx="10515601" cy="389486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Beer reviews from BeerAdvocate.com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Online beer community since 1996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 ~10 years 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Attributes: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Ratings for aroma, appearance, palate, taste, and overall (average) rating.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Brewery name, beer style, username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Beer ID, Brewery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507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938D-8B54-3746-A0C6-B79655894B1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C27770-4293-407D-BE3E-46616443E39F}"/>
              </a:ext>
            </a:extLst>
          </p:cNvPr>
          <p:cNvSpPr/>
          <p:nvPr/>
        </p:nvSpPr>
        <p:spPr>
          <a:xfrm>
            <a:off x="5212531" y="2074274"/>
            <a:ext cx="1698504" cy="1144792"/>
          </a:xfrm>
          <a:prstGeom prst="roundRect">
            <a:avLst/>
          </a:prstGeom>
          <a:solidFill>
            <a:srgbClr val="A09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66,055</a:t>
            </a:r>
          </a:p>
          <a:p>
            <a:pPr algn="ctr"/>
            <a:r>
              <a:rPr lang="en-US" sz="2400" b="1" dirty="0"/>
              <a:t>Beers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1B0FC9-9C7A-4492-B00C-9382F4F0C04A}"/>
              </a:ext>
            </a:extLst>
          </p:cNvPr>
          <p:cNvSpPr/>
          <p:nvPr/>
        </p:nvSpPr>
        <p:spPr>
          <a:xfrm>
            <a:off x="7272158" y="2074274"/>
            <a:ext cx="1698504" cy="1144792"/>
          </a:xfrm>
          <a:prstGeom prst="roundRect">
            <a:avLst/>
          </a:prstGeom>
          <a:solidFill>
            <a:srgbClr val="A09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104 </a:t>
            </a:r>
          </a:p>
          <a:p>
            <a:pPr algn="ctr"/>
            <a:r>
              <a:rPr lang="en-US" sz="2400" b="1" dirty="0"/>
              <a:t>Styles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F2D703-319F-4890-BD3A-123770B0945D}"/>
              </a:ext>
            </a:extLst>
          </p:cNvPr>
          <p:cNvSpPr/>
          <p:nvPr/>
        </p:nvSpPr>
        <p:spPr>
          <a:xfrm>
            <a:off x="3152904" y="2074274"/>
            <a:ext cx="1698504" cy="1144792"/>
          </a:xfrm>
          <a:prstGeom prst="roundRect">
            <a:avLst/>
          </a:prstGeom>
          <a:solidFill>
            <a:srgbClr val="A09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33,388</a:t>
            </a:r>
          </a:p>
          <a:p>
            <a:pPr algn="ctr"/>
            <a:r>
              <a:rPr lang="en-US" sz="2400" b="1" dirty="0"/>
              <a:t>Users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50AC20-3CA2-48DB-BF3A-296A6B4FB511}"/>
              </a:ext>
            </a:extLst>
          </p:cNvPr>
          <p:cNvSpPr/>
          <p:nvPr/>
        </p:nvSpPr>
        <p:spPr>
          <a:xfrm>
            <a:off x="1093277" y="2060466"/>
            <a:ext cx="1698504" cy="1144792"/>
          </a:xfrm>
          <a:prstGeom prst="roundRect">
            <a:avLst/>
          </a:prstGeom>
          <a:solidFill>
            <a:srgbClr val="A09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1,586,614 </a:t>
            </a:r>
          </a:p>
          <a:p>
            <a:pPr algn="ctr"/>
            <a:r>
              <a:rPr lang="en-US" sz="2400" b="1" dirty="0"/>
              <a:t>Reviews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5D1111-06A2-465F-8EF1-10CCCF88D88F}"/>
              </a:ext>
            </a:extLst>
          </p:cNvPr>
          <p:cNvSpPr/>
          <p:nvPr/>
        </p:nvSpPr>
        <p:spPr>
          <a:xfrm>
            <a:off x="9331785" y="2074274"/>
            <a:ext cx="1698504" cy="1144792"/>
          </a:xfrm>
          <a:prstGeom prst="roundRect">
            <a:avLst/>
          </a:prstGeom>
          <a:solidFill>
            <a:srgbClr val="A09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5,743</a:t>
            </a:r>
          </a:p>
          <a:p>
            <a:pPr algn="ctr"/>
            <a:r>
              <a:rPr lang="en-US" sz="2400" b="1" dirty="0"/>
              <a:t>Breweries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879AF4-A695-47B7-994B-B7D3FF3BD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26" y="3711382"/>
            <a:ext cx="11096605" cy="180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7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Cleaning &amp;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8A840-6E00-CB42-929F-47504AC07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920855"/>
            <a:ext cx="9769918" cy="15081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many reviews?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Scores per styles reviewed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Beer info &amp; scores per beers reviewed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938D-8B54-3746-A0C6-B79655894B1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Users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F2403-C70C-41A1-A0E8-B5742745E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43" y="3429000"/>
            <a:ext cx="10048583" cy="216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210-F469-734F-93FB-24E14DA8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Recommendation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938D-8B54-3746-A0C6-B79655894B1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Style or Beer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7ECFF9E5-DE7A-4C2F-BDEE-82F00E9F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2024" y="2064144"/>
            <a:ext cx="5384070" cy="389486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New user provides beer style or beer name preferences.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Find users who have an average rating of 4.25 or higher for all preferred styles or beers - </a:t>
            </a:r>
            <a:r>
              <a:rPr lang="en-US" sz="2000" b="1" i="1" dirty="0"/>
              <a:t>CLUSTER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Find beers of the preferred styles or beer from the users in the cluster.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Group by beer and average score from all of the user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Suggest top 10.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F4374-40C6-4EC3-BD5A-ED6310234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05" y="2064144"/>
            <a:ext cx="6191295" cy="204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64514B-9B45-4825-B5B6-DA8822A5B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06" y="2432996"/>
            <a:ext cx="6210812" cy="2109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57578B-7C2D-4668-B189-49C0C4564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497" y="2819633"/>
            <a:ext cx="4095780" cy="7096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D6339A-6816-4ED5-84E3-A5A937B7AA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497" y="3704972"/>
            <a:ext cx="4766029" cy="228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1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D34FDC-870F-1F44-9337-AB3170DC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165E9-BB8A-7543-BED8-E080F7DA71D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0AE260-17B6-497E-BBC5-E1CA76C5407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1909685"/>
            <a:ext cx="10515600" cy="17075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 requires </a:t>
            </a:r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b="1" dirty="0"/>
              <a:t>feedback</a:t>
            </a:r>
            <a:r>
              <a:rPr lang="en-US" dirty="0"/>
              <a:t> on the recommendations they receive.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Potential design improvement for a </a:t>
            </a:r>
            <a:r>
              <a:rPr lang="en-US" b="1" dirty="0"/>
              <a:t>machine learning </a:t>
            </a:r>
            <a:r>
              <a:rPr lang="en-US" dirty="0"/>
              <a:t>algorithm.</a:t>
            </a:r>
          </a:p>
        </p:txBody>
      </p:sp>
    </p:spTree>
    <p:extLst>
      <p:ext uri="{BB962C8B-B14F-4D97-AF65-F5344CB8AC3E}">
        <p14:creationId xmlns:p14="http://schemas.microsoft.com/office/powerpoint/2010/main" val="344902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9169-4C3E-4A48-8916-798010E1E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7124203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Thank You!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4625-9C60-7C41-B88A-6C1F51A05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Tomer Danon</a:t>
            </a:r>
          </a:p>
          <a:p>
            <a:pPr marL="0" indent="0">
              <a:buNone/>
            </a:pPr>
            <a:r>
              <a:rPr lang="en-US" dirty="0"/>
              <a:t>MS Data Science @ 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Tomer.Danon@du.edu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danont@gmail.com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Connect with me on </a:t>
            </a:r>
            <a:r>
              <a:rPr lang="en-US" b="1" dirty="0"/>
              <a:t>LinkedIn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9492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 Daniels">
      <a:dk1>
        <a:srgbClr val="58595B"/>
      </a:dk1>
      <a:lt1>
        <a:sysClr val="window" lastClr="FFFFFF"/>
      </a:lt1>
      <a:dk2>
        <a:srgbClr val="000000"/>
      </a:dk2>
      <a:lt2>
        <a:srgbClr val="CCCCCC"/>
      </a:lt2>
      <a:accent1>
        <a:srgbClr val="8B2332"/>
      </a:accent1>
      <a:accent2>
        <a:srgbClr val="B5A574"/>
      </a:accent2>
      <a:accent3>
        <a:srgbClr val="03687F"/>
      </a:accent3>
      <a:accent4>
        <a:srgbClr val="DF5E1F"/>
      </a:accent4>
      <a:accent5>
        <a:srgbClr val="214186"/>
      </a:accent5>
      <a:accent6>
        <a:srgbClr val="058753"/>
      </a:accent6>
      <a:hlink>
        <a:srgbClr val="88220E"/>
      </a:hlink>
      <a:folHlink>
        <a:srgbClr val="B5A5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8744</TotalTime>
  <Words>316</Words>
  <Application>Microsoft Office PowerPoint</Application>
  <PresentationFormat>Widescreen</PresentationFormat>
  <Paragraphs>69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Futura Md BT</vt:lpstr>
      <vt:lpstr>Office Theme</vt:lpstr>
      <vt:lpstr>Beer Recommendation Model </vt:lpstr>
      <vt:lpstr>Introduction</vt:lpstr>
      <vt:lpstr>Introduction</vt:lpstr>
      <vt:lpstr>The Dataset</vt:lpstr>
      <vt:lpstr>The Dataset</vt:lpstr>
      <vt:lpstr>Data Cleaning &amp; Preparation</vt:lpstr>
      <vt:lpstr>Recommendation Model</vt:lpstr>
      <vt:lpstr>Conclusions 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Madeline Hanssler</dc:creator>
  <cp:lastModifiedBy>Tomer Danon</cp:lastModifiedBy>
  <cp:revision>156</cp:revision>
  <dcterms:created xsi:type="dcterms:W3CDTF">2018-10-30T16:41:44Z</dcterms:created>
  <dcterms:modified xsi:type="dcterms:W3CDTF">2022-04-20T18:42:24Z</dcterms:modified>
</cp:coreProperties>
</file>