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98" r:id="rId5"/>
    <p:sldId id="283" r:id="rId6"/>
    <p:sldId id="297" r:id="rId7"/>
    <p:sldId id="292" r:id="rId8"/>
    <p:sldId id="284" r:id="rId9"/>
    <p:sldId id="293" r:id="rId10"/>
    <p:sldId id="299" r:id="rId11"/>
    <p:sldId id="294" r:id="rId12"/>
    <p:sldId id="300" r:id="rId13"/>
    <p:sldId id="301" r:id="rId14"/>
    <p:sldId id="295" r:id="rId15"/>
    <p:sldId id="285" r:id="rId16"/>
    <p:sldId id="29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p:scale>
          <a:sx n="58" d="100"/>
          <a:sy n="58" d="100"/>
        </p:scale>
        <p:origin x="264" y="284"/>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07/10/2024</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07/10/2024</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smtClean="0"/>
              <a:t>Click to edit Master subtitle style</a:t>
            </a:r>
            <a:endParaRPr lang="en-US"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smtClean="0"/>
              <a:t>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xmlns=""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xmlns=""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smtClean="0"/>
              <a:t>Click to edit Master title style</a:t>
            </a:r>
            <a:endParaRPr lang="en-US" noProof="0"/>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smtClean="0"/>
              <a:t>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smtClean="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xmlns=""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xmlns=""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8.xml"/><Relationship Id="rId5" Type="http://schemas.openxmlformats.org/officeDocument/2006/relationships/image" Target="../media/image17.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pPr algn="ctr"/>
            <a:r>
              <a:rPr lang="en-GB" sz="3200" spc="0" dirty="0">
                <a:solidFill>
                  <a:schemeClr val="accent1">
                    <a:lumMod val="50000"/>
                  </a:schemeClr>
                </a:solidFill>
                <a:latin typeface="Times New Roman" panose="02020603050405020304" pitchFamily="18" charset="0"/>
                <a:cs typeface="Times New Roman" panose="02020603050405020304" pitchFamily="18" charset="0"/>
              </a:rPr>
              <a:t>Brand Promotion and </a:t>
            </a:r>
            <a:r>
              <a:rPr lang="en-GB" sz="3200" spc="0" dirty="0" smtClean="0">
                <a:solidFill>
                  <a:schemeClr val="accent1">
                    <a:lumMod val="50000"/>
                  </a:schemeClr>
                </a:solidFill>
                <a:latin typeface="Times New Roman" panose="02020603050405020304" pitchFamily="18" charset="0"/>
                <a:cs typeface="Times New Roman" panose="02020603050405020304" pitchFamily="18" charset="0"/>
              </a:rPr>
              <a:t>Sales </a:t>
            </a:r>
            <a:r>
              <a:rPr lang="en-GB" sz="3200" spc="0" dirty="0">
                <a:solidFill>
                  <a:schemeClr val="accent1">
                    <a:lumMod val="50000"/>
                  </a:schemeClr>
                </a:solidFill>
                <a:latin typeface="Times New Roman" panose="02020603050405020304" pitchFamily="18" charset="0"/>
                <a:cs typeface="Times New Roman" panose="02020603050405020304" pitchFamily="18" charset="0"/>
              </a:rPr>
              <a:t>Analysis of Amrita Consumer Food Products </a:t>
            </a:r>
            <a:r>
              <a:rPr lang="en-GB" sz="3200" spc="0" dirty="0" smtClean="0">
                <a:solidFill>
                  <a:schemeClr val="accent1">
                    <a:lumMod val="50000"/>
                  </a:schemeClr>
                </a:solidFill>
                <a:latin typeface="Times New Roman" panose="02020603050405020304" pitchFamily="18" charset="0"/>
                <a:cs typeface="Times New Roman" panose="02020603050405020304" pitchFamily="18" charset="0"/>
              </a:rPr>
              <a:t>Limited</a:t>
            </a:r>
            <a:r>
              <a:rPr lang="en-GB" sz="3200" dirty="0" smtClean="0">
                <a:latin typeface="Times New Roman" panose="02020603050405020304" pitchFamily="18" charset="0"/>
                <a:cs typeface="Times New Roman" panose="02020603050405020304" pitchFamily="18" charset="0"/>
              </a:rPr>
              <a:t/>
            </a:r>
            <a:br>
              <a:rPr lang="en-GB" sz="3200" dirty="0" smtClean="0">
                <a:latin typeface="Times New Roman" panose="02020603050405020304" pitchFamily="18" charset="0"/>
                <a:cs typeface="Times New Roman" panose="02020603050405020304" pitchFamily="18" charset="0"/>
              </a:rPr>
            </a:br>
            <a:endParaRPr lang="en-US" sz="32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6105235" y="4072347"/>
            <a:ext cx="5993679" cy="1100017"/>
          </a:xfrm>
        </p:spPr>
        <p:txBody>
          <a:bodyPr/>
          <a:lstStyle/>
          <a:p>
            <a:r>
              <a:rPr lang="en-US" sz="2400" b="1" dirty="0" smtClean="0"/>
              <a:t>Md. Remon Hasan</a:t>
            </a:r>
          </a:p>
          <a:p>
            <a:r>
              <a:rPr lang="en-US" sz="2400" b="1" dirty="0"/>
              <a:t>Roll</a:t>
            </a:r>
            <a:r>
              <a:rPr lang="en-US" sz="2400" b="1" dirty="0" smtClean="0"/>
              <a:t>: 01-033-11 </a:t>
            </a:r>
            <a:endParaRPr lang="en-US" sz="2400" b="1" dirty="0"/>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smtClean="0"/>
              <a:t>Analysis 3: Which </a:t>
            </a:r>
            <a:r>
              <a:rPr lang="en-US" dirty="0"/>
              <a:t>year saw the highest sales in terms of units sold?</a:t>
            </a: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10</a:t>
            </a:fld>
            <a:endParaRPr lang="en-US" dirty="0"/>
          </a:p>
        </p:txBody>
      </p:sp>
      <p:sp>
        <p:nvSpPr>
          <p:cNvPr id="11" name="TextBox 10"/>
          <p:cNvSpPr txBox="1"/>
          <p:nvPr/>
        </p:nvSpPr>
        <p:spPr>
          <a:xfrm>
            <a:off x="3531599" y="1549411"/>
            <a:ext cx="3624550" cy="373031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table shows the total units sold in January across two years, 2019 and 2020. In January 2019, 264,674 units were sold, while in January 2020, sales increased significantly to 861,132 units. The grand total for both years combined is 1,125,806 units.</a:t>
            </a:r>
            <a:endParaRPr lang="en-GB"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00670" y="1703860"/>
            <a:ext cx="2517642" cy="2989326"/>
          </a:xfrm>
          <a:prstGeom prst="rect">
            <a:avLst/>
          </a:prstGeom>
        </p:spPr>
      </p:pic>
      <p:pic>
        <p:nvPicPr>
          <p:cNvPr id="6" name="Picture 5"/>
          <p:cNvPicPr>
            <a:picLocks noChangeAspect="1"/>
          </p:cNvPicPr>
          <p:nvPr/>
        </p:nvPicPr>
        <p:blipFill>
          <a:blip r:embed="rId3"/>
          <a:stretch>
            <a:fillRect/>
          </a:stretch>
        </p:blipFill>
        <p:spPr>
          <a:xfrm>
            <a:off x="7844010" y="1549411"/>
            <a:ext cx="4131990" cy="4102241"/>
          </a:xfrm>
          <a:prstGeom prst="rect">
            <a:avLst/>
          </a:prstGeom>
        </p:spPr>
      </p:pic>
      <p:sp>
        <p:nvSpPr>
          <p:cNvPr id="7" name="TextBox 6"/>
          <p:cNvSpPr txBox="1"/>
          <p:nvPr/>
        </p:nvSpPr>
        <p:spPr>
          <a:xfrm>
            <a:off x="6940627" y="6081311"/>
            <a:ext cx="4131325" cy="646331"/>
          </a:xfrm>
          <a:prstGeom prst="rect">
            <a:avLst/>
          </a:prstGeom>
          <a:noFill/>
        </p:spPr>
        <p:txBody>
          <a:bodyPr wrap="square" rtlCol="0">
            <a:spAutoFit/>
          </a:bodyPr>
          <a:lstStyle/>
          <a:p>
            <a:r>
              <a:rPr lang="en-US" dirty="0" smtClean="0"/>
              <a:t>To know about more sales analysis report please see my project report….</a:t>
            </a:r>
            <a:endParaRPr lang="en-US" dirty="0"/>
          </a:p>
        </p:txBody>
      </p:sp>
    </p:spTree>
    <p:extLst>
      <p:ext uri="{BB962C8B-B14F-4D97-AF65-F5344CB8AC3E}">
        <p14:creationId xmlns:p14="http://schemas.microsoft.com/office/powerpoint/2010/main" val="189190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67129-D582-495A-8F4B-6B9075899DD6}"/>
              </a:ext>
            </a:extLst>
          </p:cNvPr>
          <p:cNvSpPr>
            <a:spLocks noGrp="1"/>
          </p:cNvSpPr>
          <p:nvPr>
            <p:ph type="title"/>
          </p:nvPr>
        </p:nvSpPr>
        <p:spPr/>
        <p:txBody>
          <a:bodyPr/>
          <a:lstStyle/>
          <a:p>
            <a:r>
              <a:rPr lang="en-US" dirty="0" smtClean="0"/>
              <a:t>Findings</a:t>
            </a:r>
            <a:endParaRPr lang="en-US" dirty="0"/>
          </a:p>
        </p:txBody>
      </p:sp>
      <p:sp>
        <p:nvSpPr>
          <p:cNvPr id="6" name="Slide Number Placeholder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11</a:t>
            </a:fld>
            <a:endParaRPr lang="en-US" dirty="0"/>
          </a:p>
        </p:txBody>
      </p:sp>
      <p:sp>
        <p:nvSpPr>
          <p:cNvPr id="7" name="TextBox 6"/>
          <p:cNvSpPr txBox="1"/>
          <p:nvPr/>
        </p:nvSpPr>
        <p:spPr>
          <a:xfrm>
            <a:off x="1377108" y="764710"/>
            <a:ext cx="9805012" cy="603864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GB" sz="2000" dirty="0" smtClean="0">
                <a:latin typeface="Times New Roman" panose="02020603050405020304" pitchFamily="18" charset="0"/>
                <a:cs typeface="Times New Roman" panose="02020603050405020304" pitchFamily="18" charset="0"/>
              </a:rPr>
              <a:t>From </a:t>
            </a:r>
            <a:r>
              <a:rPr lang="en-GB" sz="2000" dirty="0">
                <a:latin typeface="Times New Roman" panose="02020603050405020304" pitchFamily="18" charset="0"/>
                <a:cs typeface="Times New Roman" panose="02020603050405020304" pitchFamily="18" charset="0"/>
              </a:rPr>
              <a:t>project it has been found that majority of respondent use only branded product but most of them are not price sensitive customer to Amrita goods.</a:t>
            </a:r>
          </a:p>
          <a:p>
            <a:pPr marL="285750" indent="-285750" algn="just">
              <a:lnSpc>
                <a:spcPct val="150000"/>
              </a:lnSpc>
              <a:buFont typeface="Wingdings" panose="05000000000000000000" pitchFamily="2" charset="2"/>
              <a:buChar char="ü"/>
            </a:pPr>
            <a:r>
              <a:rPr lang="en-GB" sz="2000" dirty="0" smtClean="0">
                <a:latin typeface="Times New Roman" panose="02020603050405020304" pitchFamily="18" charset="0"/>
                <a:cs typeface="Times New Roman" panose="02020603050405020304" pitchFamily="18" charset="0"/>
              </a:rPr>
              <a:t>Amrita </a:t>
            </a:r>
            <a:r>
              <a:rPr lang="en-GB" sz="2000" dirty="0">
                <a:latin typeface="Times New Roman" panose="02020603050405020304" pitchFamily="18" charset="0"/>
                <a:cs typeface="Times New Roman" panose="02020603050405020304" pitchFamily="18" charset="0"/>
              </a:rPr>
              <a:t>Consumer Foods Limited always </a:t>
            </a:r>
            <a:r>
              <a:rPr lang="en-GB" sz="2000" dirty="0" err="1">
                <a:latin typeface="Times New Roman" panose="02020603050405020304" pitchFamily="18" charset="0"/>
                <a:cs typeface="Times New Roman" panose="02020603050405020304" pitchFamily="18" charset="0"/>
              </a:rPr>
              <a:t>fulfills</a:t>
            </a:r>
            <a:r>
              <a:rPr lang="en-GB" sz="2000" dirty="0">
                <a:latin typeface="Times New Roman" panose="02020603050405020304" pitchFamily="18" charset="0"/>
                <a:cs typeface="Times New Roman" panose="02020603050405020304" pitchFamily="18" charset="0"/>
              </a:rPr>
              <a:t> its promise which was expressed in various promotional strategies that make consumer loyalty. </a:t>
            </a:r>
          </a:p>
          <a:p>
            <a:pPr marL="285750" indent="-285750" algn="just">
              <a:lnSpc>
                <a:spcPct val="150000"/>
              </a:lnSpc>
              <a:buFont typeface="Wingdings" panose="05000000000000000000" pitchFamily="2" charset="2"/>
              <a:buChar char="ü"/>
            </a:pPr>
            <a:r>
              <a:rPr lang="en-GB" sz="2000" dirty="0" smtClean="0">
                <a:latin typeface="Times New Roman" panose="02020603050405020304" pitchFamily="18" charset="0"/>
                <a:cs typeface="Times New Roman" panose="02020603050405020304" pitchFamily="18" charset="0"/>
              </a:rPr>
              <a:t>It </a:t>
            </a:r>
            <a:r>
              <a:rPr lang="en-GB" sz="2000" dirty="0">
                <a:latin typeface="Times New Roman" panose="02020603050405020304" pitchFamily="18" charset="0"/>
                <a:cs typeface="Times New Roman" panose="02020603050405020304" pitchFamily="18" charset="0"/>
              </a:rPr>
              <a:t>is found that most of the respondent agreed on the perception that quality product of Amrita will help to build a good brand image and they always buy Amrita Consumer Products brand.</a:t>
            </a:r>
          </a:p>
          <a:p>
            <a:pPr marL="285750" indent="-285750" algn="just">
              <a:lnSpc>
                <a:spcPct val="150000"/>
              </a:lnSpc>
              <a:buFont typeface="Wingdings" panose="05000000000000000000" pitchFamily="2" charset="2"/>
              <a:buChar char="ü"/>
            </a:pPr>
            <a:r>
              <a:rPr lang="en-GB" sz="2000" dirty="0" smtClean="0">
                <a:latin typeface="Times New Roman" panose="02020603050405020304" pitchFamily="18" charset="0"/>
                <a:cs typeface="Times New Roman" panose="02020603050405020304" pitchFamily="18" charset="0"/>
              </a:rPr>
              <a:t>Amrita </a:t>
            </a:r>
            <a:r>
              <a:rPr lang="en-GB" sz="2000" dirty="0">
                <a:latin typeface="Times New Roman" panose="02020603050405020304" pitchFamily="18" charset="0"/>
                <a:cs typeface="Times New Roman" panose="02020603050405020304" pitchFamily="18" charset="0"/>
              </a:rPr>
              <a:t>has got good word of publicity and advertisement of Amrita makes consumers notice as a brand and most of the respondent always buy Amrita Consumer Products brand.</a:t>
            </a:r>
          </a:p>
          <a:p>
            <a:pPr marL="285750" indent="-285750" algn="just">
              <a:lnSpc>
                <a:spcPct val="150000"/>
              </a:lnSpc>
              <a:buFont typeface="Wingdings" panose="05000000000000000000" pitchFamily="2" charset="2"/>
              <a:buChar char="ü"/>
            </a:pPr>
            <a:r>
              <a:rPr lang="en-GB" sz="2000" dirty="0" smtClean="0">
                <a:latin typeface="Times New Roman" panose="02020603050405020304" pitchFamily="18" charset="0"/>
                <a:cs typeface="Times New Roman" panose="02020603050405020304" pitchFamily="18" charset="0"/>
              </a:rPr>
              <a:t>If </a:t>
            </a:r>
            <a:r>
              <a:rPr lang="en-GB" sz="2000" dirty="0">
                <a:latin typeface="Times New Roman" panose="02020603050405020304" pitchFamily="18" charset="0"/>
                <a:cs typeface="Times New Roman" panose="02020603050405020304" pitchFamily="18" charset="0"/>
              </a:rPr>
              <a:t>Amrita endorse </a:t>
            </a:r>
            <a:r>
              <a:rPr lang="en-GB" sz="2000" dirty="0" err="1">
                <a:latin typeface="Times New Roman" panose="02020603050405020304" pitchFamily="18" charset="0"/>
                <a:cs typeface="Times New Roman" panose="02020603050405020304" pitchFamily="18" charset="0"/>
              </a:rPr>
              <a:t>favorite</a:t>
            </a:r>
            <a:r>
              <a:rPr lang="en-GB" sz="2000" dirty="0">
                <a:latin typeface="Times New Roman" panose="02020603050405020304" pitchFamily="18" charset="0"/>
                <a:cs typeface="Times New Roman" panose="02020603050405020304" pitchFamily="18" charset="0"/>
              </a:rPr>
              <a:t> celebrity in promotion that will positively affect the brand perception.</a:t>
            </a:r>
          </a:p>
          <a:p>
            <a:pPr marL="285750" indent="-285750" algn="just">
              <a:lnSpc>
                <a:spcPct val="150000"/>
              </a:lnSpc>
              <a:buFont typeface="Wingdings" panose="05000000000000000000" pitchFamily="2" charset="2"/>
              <a:buChar char="ü"/>
            </a:pPr>
            <a:r>
              <a:rPr lang="en-GB" sz="2000" dirty="0" smtClean="0">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price of the Amrita products is affordable by people and Sponsorship helps Amrita build stronger bran.</a:t>
            </a:r>
          </a:p>
        </p:txBody>
      </p:sp>
    </p:spTree>
    <p:extLst>
      <p:ext uri="{BB962C8B-B14F-4D97-AF65-F5344CB8AC3E}">
        <p14:creationId xmlns:p14="http://schemas.microsoft.com/office/powerpoint/2010/main" val="257542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a:fillRect/>
          </a:stretch>
        </p:blipFill>
        <p:spPr>
          <a:xfrm>
            <a:off x="7429706" y="0"/>
            <a:ext cx="4546294" cy="6371350"/>
          </a:xfrm>
        </p:spPr>
      </p:pic>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12</a:t>
            </a:fld>
            <a:endParaRPr lang="en-US" dirty="0"/>
          </a:p>
        </p:txBody>
      </p:sp>
      <p:sp>
        <p:nvSpPr>
          <p:cNvPr id="11" name="Title 10" hidden="1">
            <a:extLst>
              <a:ext uri="{FF2B5EF4-FFF2-40B4-BE49-F238E27FC236}">
                <a16:creationId xmlns:a16="http://schemas.microsoft.com/office/drawing/2014/main" id="{C5462610-1D7E-437B-B516-F30D9A789B9B}"/>
              </a:ext>
            </a:extLst>
          </p:cNvPr>
          <p:cNvSpPr>
            <a:spLocks noGrp="1"/>
          </p:cNvSpPr>
          <p:nvPr>
            <p:ph type="title"/>
          </p:nvPr>
        </p:nvSpPr>
        <p:spPr/>
        <p:txBody>
          <a:bodyPr/>
          <a:lstStyle/>
          <a:p>
            <a:r>
              <a:rPr lang="en-US" dirty="0"/>
              <a:t>Large image</a:t>
            </a:r>
          </a:p>
        </p:txBody>
      </p:sp>
      <p:sp>
        <p:nvSpPr>
          <p:cNvPr id="2" name="Content Placeholder 1"/>
          <p:cNvSpPr>
            <a:spLocks noGrp="1"/>
          </p:cNvSpPr>
          <p:nvPr>
            <p:ph sz="half" idx="1"/>
          </p:nvPr>
        </p:nvSpPr>
        <p:spPr>
          <a:xfrm>
            <a:off x="2831335" y="176270"/>
            <a:ext cx="5664000" cy="710893"/>
          </a:xfrm>
        </p:spPr>
        <p:txBody>
          <a:bodyPr/>
          <a:lstStyle/>
          <a:p>
            <a:pPr algn="l"/>
            <a:r>
              <a:rPr lang="en-US" sz="3200" dirty="0" smtClean="0">
                <a:latin typeface="Times New Roman" panose="02020603050405020304" pitchFamily="18" charset="0"/>
                <a:cs typeface="Times New Roman" panose="02020603050405020304" pitchFamily="18" charset="0"/>
              </a:rPr>
              <a:t>Recommendations</a:t>
            </a:r>
            <a:endParaRPr lang="en-US"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97455" y="1063433"/>
            <a:ext cx="7050796" cy="4893647"/>
          </a:xfrm>
          <a:prstGeom prst="rect">
            <a:avLst/>
          </a:prstGeom>
          <a:noFill/>
        </p:spPr>
        <p:txBody>
          <a:bodyPr wrap="square" rtlCol="0">
            <a:spAutoFit/>
          </a:bodyPr>
          <a:lstStyle/>
          <a:p>
            <a:pPr marL="285750" indent="-285750" algn="jus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Amrita </a:t>
            </a:r>
            <a:r>
              <a:rPr lang="en-GB" sz="2400" dirty="0">
                <a:latin typeface="Times New Roman" panose="02020603050405020304" pitchFamily="18" charset="0"/>
                <a:cs typeface="Times New Roman" panose="02020603050405020304" pitchFamily="18" charset="0"/>
              </a:rPr>
              <a:t>should always pay attention on consumer needs and demand and produce product according to consumer desires that will be helpful for the organization in brand promotion.</a:t>
            </a:r>
          </a:p>
          <a:p>
            <a:pPr marL="285750" indent="-285750" algn="jus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Amrita </a:t>
            </a:r>
            <a:r>
              <a:rPr lang="en-GB" sz="2400" dirty="0">
                <a:latin typeface="Times New Roman" panose="02020603050405020304" pitchFamily="18" charset="0"/>
                <a:cs typeface="Times New Roman" panose="02020603050405020304" pitchFamily="18" charset="0"/>
              </a:rPr>
              <a:t>should endorse </a:t>
            </a:r>
            <a:r>
              <a:rPr lang="en-GB" sz="2400" dirty="0" err="1">
                <a:latin typeface="Times New Roman" panose="02020603050405020304" pitchFamily="18" charset="0"/>
                <a:cs typeface="Times New Roman" panose="02020603050405020304" pitchFamily="18" charset="0"/>
              </a:rPr>
              <a:t>favorite</a:t>
            </a:r>
            <a:r>
              <a:rPr lang="en-GB" sz="2400" dirty="0">
                <a:latin typeface="Times New Roman" panose="02020603050405020304" pitchFamily="18" charset="0"/>
                <a:cs typeface="Times New Roman" panose="02020603050405020304" pitchFamily="18" charset="0"/>
              </a:rPr>
              <a:t> celebrity and emotional appeal for brand promotional activities that will be effectual for them.</a:t>
            </a:r>
          </a:p>
          <a:p>
            <a:pPr marL="285750" indent="-285750" algn="jus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Amrita </a:t>
            </a:r>
            <a:r>
              <a:rPr lang="en-GB" sz="2400" dirty="0">
                <a:latin typeface="Times New Roman" panose="02020603050405020304" pitchFamily="18" charset="0"/>
                <a:cs typeface="Times New Roman" panose="02020603050405020304" pitchFamily="18" charset="0"/>
              </a:rPr>
              <a:t>should modernize their promotional strategies and should increase their brand promotional activities.</a:t>
            </a:r>
          </a:p>
          <a:p>
            <a:pPr marL="285750" indent="-285750" algn="jus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Amrita </a:t>
            </a:r>
            <a:r>
              <a:rPr lang="en-GB" sz="2400" dirty="0">
                <a:latin typeface="Times New Roman" panose="02020603050405020304" pitchFamily="18" charset="0"/>
                <a:cs typeface="Times New Roman" panose="02020603050405020304" pitchFamily="18" charset="0"/>
              </a:rPr>
              <a:t>can use social media advertising to reach their consumer easily and it should accept digital media technology as promotional tools.</a:t>
            </a:r>
          </a:p>
        </p:txBody>
      </p:sp>
    </p:spTree>
    <p:extLst>
      <p:ext uri="{BB962C8B-B14F-4D97-AF65-F5344CB8AC3E}">
        <p14:creationId xmlns:p14="http://schemas.microsoft.com/office/powerpoint/2010/main" val="665219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smtClean="0"/>
              <a:t>Md. Remon Hasan</a:t>
            </a:r>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xmlns=""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smtClean="0"/>
              <a:t>remonmkt@gmail.com</a:t>
            </a:r>
            <a:endParaRPr lang="en-US"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smtClean="0"/>
              <a:t>Roll: 01-033-11 </a:t>
            </a:r>
            <a:endParaRPr lang="en-US" dirty="0"/>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xmlns="" r:embed="rId8"/>
              </a:ext>
            </a:extLst>
          </a:blip>
          <a:stretch>
            <a:fillRect/>
          </a:stretch>
        </p:blipFill>
        <p:spPr>
          <a:xfrm>
            <a:off x="11485495" y="4355672"/>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xmlns="" r:embed="rId10"/>
              </a:ext>
            </a:extLst>
          </a:blip>
          <a:stretch>
            <a:fillRect/>
          </a:stretch>
        </p:blipFill>
        <p:spPr>
          <a:xfrm>
            <a:off x="11472552" y="4704689"/>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13</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75491" y="193965"/>
            <a:ext cx="5728509" cy="6068290"/>
          </a:xfrm>
        </p:spPr>
        <p:txBody>
          <a:bodyPr/>
          <a:lstStyle/>
          <a:p>
            <a:pPr marL="0" indent="0" algn="just">
              <a:lnSpc>
                <a:spcPct val="150000"/>
              </a:lnSpc>
              <a:buNone/>
            </a:pPr>
            <a:r>
              <a:rPr lang="en-GB" dirty="0">
                <a:latin typeface="Times New Roman" panose="02020603050405020304" pitchFamily="18" charset="0"/>
                <a:cs typeface="Times New Roman" panose="02020603050405020304" pitchFamily="18" charset="0"/>
              </a:rPr>
              <a:t>Amrita Consumer Food Products Limited is a prominent player in the Bangladesh food industry, known for its diverse range of high-quality consumer food items. As competition in the market intensifies, effective brand promotion strategies become crucial for distinguishing the company from its competitors and driving sales growth. This analysis delves into Amrita's brand promotion techniques, evaluating their effectiveness in reaching target audiences and enhancing brand visibility. </a:t>
            </a:r>
          </a:p>
          <a:p>
            <a:pPr marL="0" indent="0" algn="just">
              <a:lnSpc>
                <a:spcPct val="150000"/>
              </a:lnSpc>
              <a:buNone/>
            </a:pPr>
            <a:r>
              <a:rPr lang="en-GB" dirty="0">
                <a:latin typeface="Times New Roman" panose="02020603050405020304" pitchFamily="18" charset="0"/>
                <a:cs typeface="Times New Roman" panose="02020603050405020304" pitchFamily="18" charset="0"/>
              </a:rPr>
              <a:t>Additionally, the sales performance of Amrita's products will be examined to understand the impact of promotional efforts on consumer purchasing </a:t>
            </a:r>
            <a:r>
              <a:rPr lang="en-GB" dirty="0" smtClean="0">
                <a:latin typeface="Times New Roman" panose="02020603050405020304" pitchFamily="18" charset="0"/>
                <a:cs typeface="Times New Roman" panose="02020603050405020304" pitchFamily="18" charset="0"/>
              </a:rPr>
              <a:t>behaviour. </a:t>
            </a:r>
            <a:r>
              <a:rPr lang="en-GB" dirty="0">
                <a:latin typeface="Times New Roman" panose="02020603050405020304" pitchFamily="18" charset="0"/>
                <a:cs typeface="Times New Roman" panose="02020603050405020304" pitchFamily="18" charset="0"/>
              </a:rPr>
              <a:t>By assessing these elements, the analysis aims to provide insights into the current market positioning of Amrita and identify opportunities for future growth</a:t>
            </a:r>
            <a:r>
              <a:rPr lang="en-GB" dirty="0" smtClean="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a:xfrm>
            <a:off x="6268598" y="-139204"/>
            <a:ext cx="5923402" cy="6803352"/>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xmlns=""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7111800" y="3802900"/>
            <a:ext cx="4648200" cy="985000"/>
          </a:xfrm>
        </p:spPr>
        <p:txBody>
          <a:bodyPr/>
          <a:lstStyle/>
          <a:p>
            <a:r>
              <a:rPr lang="en-US" spc="0" dirty="0"/>
              <a:t>About Us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a:lstStyle/>
          <a:p>
            <a:pPr algn="ctr"/>
            <a:r>
              <a:rPr lang="en-US" sz="2800" b="1" dirty="0">
                <a:latin typeface="Times New Roman" panose="02020603050405020304" pitchFamily="18" charset="0"/>
                <a:ea typeface="Calibri" panose="020F0502020204030204" pitchFamily="34" charset="0"/>
              </a:rPr>
              <a:t>Amrita Consumer Food Products Limited </a:t>
            </a:r>
            <a:endParaRPr lang="en-US" sz="2800" b="1"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xmlns="" val="1"/>
              </a:ext>
            </a:extLst>
          </p:cNvPr>
          <p:cNvSpPr/>
          <p:nvPr/>
        </p:nvSpPr>
        <p:spPr>
          <a:xfrm>
            <a:off x="9775824" y="1762069"/>
            <a:ext cx="1984175" cy="1148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758150" y="197490"/>
            <a:ext cx="6339701" cy="944994"/>
          </a:xfrm>
        </p:spPr>
        <p:txBody>
          <a:bodyPr/>
          <a:lstStyle/>
          <a:p>
            <a:r>
              <a:rPr lang="en-US" sz="3600" spc="0" dirty="0" smtClean="0">
                <a:latin typeface="Times New Roman" panose="02020603050405020304" pitchFamily="18" charset="0"/>
                <a:cs typeface="Times New Roman" panose="02020603050405020304" pitchFamily="18" charset="0"/>
              </a:rPr>
              <a:t>Background of the Project</a:t>
            </a:r>
            <a:endParaRPr lang="en-US" sz="3600" spc="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11"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88000" y="1222242"/>
            <a:ext cx="5471999" cy="4315106"/>
          </a:xfrm>
        </p:spPr>
        <p:txBody>
          <a:bodyPr/>
          <a:lstStyle/>
          <a:p>
            <a:pPr marL="0" indent="0" algn="just">
              <a:lnSpc>
                <a:spcPct val="150000"/>
              </a:lnSpc>
              <a:buNone/>
            </a:pPr>
            <a:r>
              <a:rPr lang="en-GB" sz="2000" dirty="0">
                <a:latin typeface="Times New Roman" panose="02020603050405020304" pitchFamily="18" charset="0"/>
                <a:cs typeface="Times New Roman" panose="02020603050405020304" pitchFamily="18" charset="0"/>
              </a:rPr>
              <a:t>In a highly competitive market characterized by rapidly changing consumer </a:t>
            </a:r>
            <a:r>
              <a:rPr lang="en-GB" sz="2000" dirty="0" smtClean="0">
                <a:latin typeface="Times New Roman" panose="02020603050405020304" pitchFamily="18" charset="0"/>
                <a:cs typeface="Times New Roman" panose="02020603050405020304" pitchFamily="18" charset="0"/>
              </a:rPr>
              <a:t>behaviours </a:t>
            </a:r>
            <a:r>
              <a:rPr lang="en-GB" sz="2000" dirty="0">
                <a:latin typeface="Times New Roman" panose="02020603050405020304" pitchFamily="18" charset="0"/>
                <a:cs typeface="Times New Roman" panose="02020603050405020304" pitchFamily="18" charset="0"/>
              </a:rPr>
              <a:t>and preferences, effective brand promotion and sales strategies are essential for sustaining growth and market relevance. This project focuses on </a:t>
            </a:r>
            <a:r>
              <a:rPr lang="en-GB" sz="2000" dirty="0" err="1">
                <a:latin typeface="Times New Roman" panose="02020603050405020304" pitchFamily="18" charset="0"/>
                <a:cs typeface="Times New Roman" panose="02020603050405020304" pitchFamily="18" charset="0"/>
              </a:rPr>
              <a:t>analyzing</a:t>
            </a:r>
            <a:r>
              <a:rPr lang="en-GB" sz="2000" dirty="0">
                <a:latin typeface="Times New Roman" panose="02020603050405020304" pitchFamily="18" charset="0"/>
                <a:cs typeface="Times New Roman" panose="02020603050405020304" pitchFamily="18" charset="0"/>
              </a:rPr>
              <a:t> Amrita's current brand promotion efforts and their impact on sales performance. It aims to understand how the company positions itself against competitors, evaluates pricing strategies, and utilizes various promotional channels to enhance brand visibility and drive sales.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0" y="0"/>
            <a:ext cx="6015210"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6235700" y="130431"/>
            <a:ext cx="5956300" cy="1312780"/>
          </a:xfrm>
        </p:spPr>
        <p:txBody>
          <a:bodyPr/>
          <a:lstStyle/>
          <a:p>
            <a:r>
              <a:rPr lang="en-US" sz="4800" spc="0" dirty="0">
                <a:latin typeface="Times New Roman" panose="02020603050405020304" pitchFamily="18" charset="0"/>
                <a:cs typeface="Times New Roman" panose="02020603050405020304" pitchFamily="18" charset="0"/>
              </a:rPr>
              <a:t>What is Pivot Table?</a:t>
            </a:r>
            <a:endParaRPr lang="en-US" sz="4800" spc="0" dirty="0">
              <a:latin typeface="Times New Roman" panose="02020603050405020304" pitchFamily="18" charset="0"/>
              <a:cs typeface="Times New Roman" panose="02020603050405020304" pitchFamily="18" charset="0"/>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1443211"/>
            <a:ext cx="5956299" cy="5360139"/>
          </a:xfrm>
        </p:spPr>
        <p:txBody>
          <a:bodyPr/>
          <a:lstStyle/>
          <a:p>
            <a:pPr algn="just">
              <a:lnSpc>
                <a:spcPct val="150000"/>
              </a:lnSpc>
            </a:pPr>
            <a:r>
              <a:rPr lang="en-GB" sz="2000" dirty="0">
                <a:latin typeface="Times New Roman" panose="02020603050405020304" pitchFamily="18" charset="0"/>
                <a:cs typeface="Times New Roman" panose="02020603050405020304" pitchFamily="18" charset="0"/>
              </a:rPr>
              <a:t>A pivot table is a tool that is part of Microsoft Excel (and other spreadsheet applications, like Google Sheets) that helps users not only to quickly view and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data in a more visual way, but also to just as easily change the arrangement of the data so that it can be seen from multiple perspectives. It is surprisingly, one of the most feared features of Excel, but as you’ll quickly discover, pivot tables are easy to make, fun to use, and extremely helpful and informative</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432000" y="432000"/>
            <a:ext cx="11340000" cy="576000"/>
          </a:xfrm>
        </p:spPr>
        <p:txBody>
          <a:bodyPr/>
          <a:lstStyle/>
          <a:p>
            <a:r>
              <a:rPr lang="en-US" sz="3600" spc="0" dirty="0" smtClean="0"/>
              <a:t>How to Create Pivot Table ?</a:t>
            </a:r>
            <a:endParaRPr lang="en-US" sz="3600" spc="0"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xmlns=""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5</a:t>
            </a:fld>
            <a:endParaRPr lang="en-US" dirty="0"/>
          </a:p>
        </p:txBody>
      </p:sp>
      <p:sp>
        <p:nvSpPr>
          <p:cNvPr id="16" name="TextBox 15"/>
          <p:cNvSpPr txBox="1"/>
          <p:nvPr/>
        </p:nvSpPr>
        <p:spPr>
          <a:xfrm>
            <a:off x="432000" y="1255923"/>
            <a:ext cx="6607777" cy="4524315"/>
          </a:xfrm>
          <a:prstGeom prst="rect">
            <a:avLst/>
          </a:prstGeom>
          <a:noFill/>
        </p:spPr>
        <p:txBody>
          <a:bodyPr wrap="square" rtlCol="0">
            <a:spAutoFit/>
          </a:bodyPr>
          <a:lstStyle/>
          <a:p>
            <a:pPr algn="just"/>
            <a:r>
              <a:rPr lang="en-GB" dirty="0">
                <a:latin typeface="Times New Roman" panose="02020603050405020304" pitchFamily="18" charset="0"/>
                <a:cs typeface="Times New Roman" panose="02020603050405020304" pitchFamily="18" charset="0"/>
              </a:rPr>
              <a:t>Before we can make a pivot table, we need data. Your data needs to be arranged in a list or table format. Each column of your data will have a column header or title. So, if your data is a list of how many customers buy products that your company sells to over time, you might have a column for year, quarter, product, and customers (see figure 1).</a:t>
            </a:r>
          </a:p>
          <a:p>
            <a:pPr algn="just"/>
            <a:r>
              <a:rPr lang="en-GB" dirty="0">
                <a:latin typeface="Times New Roman" panose="02020603050405020304" pitchFamily="18" charset="0"/>
                <a:cs typeface="Times New Roman" panose="02020603050405020304" pitchFamily="18" charset="0"/>
              </a:rPr>
              <a:t>In order for this data to work for a pivot table, you should have:</a:t>
            </a:r>
          </a:p>
          <a:p>
            <a:pPr algn="just"/>
            <a:r>
              <a:rPr lang="en-GB" dirty="0">
                <a:latin typeface="Times New Roman" panose="02020603050405020304" pitchFamily="18" charset="0"/>
                <a:cs typeface="Times New Roman" panose="02020603050405020304" pitchFamily="18" charset="0"/>
              </a:rPr>
              <a:t>•	No blank rows or columns,</a:t>
            </a:r>
          </a:p>
          <a:p>
            <a:pPr algn="just"/>
            <a:r>
              <a:rPr lang="en-GB" dirty="0">
                <a:latin typeface="Times New Roman" panose="02020603050405020304" pitchFamily="18" charset="0"/>
                <a:cs typeface="Times New Roman" panose="02020603050405020304" pitchFamily="18" charset="0"/>
              </a:rPr>
              <a:t>•	No data outside of the list (in other rows or columns), and</a:t>
            </a:r>
          </a:p>
          <a:p>
            <a:pPr algn="just"/>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Each </a:t>
            </a:r>
            <a:r>
              <a:rPr lang="en-GB" dirty="0">
                <a:latin typeface="Times New Roman" panose="02020603050405020304" pitchFamily="18" charset="0"/>
                <a:cs typeface="Times New Roman" panose="02020603050405020304" pitchFamily="18" charset="0"/>
              </a:rPr>
              <a:t>column should have a header.</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Finally, it is best if your list of data is actually formatted as a table. By formatting your data as a table, you will be able to add to the data and have it easily incorporated into the pivot table. Without formatting as a table, you would need to redefine your pivot table every time you add new data.</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4014" y="509118"/>
            <a:ext cx="4577986" cy="5362872"/>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220337" y="195223"/>
            <a:ext cx="4683262" cy="906464"/>
          </a:xfrm>
        </p:spPr>
        <p:txBody>
          <a:bodyPr/>
          <a:lstStyle/>
          <a:p>
            <a:r>
              <a:rPr lang="en-US" sz="5400" dirty="0" smtClean="0"/>
              <a:t>Sources of Data</a:t>
            </a:r>
            <a:endParaRPr lang="en-US" sz="5400"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6</a:t>
            </a:fld>
            <a:endParaRPr lang="en-US" dirty="0"/>
          </a:p>
        </p:txBody>
      </p:sp>
      <p:pic>
        <p:nvPicPr>
          <p:cNvPr id="12" name="Picture Placeholder 1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5398" r="15398"/>
          <a:stretch>
            <a:fillRect/>
          </a:stretch>
        </p:blipFill>
        <p:spPr>
          <a:xfrm>
            <a:off x="220338" y="1288974"/>
            <a:ext cx="4683261" cy="5255045"/>
          </a:xfrm>
        </p:spPr>
      </p:pic>
      <p:sp>
        <p:nvSpPr>
          <p:cNvPr id="13" name="TextBox 12"/>
          <p:cNvSpPr txBox="1"/>
          <p:nvPr/>
        </p:nvSpPr>
        <p:spPr>
          <a:xfrm>
            <a:off x="5332164" y="451692"/>
            <a:ext cx="6566053" cy="5770811"/>
          </a:xfrm>
          <a:prstGeom prst="rect">
            <a:avLst/>
          </a:prstGeom>
          <a:noFill/>
        </p:spPr>
        <p:txBody>
          <a:bodyPr wrap="square" rtlCol="0">
            <a:spAutoFit/>
          </a:bodyPr>
          <a:lstStyle/>
          <a:p>
            <a:pPr>
              <a:lnSpc>
                <a:spcPct val="150000"/>
              </a:lnSpc>
            </a:pPr>
            <a:r>
              <a:rPr lang="en-GB" sz="2400" b="1" dirty="0" smtClean="0">
                <a:solidFill>
                  <a:schemeClr val="bg1"/>
                </a:solidFill>
              </a:rPr>
              <a:t>Sources </a:t>
            </a:r>
            <a:r>
              <a:rPr lang="en-GB" sz="2400" b="1" dirty="0">
                <a:solidFill>
                  <a:schemeClr val="bg1"/>
                </a:solidFill>
              </a:rPr>
              <a:t>of Data collection</a:t>
            </a:r>
          </a:p>
          <a:p>
            <a:pPr algn="just">
              <a:lnSpc>
                <a:spcPct val="150000"/>
              </a:lnSpc>
            </a:pPr>
            <a:r>
              <a:rPr lang="en-GB" dirty="0">
                <a:solidFill>
                  <a:schemeClr val="bg1"/>
                </a:solidFill>
              </a:rPr>
              <a:t>To complete this report, information are collected from both secondary and primary sources.</a:t>
            </a:r>
          </a:p>
          <a:p>
            <a:pPr algn="just">
              <a:lnSpc>
                <a:spcPct val="150000"/>
              </a:lnSpc>
            </a:pPr>
            <a:r>
              <a:rPr lang="en-GB" sz="2000" dirty="0" smtClean="0">
                <a:solidFill>
                  <a:schemeClr val="bg1"/>
                </a:solidFill>
              </a:rPr>
              <a:t>	</a:t>
            </a:r>
            <a:r>
              <a:rPr lang="en-GB" sz="2000" b="1" dirty="0" smtClean="0">
                <a:solidFill>
                  <a:schemeClr val="bg1"/>
                </a:solidFill>
              </a:rPr>
              <a:t>Primary </a:t>
            </a:r>
            <a:r>
              <a:rPr lang="en-GB" sz="2000" b="1" dirty="0">
                <a:solidFill>
                  <a:schemeClr val="bg1"/>
                </a:solidFill>
              </a:rPr>
              <a:t>source</a:t>
            </a:r>
          </a:p>
          <a:p>
            <a:pPr algn="just">
              <a:lnSpc>
                <a:spcPct val="150000"/>
              </a:lnSpc>
            </a:pPr>
            <a:r>
              <a:rPr lang="en-GB" dirty="0" smtClean="0">
                <a:solidFill>
                  <a:schemeClr val="bg1"/>
                </a:solidFill>
              </a:rPr>
              <a:t>Questionnaire </a:t>
            </a:r>
            <a:r>
              <a:rPr lang="en-GB" dirty="0">
                <a:solidFill>
                  <a:schemeClr val="bg1"/>
                </a:solidFill>
              </a:rPr>
              <a:t>Method: According to the direction of my supervisor, firstly I prepared a questionnaire related to my topic on Amrita Consumer foods Product Limited.</a:t>
            </a:r>
          </a:p>
          <a:p>
            <a:pPr algn="just">
              <a:lnSpc>
                <a:spcPct val="150000"/>
              </a:lnSpc>
            </a:pPr>
            <a:r>
              <a:rPr lang="en-GB" dirty="0" smtClean="0">
                <a:solidFill>
                  <a:schemeClr val="bg1"/>
                </a:solidFill>
              </a:rPr>
              <a:t>	</a:t>
            </a:r>
            <a:r>
              <a:rPr lang="en-GB" sz="2000" b="1" dirty="0" smtClean="0">
                <a:solidFill>
                  <a:schemeClr val="bg1"/>
                </a:solidFill>
              </a:rPr>
              <a:t>Secondary </a:t>
            </a:r>
            <a:r>
              <a:rPr lang="en-GB" sz="2000" b="1" dirty="0">
                <a:solidFill>
                  <a:schemeClr val="bg1"/>
                </a:solidFill>
              </a:rPr>
              <a:t>Sources </a:t>
            </a:r>
          </a:p>
          <a:p>
            <a:pPr algn="just">
              <a:lnSpc>
                <a:spcPct val="150000"/>
              </a:lnSpc>
            </a:pPr>
            <a:r>
              <a:rPr lang="en-GB" dirty="0">
                <a:solidFill>
                  <a:schemeClr val="bg1"/>
                </a:solidFill>
              </a:rPr>
              <a:t>I have also collected some data from secondary sources that are given below:</a:t>
            </a:r>
          </a:p>
          <a:p>
            <a:pPr algn="just">
              <a:lnSpc>
                <a:spcPct val="150000"/>
              </a:lnSpc>
            </a:pPr>
            <a:r>
              <a:rPr lang="en-GB" dirty="0">
                <a:solidFill>
                  <a:schemeClr val="bg1"/>
                </a:solidFill>
              </a:rPr>
              <a:t>	</a:t>
            </a:r>
            <a:r>
              <a:rPr lang="en-GB" dirty="0" smtClean="0">
                <a:solidFill>
                  <a:schemeClr val="bg1"/>
                </a:solidFill>
              </a:rPr>
              <a:t>Documentations</a:t>
            </a:r>
            <a:r>
              <a:rPr lang="en-GB" dirty="0">
                <a:solidFill>
                  <a:schemeClr val="bg1"/>
                </a:solidFill>
              </a:rPr>
              <a:t>.</a:t>
            </a:r>
          </a:p>
          <a:p>
            <a:pPr algn="just">
              <a:lnSpc>
                <a:spcPct val="150000"/>
              </a:lnSpc>
            </a:pPr>
            <a:r>
              <a:rPr lang="en-GB" dirty="0">
                <a:solidFill>
                  <a:schemeClr val="bg1"/>
                </a:solidFill>
              </a:rPr>
              <a:t>	</a:t>
            </a:r>
            <a:r>
              <a:rPr lang="en-GB" dirty="0" smtClean="0">
                <a:solidFill>
                  <a:schemeClr val="bg1"/>
                </a:solidFill>
              </a:rPr>
              <a:t>Website </a:t>
            </a:r>
            <a:r>
              <a:rPr lang="en-GB" dirty="0">
                <a:solidFill>
                  <a:schemeClr val="bg1"/>
                </a:solidFill>
              </a:rPr>
              <a:t>of Amrita Consumer foods Product Limited.</a:t>
            </a:r>
          </a:p>
          <a:p>
            <a:pPr algn="just">
              <a:lnSpc>
                <a:spcPct val="150000"/>
              </a:lnSpc>
            </a:pPr>
            <a:r>
              <a:rPr lang="en-GB" dirty="0">
                <a:solidFill>
                  <a:schemeClr val="bg1"/>
                </a:solidFill>
              </a:rPr>
              <a:t>	</a:t>
            </a:r>
            <a:r>
              <a:rPr lang="en-GB" dirty="0" smtClean="0">
                <a:solidFill>
                  <a:schemeClr val="bg1"/>
                </a:solidFill>
              </a:rPr>
              <a:t>Books </a:t>
            </a:r>
            <a:r>
              <a:rPr lang="en-GB" dirty="0">
                <a:solidFill>
                  <a:schemeClr val="bg1"/>
                </a:solidFill>
              </a:rPr>
              <a:t>etc.</a:t>
            </a:r>
          </a:p>
        </p:txBody>
      </p:sp>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Woman on laptop smiling">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7722824" y="0"/>
            <a:ext cx="4469175"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0" y="-1"/>
            <a:ext cx="3620870" cy="1101687"/>
          </a:xfrm>
        </p:spPr>
        <p:txBody>
          <a:bodyPr/>
          <a:lstStyle/>
          <a:p>
            <a:r>
              <a:rPr lang="en-US" sz="5400" b="0" dirty="0" smtClean="0">
                <a:latin typeface="Times New Roman" panose="02020603050405020304" pitchFamily="18" charset="0"/>
                <a:cs typeface="Times New Roman" panose="02020603050405020304" pitchFamily="18" charset="0"/>
              </a:rPr>
              <a:t>Limitations</a:t>
            </a:r>
            <a:endParaRPr lang="en-US" sz="5400" b="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7</a:t>
            </a:fld>
            <a:endParaRPr lang="en-US" dirty="0"/>
          </a:p>
        </p:txBody>
      </p:sp>
      <p:sp>
        <p:nvSpPr>
          <p:cNvPr id="2" name="Text Placeholder 1"/>
          <p:cNvSpPr>
            <a:spLocks noGrp="1"/>
          </p:cNvSpPr>
          <p:nvPr>
            <p:ph type="body" sz="quarter" idx="13"/>
          </p:nvPr>
        </p:nvSpPr>
        <p:spPr>
          <a:xfrm>
            <a:off x="110168" y="1299989"/>
            <a:ext cx="7315201" cy="5244030"/>
          </a:xfrm>
        </p:spPr>
        <p:txBody>
          <a:bodyPr/>
          <a:lstStyle/>
          <a:p>
            <a:r>
              <a:rPr lang="en-GB" sz="2400" dirty="0">
                <a:latin typeface="Times New Roman" panose="02020603050405020304" pitchFamily="18" charset="0"/>
                <a:cs typeface="Times New Roman" panose="02020603050405020304" pitchFamily="18" charset="0"/>
              </a:rPr>
              <a:t>When I was working in Amrita to prepare my report then I faced so many problems. Those are:</a:t>
            </a:r>
          </a:p>
          <a:p>
            <a:pPr marL="285750" indent="-28575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	Unwillingness to provide information and vague answer from respondents.</a:t>
            </a:r>
          </a:p>
          <a:p>
            <a:pPr marL="285750" indent="-28575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	As they are local brand organization, they do not take information and conduct research.</a:t>
            </a:r>
          </a:p>
          <a:p>
            <a:pPr marL="285750" indent="-28575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	Secondary data is not available.</a:t>
            </a:r>
          </a:p>
          <a:p>
            <a:pPr marL="285750" indent="-28575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	Lack of much experience.</a:t>
            </a:r>
          </a:p>
          <a:p>
            <a:pPr marL="285750" indent="-28575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	Short range of business.</a:t>
            </a:r>
          </a:p>
          <a:p>
            <a:pPr marL="285750" indent="-28575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	Amrita tried to show layout but clients are not satisfied</a:t>
            </a:r>
            <a:r>
              <a:rPr lang="en-GB" sz="24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GB" sz="2400" dirty="0">
                <a:latin typeface="Times New Roman" panose="02020603050405020304" pitchFamily="18" charset="0"/>
                <a:cs typeface="Times New Roman" panose="02020603050405020304" pitchFamily="18" charset="0"/>
              </a:rPr>
              <a:t>	Low investment intention for high risk.</a:t>
            </a:r>
          </a:p>
          <a:p>
            <a:endParaRPr lang="en-US" dirty="0"/>
          </a:p>
        </p:txBody>
      </p:sp>
    </p:spTree>
    <p:extLst>
      <p:ext uri="{BB962C8B-B14F-4D97-AF65-F5344CB8AC3E}">
        <p14:creationId xmlns:p14="http://schemas.microsoft.com/office/powerpoint/2010/main" val="4217765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smtClean="0"/>
              <a:t>Analysis 1: </a:t>
            </a:r>
            <a:r>
              <a:rPr lang="en-GB" dirty="0"/>
              <a:t>Which customer generated the highest total revenue across all their orders?</a:t>
            </a: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8</a:t>
            </a:fld>
            <a:endParaRPr lang="en-US" dirty="0"/>
          </a:p>
        </p:txBody>
      </p:sp>
      <p:pic>
        <p:nvPicPr>
          <p:cNvPr id="10" name="Picture 9"/>
          <p:cNvPicPr>
            <a:picLocks noChangeAspect="1"/>
          </p:cNvPicPr>
          <p:nvPr/>
        </p:nvPicPr>
        <p:blipFill>
          <a:blip r:embed="rId2"/>
          <a:stretch>
            <a:fillRect/>
          </a:stretch>
        </p:blipFill>
        <p:spPr>
          <a:xfrm>
            <a:off x="432001" y="1314691"/>
            <a:ext cx="2773908" cy="3951371"/>
          </a:xfrm>
          <a:prstGeom prst="rect">
            <a:avLst/>
          </a:prstGeom>
        </p:spPr>
      </p:pic>
      <p:sp>
        <p:nvSpPr>
          <p:cNvPr id="11" name="TextBox 10"/>
          <p:cNvSpPr txBox="1"/>
          <p:nvPr/>
        </p:nvSpPr>
        <p:spPr>
          <a:xfrm>
            <a:off x="3205909" y="1217018"/>
            <a:ext cx="4825388" cy="4801314"/>
          </a:xfrm>
          <a:prstGeom prst="rect">
            <a:avLst/>
          </a:prstGeom>
          <a:noFill/>
        </p:spPr>
        <p:txBody>
          <a:bodyPr wrap="square" rtlCol="0">
            <a:spAutoFit/>
          </a:bodyPr>
          <a:lstStyle/>
          <a:p>
            <a:pPr algn="just"/>
            <a:r>
              <a:rPr lang="en-GB" dirty="0"/>
              <a:t>The chart represents the total revenue generated by five customers: Al Amin, </a:t>
            </a:r>
            <a:r>
              <a:rPr lang="en-GB" dirty="0" err="1"/>
              <a:t>Atif</a:t>
            </a:r>
            <a:r>
              <a:rPr lang="en-GB" dirty="0"/>
              <a:t> </a:t>
            </a:r>
            <a:r>
              <a:rPr lang="en-GB" dirty="0" err="1"/>
              <a:t>Akash</a:t>
            </a:r>
            <a:r>
              <a:rPr lang="en-GB" dirty="0"/>
              <a:t>, </a:t>
            </a:r>
            <a:r>
              <a:rPr lang="en-GB" dirty="0" err="1"/>
              <a:t>Rakib</a:t>
            </a:r>
            <a:r>
              <a:rPr lang="en-GB" dirty="0"/>
              <a:t> Hasan, </a:t>
            </a:r>
            <a:r>
              <a:rPr lang="en-GB" dirty="0" err="1"/>
              <a:t>Rayhan</a:t>
            </a:r>
            <a:r>
              <a:rPr lang="en-GB" dirty="0"/>
              <a:t> </a:t>
            </a:r>
            <a:r>
              <a:rPr lang="en-GB" dirty="0" err="1"/>
              <a:t>Tanjim</a:t>
            </a:r>
            <a:r>
              <a:rPr lang="en-GB" dirty="0"/>
              <a:t>, and Roni </a:t>
            </a:r>
            <a:r>
              <a:rPr lang="en-GB" dirty="0" err="1"/>
              <a:t>Hawlader</a:t>
            </a:r>
            <a:r>
              <a:rPr lang="en-GB" dirty="0"/>
              <a:t>.</a:t>
            </a:r>
          </a:p>
          <a:p>
            <a:pPr algn="just"/>
            <a:r>
              <a:rPr lang="en-GB" dirty="0"/>
              <a:t>•	</a:t>
            </a:r>
            <a:r>
              <a:rPr lang="en-GB" dirty="0" err="1"/>
              <a:t>Atif</a:t>
            </a:r>
            <a:r>
              <a:rPr lang="en-GB" dirty="0"/>
              <a:t> </a:t>
            </a:r>
            <a:r>
              <a:rPr lang="en-GB" dirty="0" err="1"/>
              <a:t>Akash</a:t>
            </a:r>
            <a:r>
              <a:rPr lang="en-GB" dirty="0"/>
              <a:t> has the highest revenue, reaching approximately 1,431,191.</a:t>
            </a:r>
          </a:p>
          <a:p>
            <a:pPr algn="just"/>
            <a:r>
              <a:rPr lang="en-GB" dirty="0"/>
              <a:t>•	Al Amin follows as the second-highest revenue generator at around 1,108,643.</a:t>
            </a:r>
          </a:p>
          <a:p>
            <a:pPr algn="just"/>
            <a:r>
              <a:rPr lang="en-GB" dirty="0"/>
              <a:t>•	The revenues for </a:t>
            </a:r>
            <a:r>
              <a:rPr lang="en-GB" dirty="0" err="1"/>
              <a:t>Rakib</a:t>
            </a:r>
            <a:r>
              <a:rPr lang="en-GB" dirty="0"/>
              <a:t> Hasan, </a:t>
            </a:r>
            <a:r>
              <a:rPr lang="en-GB" dirty="0" err="1"/>
              <a:t>Rayhan</a:t>
            </a:r>
            <a:r>
              <a:rPr lang="en-GB" dirty="0"/>
              <a:t> </a:t>
            </a:r>
            <a:r>
              <a:rPr lang="en-GB" dirty="0" err="1"/>
              <a:t>Tanjim</a:t>
            </a:r>
            <a:r>
              <a:rPr lang="en-GB" dirty="0"/>
              <a:t>, and Roni </a:t>
            </a:r>
            <a:r>
              <a:rPr lang="en-GB" dirty="0" err="1"/>
              <a:t>Hawlader</a:t>
            </a:r>
            <a:r>
              <a:rPr lang="en-GB" dirty="0"/>
              <a:t> are lower, with respective totals of 903,407, 725,758.5, and 521,251.</a:t>
            </a:r>
          </a:p>
          <a:p>
            <a:pPr algn="just"/>
            <a:r>
              <a:rPr lang="en-GB" dirty="0"/>
              <a:t>•	The chart effectively illustrates the comparative revenue performance among these customers, with clear visual distinctions highlighting </a:t>
            </a:r>
            <a:r>
              <a:rPr lang="en-GB" dirty="0" err="1"/>
              <a:t>Atif</a:t>
            </a:r>
            <a:r>
              <a:rPr lang="en-GB" dirty="0"/>
              <a:t> </a:t>
            </a:r>
            <a:r>
              <a:rPr lang="en-GB" dirty="0" err="1"/>
              <a:t>Akash's</a:t>
            </a:r>
            <a:r>
              <a:rPr lang="en-GB" dirty="0"/>
              <a:t> leading position in revenue generation.</a:t>
            </a:r>
          </a:p>
        </p:txBody>
      </p:sp>
      <p:pic>
        <p:nvPicPr>
          <p:cNvPr id="12" name="Picture 11"/>
          <p:cNvPicPr>
            <a:picLocks noChangeAspect="1"/>
          </p:cNvPicPr>
          <p:nvPr/>
        </p:nvPicPr>
        <p:blipFill>
          <a:blip r:embed="rId3"/>
          <a:stretch>
            <a:fillRect/>
          </a:stretch>
        </p:blipFill>
        <p:spPr>
          <a:xfrm>
            <a:off x="8092583" y="1314691"/>
            <a:ext cx="3667417" cy="4527932"/>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623FB4D5-DA14-4F29-9320-2DE0A6B571B9}"/>
              </a:ext>
            </a:extLst>
          </p:cNvPr>
          <p:cNvSpPr>
            <a:spLocks noGrp="1"/>
          </p:cNvSpPr>
          <p:nvPr>
            <p:ph type="title"/>
          </p:nvPr>
        </p:nvSpPr>
        <p:spPr/>
        <p:txBody>
          <a:bodyPr/>
          <a:lstStyle/>
          <a:p>
            <a:r>
              <a:rPr lang="en-US" dirty="0" smtClean="0"/>
              <a:t>Analysis 2: </a:t>
            </a:r>
            <a:r>
              <a:rPr lang="en-US" dirty="0"/>
              <a:t>Which product has the highest sales?</a:t>
            </a:r>
            <a:endParaRPr lang="en-US" dirty="0"/>
          </a:p>
        </p:txBody>
      </p:sp>
      <p:sp>
        <p:nvSpPr>
          <p:cNvPr id="9" name="Slide Number Placeholder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a:solidFill>
            <a:schemeClr val="tx1">
              <a:lumMod val="95000"/>
              <a:lumOff val="5000"/>
            </a:schemeClr>
          </a:solidFill>
        </p:spPr>
        <p:txBody>
          <a:bodyPr/>
          <a:lstStyle/>
          <a:p>
            <a:fld id="{19B51A1E-902D-48AF-9020-955120F399B6}" type="slidenum">
              <a:rPr lang="en-US" smtClean="0"/>
              <a:pPr/>
              <a:t>9</a:t>
            </a:fld>
            <a:endParaRPr lang="en-US" dirty="0"/>
          </a:p>
        </p:txBody>
      </p:sp>
      <p:sp>
        <p:nvSpPr>
          <p:cNvPr id="11" name="TextBox 10"/>
          <p:cNvSpPr txBox="1"/>
          <p:nvPr/>
        </p:nvSpPr>
        <p:spPr>
          <a:xfrm>
            <a:off x="3652785" y="1580574"/>
            <a:ext cx="3624550" cy="3785652"/>
          </a:xfrm>
          <a:prstGeom prst="rect">
            <a:avLst/>
          </a:prstGeom>
          <a:noFill/>
        </p:spPr>
        <p:txBody>
          <a:bodyPr wrap="square" rtlCol="0">
            <a:spAutoFit/>
          </a:bodyPr>
          <a:lstStyle/>
          <a:p>
            <a:pPr algn="just"/>
            <a:r>
              <a:rPr lang="en-GB" sz="2000" dirty="0">
                <a:latin typeface="Times New Roman" panose="02020603050405020304" pitchFamily="18" charset="0"/>
                <a:cs typeface="Times New Roman" panose="02020603050405020304" pitchFamily="18" charset="0"/>
              </a:rPr>
              <a:t>The Chocolate Chip product leads in sales with a total of 338,239.5, making it the highest-selling item. Other notable sales figures include Sugar at 168,783, White Chocolate Macadamia Nut at 162,424.5, Oatmeal Raisin at 155,315, Fortune Cookie at 154,198, and Snickerdoodle at 146,846. Overall, the Grand Total sales across all products amount to 1,125,806.</a:t>
            </a:r>
          </a:p>
        </p:txBody>
      </p:sp>
      <p:pic>
        <p:nvPicPr>
          <p:cNvPr id="12" name="Picture 11"/>
          <p:cNvPicPr>
            <a:picLocks noChangeAspect="1"/>
          </p:cNvPicPr>
          <p:nvPr/>
        </p:nvPicPr>
        <p:blipFill>
          <a:blip r:embed="rId2"/>
          <a:stretch>
            <a:fillRect/>
          </a:stretch>
        </p:blipFill>
        <p:spPr>
          <a:xfrm>
            <a:off x="8092583" y="1314691"/>
            <a:ext cx="3667417" cy="4527932"/>
          </a:xfrm>
          <a:prstGeom prst="rect">
            <a:avLst/>
          </a:prstGeom>
        </p:spPr>
      </p:pic>
      <p:pic>
        <p:nvPicPr>
          <p:cNvPr id="3" name="Picture 2"/>
          <p:cNvPicPr>
            <a:picLocks noChangeAspect="1"/>
          </p:cNvPicPr>
          <p:nvPr/>
        </p:nvPicPr>
        <p:blipFill>
          <a:blip r:embed="rId3"/>
          <a:stretch>
            <a:fillRect/>
          </a:stretch>
        </p:blipFill>
        <p:spPr>
          <a:xfrm>
            <a:off x="213796" y="1217018"/>
            <a:ext cx="3058214" cy="4801314"/>
          </a:xfrm>
          <a:prstGeom prst="rect">
            <a:avLst/>
          </a:prstGeom>
        </p:spPr>
      </p:pic>
      <p:pic>
        <p:nvPicPr>
          <p:cNvPr id="4" name="Picture 3"/>
          <p:cNvPicPr>
            <a:picLocks noChangeAspect="1"/>
          </p:cNvPicPr>
          <p:nvPr/>
        </p:nvPicPr>
        <p:blipFill>
          <a:blip r:embed="rId4"/>
          <a:stretch>
            <a:fillRect/>
          </a:stretch>
        </p:blipFill>
        <p:spPr>
          <a:xfrm>
            <a:off x="7711808" y="1314691"/>
            <a:ext cx="4048191" cy="4527932"/>
          </a:xfrm>
          <a:prstGeom prst="rect">
            <a:avLst/>
          </a:prstGeom>
        </p:spPr>
      </p:pic>
    </p:spTree>
    <p:extLst>
      <p:ext uri="{BB962C8B-B14F-4D97-AF65-F5344CB8AC3E}">
        <p14:creationId xmlns:p14="http://schemas.microsoft.com/office/powerpoint/2010/main" val="2950758203"/>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8E15EA0-2F38-456B-B156-038699A5D1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0</TotalTime>
  <Words>1225</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Candara</vt:lpstr>
      <vt:lpstr>Corbel</vt:lpstr>
      <vt:lpstr>Times New Roman</vt:lpstr>
      <vt:lpstr>Wingdings</vt:lpstr>
      <vt:lpstr>Office Theme</vt:lpstr>
      <vt:lpstr>Brand Promotion and Sales Analysis of Amrita Consumer Food Products Limited </vt:lpstr>
      <vt:lpstr>About Us</vt:lpstr>
      <vt:lpstr>Background of the Project</vt:lpstr>
      <vt:lpstr>What is Pivot Table?</vt:lpstr>
      <vt:lpstr>How to Create Pivot Table ?</vt:lpstr>
      <vt:lpstr>Sources of Data</vt:lpstr>
      <vt:lpstr>Limitations</vt:lpstr>
      <vt:lpstr>Analysis 1: Which customer generated the highest total revenue across all their orders?</vt:lpstr>
      <vt:lpstr>Analysis 2: Which product has the highest sales?</vt:lpstr>
      <vt:lpstr>Analysis 3: Which year saw the highest sales in terms of units sold?</vt:lpstr>
      <vt:lpstr>Findings</vt:lpstr>
      <vt:lpstr>Large image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2024-10-07T17:54:35Z</dcterms:created>
  <dcterms:modified xsi:type="dcterms:W3CDTF">2024-10-07T19:16:49Z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