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Spectra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9eab23a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9eab23a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9eab23ad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9eab23ad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9eab23ad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9eab23ad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9fbfef5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9fbfef5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9eab23a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9eab23a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9eab23a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9eab23a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9fbfef5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9fbfef5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9eab23a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9eab23a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9eab23ad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9eab23ad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9fbfef5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9fbfef5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9fbfef5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9fbfef5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9fbfef54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9fbfef54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54BjPKEqPGbyRJIqaXLATJhKWZz7tdkP/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VIu3xC_MlPDHlBuCARYsmrRbpUMxFmBZ/view"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fsXeTSnZvOmNB4sTxouec4Ae_V-ZKBU1/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emontz/Clo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slide" Target="/ppt/slid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Projects &amp; Algos</a:t>
            </a:r>
            <a:endParaRPr/>
          </a:p>
          <a:p>
            <a:pPr indent="0" lvl="0" marL="0" rtl="0" algn="ctr">
              <a:spcBef>
                <a:spcPts val="0"/>
              </a:spcBef>
              <a:spcAft>
                <a:spcPts val="0"/>
              </a:spcAft>
              <a:buNone/>
            </a:pPr>
            <a:r>
              <a:rPr lang="en"/>
              <a:t>Solo Project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DEV Kacy Gilbert</a:t>
            </a:r>
            <a:endParaRPr/>
          </a:p>
          <a:p>
            <a:pPr indent="0" lvl="0" marL="0" rtl="0" algn="l">
              <a:spcBef>
                <a:spcPts val="0"/>
              </a:spcBef>
              <a:spcAft>
                <a:spcPts val="0"/>
              </a:spcAft>
              <a:buNone/>
            </a:pPr>
            <a:r>
              <a:rPr lang="en"/>
              <a:t>APP Closet</a:t>
            </a:r>
            <a:endParaRPr/>
          </a:p>
        </p:txBody>
      </p:sp>
      <p:pic>
        <p:nvPicPr>
          <p:cNvPr id="65" name="Google Shape;65;p13" title="ProjectPresentationSlide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All-Around Wins</a:t>
            </a:r>
            <a:endParaRPr/>
          </a:p>
        </p:txBody>
      </p:sp>
      <p:pic>
        <p:nvPicPr>
          <p:cNvPr id="135" name="Google Shape;135;p22"/>
          <p:cNvPicPr preferRelativeResize="0"/>
          <p:nvPr/>
        </p:nvPicPr>
        <p:blipFill rotWithShape="1">
          <a:blip r:embed="rId3">
            <a:alphaModFix amt="97000"/>
          </a:blip>
          <a:srcRect b="0" l="1716" r="28504" t="5900"/>
          <a:stretch/>
        </p:blipFill>
        <p:spPr>
          <a:xfrm>
            <a:off x="1205162" y="1286100"/>
            <a:ext cx="6733677" cy="3736149"/>
          </a:xfrm>
          <a:prstGeom prst="rect">
            <a:avLst/>
          </a:prstGeom>
          <a:noFill/>
          <a:ln cap="flat" cmpd="sng" w="38100">
            <a:solidFill>
              <a:schemeClr val="accent4"/>
            </a:solidFill>
            <a:prstDash val="dashDot"/>
            <a:round/>
            <a:headEnd len="sm" w="sm" type="none"/>
            <a:tailEnd len="sm" w="sm" type="none"/>
          </a:ln>
        </p:spPr>
      </p:pic>
      <p:sp>
        <p:nvSpPr>
          <p:cNvPr id="136" name="Google Shape;136;p22"/>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Expected comfort areas</a:t>
            </a:r>
            <a:endParaRPr b="1" sz="2000"/>
          </a:p>
          <a:p>
            <a:pPr indent="-355600" lvl="0" marL="457200" rtl="0" algn="l">
              <a:spcBef>
                <a:spcPts val="1200"/>
              </a:spcBef>
              <a:spcAft>
                <a:spcPts val="0"/>
              </a:spcAft>
              <a:buSzPts val="2000"/>
              <a:buChar char="●"/>
            </a:pPr>
            <a:r>
              <a:rPr b="1" lang="en" sz="2000"/>
              <a:t>Backend (server side)</a:t>
            </a:r>
            <a:endParaRPr b="1" sz="2000"/>
          </a:p>
          <a:p>
            <a:pPr indent="-355600" lvl="0" marL="457200" rtl="0" algn="l">
              <a:spcBef>
                <a:spcPts val="0"/>
              </a:spcBef>
              <a:spcAft>
                <a:spcPts val="0"/>
              </a:spcAft>
              <a:buSzPts val="2000"/>
              <a:buChar char="●"/>
            </a:pPr>
            <a:r>
              <a:rPr b="1" lang="en" sz="2000"/>
              <a:t>Displaying All Closets</a:t>
            </a:r>
            <a:endParaRPr b="1" sz="2000"/>
          </a:p>
          <a:p>
            <a:pPr indent="-355600" lvl="0" marL="457200" rtl="0" algn="l">
              <a:spcBef>
                <a:spcPts val="0"/>
              </a:spcBef>
              <a:spcAft>
                <a:spcPts val="0"/>
              </a:spcAft>
              <a:buSzPts val="2000"/>
              <a:buChar char="●"/>
            </a:pPr>
            <a:r>
              <a:rPr b="1" lang="en" sz="2000"/>
              <a:t>CRUD for Closets</a:t>
            </a:r>
            <a:endParaRPr b="1" sz="2000"/>
          </a:p>
        </p:txBody>
      </p:sp>
      <p:sp>
        <p:nvSpPr>
          <p:cNvPr id="137" name="Google Shape;137;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Unexpected comfort areas</a:t>
            </a:r>
            <a:endParaRPr b="1" sz="2000"/>
          </a:p>
          <a:p>
            <a:pPr indent="-355600" lvl="0" marL="457200" rtl="0" algn="l">
              <a:spcBef>
                <a:spcPts val="1200"/>
              </a:spcBef>
              <a:spcAft>
                <a:spcPts val="0"/>
              </a:spcAft>
              <a:buSzPts val="2000"/>
              <a:buChar char="●"/>
            </a:pPr>
            <a:r>
              <a:rPr b="1" lang="en" sz="2000"/>
              <a:t>Unsurprisingly…There weren’t any areas that I felt were surprisingly comfortable.  I either felt good about the process or it required some studying/spanning StackOverflow for answers.</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Show me some CRUD!!!</a:t>
            </a:r>
            <a:endParaRPr/>
          </a:p>
        </p:txBody>
      </p:sp>
      <p:sp>
        <p:nvSpPr>
          <p:cNvPr id="143" name="Google Shape;143;p23"/>
          <p:cNvSpPr txBox="1"/>
          <p:nvPr>
            <p:ph idx="1" type="body"/>
          </p:nvPr>
        </p:nvSpPr>
        <p:spPr>
          <a:xfrm>
            <a:off x="4572000" y="1489500"/>
            <a:ext cx="4184100" cy="3078900"/>
          </a:xfrm>
          <a:prstGeom prst="rect">
            <a:avLst/>
          </a:prstGeom>
        </p:spPr>
        <p:txBody>
          <a:bodyPr anchorCtr="0" anchor="t" bIns="91425" lIns="91425" spcFirstLastPara="1" rIns="91425" wrap="square" tIns="91425">
            <a:normAutofit lnSpcReduction="10000"/>
          </a:bodyPr>
          <a:lstStyle/>
          <a:p>
            <a:pPr indent="0" lvl="0" marL="0" rtl="0" algn="ctr">
              <a:lnSpc>
                <a:spcPct val="200000"/>
              </a:lnSpc>
              <a:spcBef>
                <a:spcPts val="0"/>
              </a:spcBef>
              <a:spcAft>
                <a:spcPts val="1200"/>
              </a:spcAft>
              <a:buNone/>
            </a:pPr>
            <a:r>
              <a:rPr lang="en"/>
              <a:t>So far the app is able to perform CRU operations upon the closet, however updating individual items, such as shirts, within each closet has proven to need more time investment than has currently been spent.  </a:t>
            </a:r>
            <a:endParaRPr/>
          </a:p>
        </p:txBody>
      </p:sp>
      <p:pic>
        <p:nvPicPr>
          <p:cNvPr id="144" name="Google Shape;144;p23" title="video1875966054.mp4">
            <a:hlinkClick r:id="rId3"/>
          </p:cNvPr>
          <p:cNvPicPr preferRelativeResize="0"/>
          <p:nvPr/>
        </p:nvPicPr>
        <p:blipFill>
          <a:blip r:embed="rId4">
            <a:alphaModFix/>
          </a:blip>
          <a:stretch>
            <a:fillRect/>
          </a:stretch>
        </p:blipFill>
        <p:spPr>
          <a:xfrm>
            <a:off x="551875" y="1600300"/>
            <a:ext cx="3914650" cy="293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50" name="Google Shape;15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summary, the closet App is an app designed to help facilitate and organize a households’ wardrobes.  Each user is able to create and </a:t>
            </a:r>
            <a:r>
              <a:rPr lang="en"/>
              <a:t>maintain</a:t>
            </a:r>
            <a:r>
              <a:rPr lang="en"/>
              <a:t> their own closets, and even view others closets within the household, without the ability to edit or delete unless they are the user associated with said closet.</a:t>
            </a:r>
            <a:endParaRPr/>
          </a:p>
          <a:p>
            <a:pPr indent="0" lvl="0" marL="0" rtl="0" algn="l">
              <a:spcBef>
                <a:spcPts val="1200"/>
              </a:spcBef>
              <a:spcAft>
                <a:spcPts val="0"/>
              </a:spcAft>
              <a:buNone/>
            </a:pPr>
            <a:r>
              <a:rPr lang="en"/>
              <a:t>The facet of building this Closet that has been the most challenging so far has been in the use of UseRef and/or useState within components in order to update the closet items: shirts or pants.</a:t>
            </a:r>
            <a:endParaRPr/>
          </a:p>
          <a:p>
            <a:pPr indent="0" lvl="0" marL="0" rtl="0" algn="l">
              <a:spcBef>
                <a:spcPts val="1200"/>
              </a:spcBef>
              <a:spcAft>
                <a:spcPts val="1200"/>
              </a:spcAft>
              <a:buNone/>
            </a:pPr>
            <a:r>
              <a:rPr lang="en"/>
              <a:t>The piece(s) of </a:t>
            </a:r>
            <a:r>
              <a:rPr lang="en"/>
              <a:t>the App that I am most proud of are the scrolling efects of the dashboard and the button that hides or shows the create shirt/pant form fields.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End</a:t>
            </a:r>
            <a:endParaRPr/>
          </a:p>
        </p:txBody>
      </p:sp>
      <p:sp>
        <p:nvSpPr>
          <p:cNvPr id="156" name="Google Shape;15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 you for viewing!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 to Cover</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pectral"/>
              <a:buChar char="●"/>
            </a:pPr>
            <a:r>
              <a:rPr lang="en">
                <a:latin typeface="Spectral"/>
                <a:ea typeface="Spectral"/>
                <a:cs typeface="Spectral"/>
                <a:sym typeface="Spectral"/>
              </a:rPr>
              <a:t>Overview of the app.  What is the intention to build and possible uses?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Functionality of the App.  What’s under the hood? And why’s it there?</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Challenges.  What was difficult?</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lang="en">
                <a:latin typeface="Spectral"/>
                <a:ea typeface="Spectral"/>
                <a:cs typeface="Spectral"/>
                <a:sym typeface="Spectral"/>
              </a:rPr>
              <a:t>Challenges overcome…</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lang="en">
                <a:latin typeface="Spectral"/>
                <a:ea typeface="Spectral"/>
                <a:cs typeface="Spectral"/>
                <a:sym typeface="Spectral"/>
              </a:rPr>
              <a:t>Challenges still being worked…</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Complete Wins.  What went right?</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lang="en">
                <a:latin typeface="Spectral"/>
                <a:ea typeface="Spectral"/>
                <a:cs typeface="Spectral"/>
                <a:sym typeface="Spectral"/>
              </a:rPr>
              <a:t>Expected Wins</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lang="en">
                <a:latin typeface="Spectral"/>
                <a:ea typeface="Spectral"/>
                <a:cs typeface="Spectral"/>
                <a:sym typeface="Spectral"/>
              </a:rPr>
              <a:t>Unexpected Wins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CRUD review</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Summary</a:t>
            </a:r>
            <a:endParaRPr>
              <a:latin typeface="Spectral"/>
              <a:ea typeface="Spectral"/>
              <a:cs typeface="Spectral"/>
              <a:sym typeface="Spectral"/>
            </a:endParaRPr>
          </a:p>
        </p:txBody>
      </p:sp>
      <p:pic>
        <p:nvPicPr>
          <p:cNvPr id="72" name="Google Shape;72;p14" title="ProjectPresentationSlide2.mp3">
            <a:hlinkClick r:id="rId3"/>
          </p:cNvPr>
          <p:cNvPicPr preferRelativeResize="0"/>
          <p:nvPr/>
        </p:nvPicPr>
        <p:blipFill>
          <a:blip r:embed="rId4">
            <a:alphaModFix/>
          </a:blip>
          <a:stretch>
            <a:fillRect/>
          </a:stretch>
        </p:blipFill>
        <p:spPr>
          <a:xfrm>
            <a:off x="152400" y="4721124"/>
            <a:ext cx="269976" cy="269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 of the App</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Spectral"/>
                <a:ea typeface="Spectral"/>
                <a:cs typeface="Spectral"/>
                <a:sym typeface="Spectral"/>
              </a:rPr>
              <a:t>Title: Closet App</a:t>
            </a:r>
            <a:endParaRPr>
              <a:latin typeface="Spectral"/>
              <a:ea typeface="Spectral"/>
              <a:cs typeface="Spectral"/>
              <a:sym typeface="Spectral"/>
            </a:endParaRPr>
          </a:p>
          <a:p>
            <a:pPr indent="0" lvl="0" marL="0" rtl="0" algn="l">
              <a:spcBef>
                <a:spcPts val="1200"/>
              </a:spcBef>
              <a:spcAft>
                <a:spcPts val="0"/>
              </a:spcAft>
              <a:buNone/>
            </a:pPr>
            <a:r>
              <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Goal of the Project:  The goal is to help with the organization of one’s wardrobe, which will be extremely helpful in my household of three daughters! They take way too much time in my opinion deciding what to wear and when to wear it, the hope for this app is that it allows us to save time and make outfit planning more efficient</a:t>
            </a:r>
            <a:endParaRPr>
              <a:latin typeface="Spectral"/>
              <a:ea typeface="Spectral"/>
              <a:cs typeface="Spectral"/>
              <a:sym typeface="Spectral"/>
            </a:endParaRPr>
          </a:p>
          <a:p>
            <a:pPr indent="0" lvl="0" marL="0" rtl="0" algn="l">
              <a:spcBef>
                <a:spcPts val="1200"/>
              </a:spcBef>
              <a:spcAft>
                <a:spcPts val="0"/>
              </a:spcAft>
              <a:buNone/>
            </a:pPr>
            <a:r>
              <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Stack &amp; gitHub Link ➔ MERN ➔ </a:t>
            </a:r>
            <a:r>
              <a:rPr lang="en" u="sng">
                <a:solidFill>
                  <a:schemeClr val="hlink"/>
                </a:solidFill>
                <a:latin typeface="Spectral"/>
                <a:ea typeface="Spectral"/>
                <a:cs typeface="Spectral"/>
                <a:sym typeface="Spectral"/>
                <a:hlinkClick r:id="rId3"/>
              </a:rPr>
              <a:t>https://github.com/Remontz/Closet</a:t>
            </a:r>
            <a:endParaRPr>
              <a:latin typeface="Spectral"/>
              <a:ea typeface="Spectral"/>
              <a:cs typeface="Spectral"/>
              <a:sym typeface="Spectral"/>
            </a:endParaRPr>
          </a:p>
          <a:p>
            <a:pPr indent="0" lvl="0" marL="0" rtl="0" algn="l">
              <a:spcBef>
                <a:spcPts val="1200"/>
              </a:spcBef>
              <a:spcAft>
                <a:spcPts val="1200"/>
              </a:spcAft>
              <a:buNone/>
            </a:pPr>
            <a:r>
              <a:t/>
            </a:r>
            <a:endParaRPr>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Wireframe(s)</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61302" y="1556475"/>
            <a:ext cx="2580350" cy="2945600"/>
          </a:xfrm>
          <a:prstGeom prst="rect">
            <a:avLst/>
          </a:prstGeom>
          <a:noFill/>
          <a:ln>
            <a:noFill/>
          </a:ln>
        </p:spPr>
      </p:pic>
      <p:pic>
        <p:nvPicPr>
          <p:cNvPr id="86" name="Google Shape;86;p16"/>
          <p:cNvPicPr preferRelativeResize="0"/>
          <p:nvPr/>
        </p:nvPicPr>
        <p:blipFill>
          <a:blip r:embed="rId4">
            <a:alphaModFix/>
          </a:blip>
          <a:stretch>
            <a:fillRect/>
          </a:stretch>
        </p:blipFill>
        <p:spPr>
          <a:xfrm>
            <a:off x="3243150" y="1489825"/>
            <a:ext cx="5512952" cy="307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 within the app</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List of functional components:</a:t>
            </a:r>
            <a:endParaRPr/>
          </a:p>
          <a:p>
            <a:pPr indent="-317182" lvl="0" marL="457200" rtl="0" algn="l">
              <a:spcBef>
                <a:spcPts val="1200"/>
              </a:spcBef>
              <a:spcAft>
                <a:spcPts val="0"/>
              </a:spcAft>
              <a:buSzPct val="100000"/>
              <a:buChar char="●"/>
            </a:pPr>
            <a:r>
              <a:rPr lang="en"/>
              <a:t>ClosetDashboard - The closet Dashboard is a home page of sorts, displaying items within the closet and links to all other components of the App.  It has the following features/functions:</a:t>
            </a:r>
            <a:endParaRPr/>
          </a:p>
          <a:p>
            <a:pPr indent="-297497" lvl="1" marL="914400" rtl="0" algn="l">
              <a:spcBef>
                <a:spcPts val="0"/>
              </a:spcBef>
              <a:spcAft>
                <a:spcPts val="0"/>
              </a:spcAft>
              <a:buSzPct val="100000"/>
              <a:buChar char="○"/>
            </a:pPr>
            <a:r>
              <a:rPr lang="en"/>
              <a:t>Display All Shirts &amp; Display All Pants</a:t>
            </a:r>
            <a:endParaRPr/>
          </a:p>
          <a:p>
            <a:pPr indent="-297497" lvl="1" marL="914400" rtl="0" algn="l">
              <a:spcBef>
                <a:spcPts val="0"/>
              </a:spcBef>
              <a:spcAft>
                <a:spcPts val="0"/>
              </a:spcAft>
              <a:buSzPct val="100000"/>
              <a:buChar char="○"/>
            </a:pPr>
            <a:r>
              <a:rPr lang="en"/>
              <a:t>Closet Item(image) Scrolling</a:t>
            </a:r>
            <a:endParaRPr/>
          </a:p>
          <a:p>
            <a:pPr indent="-317182" lvl="0" marL="457200" rtl="0" algn="l">
              <a:spcBef>
                <a:spcPts val="0"/>
              </a:spcBef>
              <a:spcAft>
                <a:spcPts val="0"/>
              </a:spcAft>
              <a:buSzPct val="100000"/>
              <a:buChar char="●"/>
            </a:pPr>
            <a:r>
              <a:rPr lang="en"/>
              <a:t>CreateCloset - This components allows a user to create a new closet.</a:t>
            </a:r>
            <a:endParaRPr/>
          </a:p>
          <a:p>
            <a:pPr indent="-317182" lvl="0" marL="457200" rtl="0" algn="l">
              <a:spcBef>
                <a:spcPts val="0"/>
              </a:spcBef>
              <a:spcAft>
                <a:spcPts val="0"/>
              </a:spcAft>
              <a:buSzPct val="100000"/>
              <a:buChar char="●"/>
            </a:pPr>
            <a:r>
              <a:rPr lang="en"/>
              <a:t>DisplayAllClosets - A splash page that allows for selecting the closet you’d like to view or edit</a:t>
            </a:r>
            <a:endParaRPr/>
          </a:p>
          <a:p>
            <a:pPr indent="-317182" lvl="0" marL="457200" rtl="0" algn="l">
              <a:spcBef>
                <a:spcPts val="0"/>
              </a:spcBef>
              <a:spcAft>
                <a:spcPts val="0"/>
              </a:spcAft>
              <a:buSzPct val="100000"/>
              <a:buChar char="●"/>
            </a:pPr>
            <a:r>
              <a:rPr lang="en"/>
              <a:t>DisplayLaundry - The laundry page isn’t CRUD credible; however it is vital to keeping the wardrobe organized and tracked. “No more searching for clothes that are in laundry, instead of preparing for the school day.”</a:t>
            </a:r>
            <a:endParaRPr/>
          </a:p>
          <a:p>
            <a:pPr indent="-297497" lvl="1" marL="914400" rtl="0" algn="l">
              <a:spcBef>
                <a:spcPts val="0"/>
              </a:spcBef>
              <a:spcAft>
                <a:spcPts val="0"/>
              </a:spcAft>
              <a:buSzPct val="100000"/>
              <a:buChar char="○"/>
            </a:pPr>
            <a:r>
              <a:rPr lang="en"/>
              <a:t>Real time update of isWorn property of closet items with check bod</a:t>
            </a:r>
            <a:endParaRPr/>
          </a:p>
          <a:p>
            <a:pPr indent="-317182" lvl="0" marL="457200" rtl="0" algn="l">
              <a:spcBef>
                <a:spcPts val="0"/>
              </a:spcBef>
              <a:spcAft>
                <a:spcPts val="0"/>
              </a:spcAft>
              <a:buSzPct val="100000"/>
              <a:buChar char="●"/>
            </a:pPr>
            <a:r>
              <a:rPr lang="en"/>
              <a:t>EditCloset - This page has presented the vast majority of challenges.  Attempting to edit the closet objects shirts and pants has proven to be quite the personal adventure into additional learning and head scratching.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1633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98" name="Google Shape;98;p18"/>
          <p:cNvSpPr txBox="1"/>
          <p:nvPr>
            <p:ph idx="1" type="body"/>
          </p:nvPr>
        </p:nvSpPr>
        <p:spPr>
          <a:xfrm>
            <a:off x="387900" y="8802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Challenges Overcome ++</a:t>
            </a:r>
            <a:endParaRPr u="sng"/>
          </a:p>
          <a:p>
            <a:pPr indent="-317500" lvl="0" marL="457200" rtl="0" algn="l">
              <a:spcBef>
                <a:spcPts val="1200"/>
              </a:spcBef>
              <a:spcAft>
                <a:spcPts val="0"/>
              </a:spcAft>
              <a:buSzPts val="1400"/>
              <a:buChar char="★"/>
            </a:pPr>
            <a:r>
              <a:rPr lang="en"/>
              <a:t>Within the ClosetDashboard.js component:  Being able to scroll through individual items of clothing to build a preview of possible outfits with tops and bottoms. </a:t>
            </a:r>
            <a:endParaRPr/>
          </a:p>
        </p:txBody>
      </p:sp>
      <p:sp>
        <p:nvSpPr>
          <p:cNvPr id="99" name="Google Shape;99;p18"/>
          <p:cNvSpPr txBox="1"/>
          <p:nvPr>
            <p:ph idx="2" type="body"/>
          </p:nvPr>
        </p:nvSpPr>
        <p:spPr>
          <a:xfrm>
            <a:off x="4756200" y="8040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Challenges Overcome ++</a:t>
            </a:r>
            <a:endParaRPr u="sng"/>
          </a:p>
          <a:p>
            <a:pPr indent="-317500" lvl="0" marL="457200" rtl="0" algn="l">
              <a:spcBef>
                <a:spcPts val="1200"/>
              </a:spcBef>
              <a:spcAft>
                <a:spcPts val="0"/>
              </a:spcAft>
              <a:buSzPts val="1400"/>
              <a:buChar char="★"/>
            </a:pPr>
            <a:r>
              <a:rPr lang="en"/>
              <a:t>Updating Laundry live within the DisplayLaundry.js component</a:t>
            </a:r>
            <a:endParaRPr/>
          </a:p>
        </p:txBody>
      </p:sp>
      <p:pic>
        <p:nvPicPr>
          <p:cNvPr id="100" name="Google Shape;100;p18"/>
          <p:cNvPicPr preferRelativeResize="0"/>
          <p:nvPr/>
        </p:nvPicPr>
        <p:blipFill rotWithShape="1">
          <a:blip r:embed="rId3">
            <a:alphaModFix/>
          </a:blip>
          <a:srcRect b="50670" l="28734" r="22137" t="25992"/>
          <a:stretch/>
        </p:blipFill>
        <p:spPr>
          <a:xfrm>
            <a:off x="387899" y="2603250"/>
            <a:ext cx="3999901" cy="1068275"/>
          </a:xfrm>
          <a:prstGeom prst="rect">
            <a:avLst/>
          </a:prstGeom>
          <a:noFill/>
          <a:ln cap="flat" cmpd="sng" w="19050">
            <a:solidFill>
              <a:schemeClr val="accent4"/>
            </a:solidFill>
            <a:prstDash val="dashDot"/>
            <a:round/>
            <a:headEnd len="sm" w="sm" type="none"/>
            <a:tailEnd len="sm" w="sm" type="none"/>
          </a:ln>
          <a:effectLst>
            <a:outerShdw blurRad="57150" rotWithShape="0" algn="bl" dir="2700000" dist="152400">
              <a:srgbClr val="000000">
                <a:alpha val="50000"/>
              </a:srgbClr>
            </a:outerShdw>
          </a:effectLst>
        </p:spPr>
      </p:pic>
      <p:pic>
        <p:nvPicPr>
          <p:cNvPr id="101" name="Google Shape;101;p18"/>
          <p:cNvPicPr preferRelativeResize="0"/>
          <p:nvPr/>
        </p:nvPicPr>
        <p:blipFill rotWithShape="1">
          <a:blip r:embed="rId4">
            <a:alphaModFix/>
          </a:blip>
          <a:srcRect b="3545" l="20565" r="42762" t="23954"/>
          <a:stretch/>
        </p:blipFill>
        <p:spPr>
          <a:xfrm>
            <a:off x="387900" y="1199575"/>
            <a:ext cx="3353274" cy="3755676"/>
          </a:xfrm>
          <a:prstGeom prst="rect">
            <a:avLst/>
          </a:prstGeom>
          <a:noFill/>
          <a:ln cap="flat" cmpd="sng" w="19050">
            <a:solidFill>
              <a:schemeClr val="accent4"/>
            </a:solidFill>
            <a:prstDash val="dashDot"/>
            <a:round/>
            <a:headEnd len="sm" w="sm" type="none"/>
            <a:tailEnd len="sm" w="sm" type="none"/>
          </a:ln>
          <a:effectLst>
            <a:outerShdw blurRad="57150" rotWithShape="0" algn="bl" dir="2640000" dist="228600">
              <a:srgbClr val="000000">
                <a:alpha val="50000"/>
              </a:srgbClr>
            </a:outerShdw>
          </a:effectLst>
        </p:spPr>
      </p:pic>
      <p:pic>
        <p:nvPicPr>
          <p:cNvPr id="102" name="Google Shape;102;p18"/>
          <p:cNvPicPr preferRelativeResize="0"/>
          <p:nvPr/>
        </p:nvPicPr>
        <p:blipFill rotWithShape="1">
          <a:blip r:embed="rId5">
            <a:alphaModFix/>
          </a:blip>
          <a:srcRect b="15313" l="30650" r="26360" t="33108"/>
          <a:stretch/>
        </p:blipFill>
        <p:spPr>
          <a:xfrm>
            <a:off x="4790688" y="1962450"/>
            <a:ext cx="3930925" cy="2439825"/>
          </a:xfrm>
          <a:prstGeom prst="rect">
            <a:avLst/>
          </a:prstGeom>
          <a:noFill/>
          <a:ln cap="flat" cmpd="sng" w="19050">
            <a:solidFill>
              <a:schemeClr val="accent4"/>
            </a:solidFill>
            <a:prstDash val="dashDot"/>
            <a:round/>
            <a:headEnd len="sm" w="sm" type="none"/>
            <a:tailEnd len="sm" w="sm" type="none"/>
          </a:ln>
          <a:effectLst>
            <a:outerShdw blurRad="57150" rotWithShape="0" algn="bl" dir="2880000" dist="1905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2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1633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08" name="Google Shape;108;p19"/>
          <p:cNvSpPr txBox="1"/>
          <p:nvPr>
            <p:ph idx="1" type="body"/>
          </p:nvPr>
        </p:nvSpPr>
        <p:spPr>
          <a:xfrm>
            <a:off x="387900" y="8802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Solutions still to come - -  </a:t>
            </a:r>
            <a:endParaRPr u="sng"/>
          </a:p>
          <a:p>
            <a:pPr indent="-317500" lvl="0" marL="457200" rtl="0" algn="l">
              <a:spcBef>
                <a:spcPts val="1200"/>
              </a:spcBef>
              <a:spcAft>
                <a:spcPts val="0"/>
              </a:spcAft>
              <a:buSzPts val="1400"/>
              <a:buChar char="★"/>
            </a:pPr>
            <a:r>
              <a:rPr lang="en"/>
              <a:t>Updating Items within Closet, EditCloset.js</a:t>
            </a:r>
            <a:endParaRPr/>
          </a:p>
          <a:p>
            <a:pPr indent="-304800" lvl="1" marL="914400" rtl="0" algn="l">
              <a:spcBef>
                <a:spcPts val="0"/>
              </a:spcBef>
              <a:spcAft>
                <a:spcPts val="0"/>
              </a:spcAft>
              <a:buSzPts val="1200"/>
              <a:buChar char="○"/>
            </a:pPr>
            <a:r>
              <a:rPr lang="en"/>
              <a:t>Items that are input in the AddShirt form field are only temporary. Plan of Action to solve:  Requires more study on use of useRef() in order to accomplish this task.</a:t>
            </a:r>
            <a:endParaRPr/>
          </a:p>
        </p:txBody>
      </p:sp>
      <p:sp>
        <p:nvSpPr>
          <p:cNvPr id="109" name="Google Shape;109;p19"/>
          <p:cNvSpPr txBox="1"/>
          <p:nvPr>
            <p:ph idx="2" type="body"/>
          </p:nvPr>
        </p:nvSpPr>
        <p:spPr>
          <a:xfrm>
            <a:off x="4756200" y="8040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Solutions Still to Come - - </a:t>
            </a:r>
            <a:endParaRPr u="sng"/>
          </a:p>
          <a:p>
            <a:pPr indent="-317500" lvl="0" marL="457200" rtl="0" algn="l">
              <a:spcBef>
                <a:spcPts val="1200"/>
              </a:spcBef>
              <a:spcAft>
                <a:spcPts val="0"/>
              </a:spcAft>
              <a:buSzPts val="1400"/>
              <a:buChar char="★"/>
            </a:pPr>
            <a:r>
              <a:rPr lang="en"/>
              <a:t>Updating Laundry live within the DisplayLaundry.js component</a:t>
            </a:r>
            <a:endParaRPr/>
          </a:p>
        </p:txBody>
      </p:sp>
      <p:grpSp>
        <p:nvGrpSpPr>
          <p:cNvPr id="110" name="Google Shape;110;p19"/>
          <p:cNvGrpSpPr/>
          <p:nvPr/>
        </p:nvGrpSpPr>
        <p:grpSpPr>
          <a:xfrm>
            <a:off x="479048" y="2483900"/>
            <a:ext cx="3752543" cy="2505636"/>
            <a:chOff x="760475" y="2615150"/>
            <a:chExt cx="3054075" cy="1994774"/>
          </a:xfrm>
        </p:grpSpPr>
        <p:pic>
          <p:nvPicPr>
            <p:cNvPr id="111" name="Google Shape;111;p19"/>
            <p:cNvPicPr preferRelativeResize="0"/>
            <p:nvPr/>
          </p:nvPicPr>
          <p:blipFill rotWithShape="1">
            <a:blip r:embed="rId3">
              <a:alphaModFix/>
            </a:blip>
            <a:srcRect b="25176" l="4531" r="6956" t="21832"/>
            <a:stretch/>
          </p:blipFill>
          <p:spPr>
            <a:xfrm>
              <a:off x="760475" y="2615150"/>
              <a:ext cx="3054075" cy="1994774"/>
            </a:xfrm>
            <a:prstGeom prst="rect">
              <a:avLst/>
            </a:prstGeom>
            <a:noFill/>
            <a:ln cap="flat" cmpd="sng" w="19050">
              <a:solidFill>
                <a:schemeClr val="accent4"/>
              </a:solidFill>
              <a:prstDash val="dashDot"/>
              <a:round/>
              <a:headEnd len="sm" w="sm" type="none"/>
              <a:tailEnd len="sm" w="sm" type="none"/>
            </a:ln>
          </p:spPr>
        </p:pic>
        <p:sp>
          <p:nvSpPr>
            <p:cNvPr id="112" name="Google Shape;112;p19"/>
            <p:cNvSpPr txBox="1"/>
            <p:nvPr/>
          </p:nvSpPr>
          <p:spPr>
            <a:xfrm>
              <a:off x="1155750" y="4271225"/>
              <a:ext cx="2263500" cy="2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u="sng">
                  <a:solidFill>
                    <a:schemeClr val="hlink"/>
                  </a:solidFill>
                  <a:latin typeface="Roboto"/>
                  <a:ea typeface="Roboto"/>
                  <a:cs typeface="Roboto"/>
                  <a:sym typeface="Roboto"/>
                  <a:hlinkClick action="ppaction://hlinkshowjump?jump=nextslide"/>
                </a:rPr>
                <a:t>Larger Image on the Following Slide</a:t>
              </a:r>
              <a:r>
                <a:rPr b="1" i="1" lang="en" sz="1000">
                  <a:solidFill>
                    <a:schemeClr val="dk1"/>
                  </a:solidFill>
                  <a:latin typeface="Roboto"/>
                  <a:ea typeface="Roboto"/>
                  <a:cs typeface="Roboto"/>
                  <a:sym typeface="Roboto"/>
                </a:rPr>
                <a:t> (8)</a:t>
              </a:r>
              <a:endParaRPr b="1" i="1" sz="1000">
                <a:solidFill>
                  <a:schemeClr val="dk1"/>
                </a:solidFill>
                <a:latin typeface="Roboto"/>
                <a:ea typeface="Roboto"/>
                <a:cs typeface="Roboto"/>
                <a:sym typeface="Roboto"/>
              </a:endParaRPr>
            </a:p>
          </p:txBody>
        </p:sp>
      </p:grpSp>
      <p:pic>
        <p:nvPicPr>
          <p:cNvPr id="113" name="Google Shape;113;p19"/>
          <p:cNvPicPr preferRelativeResize="0"/>
          <p:nvPr/>
        </p:nvPicPr>
        <p:blipFill>
          <a:blip r:embed="rId4">
            <a:alphaModFix/>
          </a:blip>
          <a:stretch>
            <a:fillRect/>
          </a:stretch>
        </p:blipFill>
        <p:spPr>
          <a:xfrm>
            <a:off x="4572000" y="2483900"/>
            <a:ext cx="4111851" cy="2505625"/>
          </a:xfrm>
          <a:prstGeom prst="rect">
            <a:avLst/>
          </a:prstGeom>
          <a:noFill/>
          <a:ln cap="flat" cmpd="sng" w="19050">
            <a:solidFill>
              <a:schemeClr val="accent4"/>
            </a:solidFill>
            <a:prstDash val="dashDot"/>
            <a:round/>
            <a:headEnd len="sm" w="sm" type="none"/>
            <a:tailEnd len="sm" w="sm" type="none"/>
          </a:ln>
        </p:spPr>
      </p:pic>
      <p:sp>
        <p:nvSpPr>
          <p:cNvPr id="114" name="Google Shape;114;p19"/>
          <p:cNvSpPr txBox="1"/>
          <p:nvPr/>
        </p:nvSpPr>
        <p:spPr>
          <a:xfrm>
            <a:off x="5601675" y="4518850"/>
            <a:ext cx="259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u="sng">
                <a:solidFill>
                  <a:schemeClr val="hlink"/>
                </a:solidFill>
                <a:latin typeface="Roboto"/>
                <a:ea typeface="Roboto"/>
                <a:cs typeface="Roboto"/>
                <a:sym typeface="Roboto"/>
                <a:hlinkClick action="ppaction://hlinksldjump" r:id="rId5"/>
              </a:rPr>
              <a:t>Larger Image on Later Slides</a:t>
            </a:r>
            <a:r>
              <a:rPr b="1" i="1" lang="en" sz="1000" u="sng">
                <a:latin typeface="Roboto"/>
                <a:ea typeface="Roboto"/>
                <a:cs typeface="Roboto"/>
                <a:sym typeface="Roboto"/>
              </a:rPr>
              <a:t> </a:t>
            </a:r>
            <a:r>
              <a:rPr b="1" i="1" lang="en" sz="1000" u="sng">
                <a:solidFill>
                  <a:schemeClr val="dk1"/>
                </a:solidFill>
                <a:latin typeface="Roboto"/>
                <a:ea typeface="Roboto"/>
                <a:cs typeface="Roboto"/>
                <a:sym typeface="Roboto"/>
              </a:rPr>
              <a:t>(9)</a:t>
            </a:r>
            <a:endParaRPr b="1" i="1" sz="1000" u="sng">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grpSp>
        <p:nvGrpSpPr>
          <p:cNvPr id="119" name="Google Shape;119;p20"/>
          <p:cNvGrpSpPr/>
          <p:nvPr/>
        </p:nvGrpSpPr>
        <p:grpSpPr>
          <a:xfrm>
            <a:off x="897875" y="648766"/>
            <a:ext cx="7325549" cy="4279118"/>
            <a:chOff x="760488" y="-273799"/>
            <a:chExt cx="8290572" cy="5120400"/>
          </a:xfrm>
        </p:grpSpPr>
        <p:pic>
          <p:nvPicPr>
            <p:cNvPr id="120" name="Google Shape;120;p20"/>
            <p:cNvPicPr preferRelativeResize="0"/>
            <p:nvPr/>
          </p:nvPicPr>
          <p:blipFill rotWithShape="1">
            <a:blip r:embed="rId3">
              <a:alphaModFix/>
            </a:blip>
            <a:srcRect b="25176" l="4531" r="6956" t="21832"/>
            <a:stretch/>
          </p:blipFill>
          <p:spPr>
            <a:xfrm>
              <a:off x="760488" y="44000"/>
              <a:ext cx="8290572" cy="4382794"/>
            </a:xfrm>
            <a:prstGeom prst="rect">
              <a:avLst/>
            </a:prstGeom>
            <a:noFill/>
            <a:ln>
              <a:noFill/>
            </a:ln>
          </p:spPr>
        </p:pic>
        <p:sp>
          <p:nvSpPr>
            <p:cNvPr id="121" name="Google Shape;121;p20"/>
            <p:cNvSpPr txBox="1"/>
            <p:nvPr/>
          </p:nvSpPr>
          <p:spPr>
            <a:xfrm>
              <a:off x="6397021" y="-273799"/>
              <a:ext cx="2475900" cy="512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Attempt was to produce a functioning ‘Create A Shirt’ Form Field after clicking the Create a Shirt button.  The button successfully produced the div upon click(s); however the input of the form is not updating the closet.shirts array properly.  Further inspection is required to figure out how and where the data I need is not being accepted as a ‘shirt’ and not being persisted within the closet.</a:t>
              </a:r>
              <a:endParaRPr>
                <a:solidFill>
                  <a:schemeClr val="dk1"/>
                </a:solidFill>
                <a:latin typeface="Roboto"/>
                <a:ea typeface="Roboto"/>
                <a:cs typeface="Roboto"/>
                <a:sym typeface="Roboto"/>
              </a:endParaRPr>
            </a:p>
          </p:txBody>
        </p:sp>
      </p:grpSp>
      <p:sp>
        <p:nvSpPr>
          <p:cNvPr id="122" name="Google Shape;122;p20"/>
          <p:cNvSpPr txBox="1"/>
          <p:nvPr>
            <p:ph idx="4294967295" type="title"/>
          </p:nvPr>
        </p:nvSpPr>
        <p:spPr>
          <a:xfrm>
            <a:off x="387900" y="1633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916250" y="919725"/>
            <a:ext cx="7322624" cy="3651500"/>
          </a:xfrm>
          <a:prstGeom prst="rect">
            <a:avLst/>
          </a:prstGeom>
          <a:noFill/>
          <a:ln>
            <a:noFill/>
          </a:ln>
        </p:spPr>
      </p:pic>
      <p:sp>
        <p:nvSpPr>
          <p:cNvPr id="128" name="Google Shape;128;p21"/>
          <p:cNvSpPr txBox="1"/>
          <p:nvPr>
            <p:ph idx="4294967295" type="title"/>
          </p:nvPr>
        </p:nvSpPr>
        <p:spPr>
          <a:xfrm>
            <a:off x="387900" y="1633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 Cont’d.</a:t>
            </a:r>
            <a:endParaRPr/>
          </a:p>
        </p:txBody>
      </p:sp>
      <p:sp>
        <p:nvSpPr>
          <p:cNvPr id="129" name="Google Shape;129;p21"/>
          <p:cNvSpPr txBox="1"/>
          <p:nvPr/>
        </p:nvSpPr>
        <p:spPr>
          <a:xfrm>
            <a:off x="1433200" y="3631225"/>
            <a:ext cx="645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latin typeface="Roboto"/>
                <a:ea typeface="Roboto"/>
                <a:cs typeface="Roboto"/>
                <a:sym typeface="Roboto"/>
              </a:rPr>
              <a:t>There was a major time-management set back here when trying to implement this functionality.  The shirts array within a specific users closet is not persisting the isWorn data provided by the submitHandler function shown in the image.  Plan of Action is to review useRef/useState and apply to this components as needed.</a:t>
            </a:r>
            <a:endParaRPr b="1" i="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