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6" r:id="rId7"/>
    <p:sldId id="260" r:id="rId8"/>
    <p:sldId id="267" r:id="rId9"/>
    <p:sldId id="268" r:id="rId10"/>
    <p:sldId id="269" r:id="rId11"/>
    <p:sldId id="261" r:id="rId12"/>
    <p:sldId id="270" r:id="rId13"/>
    <p:sldId id="271" r:id="rId14"/>
    <p:sldId id="263" r:id="rId15"/>
    <p:sldId id="272" r:id="rId16"/>
    <p:sldId id="273" r:id="rId17"/>
    <p:sldId id="264" r:id="rId18"/>
    <p:sldId id="274" r:id="rId19"/>
    <p:sldId id="275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D3D4"/>
    <a:srgbClr val="00D25E"/>
    <a:srgbClr val="64A9CB"/>
    <a:srgbClr val="FEC854"/>
    <a:srgbClr val="F37071"/>
    <a:srgbClr val="205E88"/>
    <a:srgbClr val="4285A9"/>
    <a:srgbClr val="F27071"/>
    <a:srgbClr val="883BC3"/>
    <a:srgbClr val="003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D3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2792095" y="2614295"/>
            <a:ext cx="66078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0">
                <a:solidFill>
                  <a:schemeClr val="bg1"/>
                </a:solidFill>
                <a:latin typeface="Rounded Mplus 1c Black" panose="020B0902020203020207" charset="-120"/>
                <a:ea typeface="Rounded Mplus 1c Black" panose="020B0902020203020207" charset="-120"/>
                <a:sym typeface="+mn-ea"/>
              </a:rPr>
              <a:t>S.O.L.I.D</a:t>
            </a:r>
            <a:endParaRPr lang="en-US" sz="10000">
              <a:solidFill>
                <a:schemeClr val="bg1"/>
              </a:solidFill>
              <a:latin typeface="Rounded Mplus 1c Black" panose="020B0902020203020207" charset="-120"/>
              <a:ea typeface="Rounded Mplus 1c Black" panose="020B0902020203020207" charset="-12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48" y="1436370"/>
            <a:ext cx="3932237" cy="1600200"/>
          </a:xfrm>
        </p:spPr>
        <p:txBody>
          <a:bodyPr/>
          <a:p>
            <a:r>
              <a:rPr lang="en-US" b="1">
                <a:solidFill>
                  <a:srgbClr val="64A9CB"/>
                </a:solidFill>
                <a:latin typeface="Rounded Mplus 1c Black" panose="020B0902020203020207" charset="-120"/>
                <a:ea typeface="Rounded Mplus 1c Black" panose="020B0902020203020207" charset="-120"/>
              </a:rPr>
              <a:t>Liskov Subtitution Principle (LSP)</a:t>
            </a:r>
            <a:endParaRPr lang="en-US" b="1">
              <a:solidFill>
                <a:srgbClr val="64A9CB"/>
              </a:solidFill>
              <a:latin typeface="Rounded Mplus 1c Black" panose="020B0902020203020207" charset="-120"/>
              <a:ea typeface="Rounded Mplus 1c Black" panose="020B0902020203020207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 fontScale="90000"/>
          </a:bodyPr>
          <a:p>
            <a:pPr marL="0" indent="0">
              <a:buNone/>
            </a:pPr>
            <a:r>
              <a:rPr lang="en-US">
                <a:latin typeface="Arial Black" panose="020B0A04020102020204" charset="0"/>
                <a:cs typeface="Arial Black" panose="020B0A04020102020204" charset="0"/>
              </a:rPr>
              <a:t>“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US"/>
              <a:t>Liskov’s substitution adalah aturan yang berlaku untuk hirarki pewarisan. Dalam Liskov substitution principle, super class harus dapat digantikan dengan objek dari subclass-nya tanpa berefek pada suatu aplikasi. Hal ini dapat dilakukan dengan membuat objek dari subclass memiliki perilaku sama dengan superclass.</a:t>
            </a:r>
            <a:endParaRPr lang="en-US"/>
          </a:p>
          <a:p>
            <a:pPr marL="0" indent="0">
              <a:buNone/>
            </a:pPr>
            <a:r>
              <a:rPr lang="en-US">
                <a:latin typeface="Arial Black" panose="020B0A04020102020204" charset="0"/>
                <a:cs typeface="Arial Black" panose="020B0A04020102020204" charset="0"/>
              </a:rPr>
              <a:t>“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865" y="3036570"/>
            <a:ext cx="3931920" cy="2303780"/>
          </a:xfrm>
        </p:spPr>
        <p:txBody>
          <a:bodyPr/>
          <a:p>
            <a:pPr marL="0" indent="0">
              <a:buNone/>
            </a:pPr>
            <a:r>
              <a:rPr lang="en-US" sz="2000">
                <a:sym typeface="+mn-ea"/>
              </a:rPr>
              <a:t>“If for each object o1 of type S there is an object o2 of type T such that for all programs P defined in terms of T, the behaviour of P is unchanged when o1 is substituted for o2 then S is a subtype of T.”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(Barbara Liskov)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06095" y="1895475"/>
            <a:ext cx="3914775" cy="2819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2160" y="1895475"/>
            <a:ext cx="2514600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715" y="1895475"/>
            <a:ext cx="4162425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89280" y="1524000"/>
            <a:ext cx="4057650" cy="3629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4745" y="1524000"/>
            <a:ext cx="2695575" cy="3086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895" y="1524000"/>
            <a:ext cx="3524250" cy="1552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84985"/>
            <a:ext cx="3932237" cy="1600200"/>
          </a:xfrm>
        </p:spPr>
        <p:txBody>
          <a:bodyPr/>
          <a:p>
            <a:r>
              <a:rPr lang="en-US" b="1">
                <a:solidFill>
                  <a:srgbClr val="4285A9"/>
                </a:solidFill>
                <a:latin typeface="Rounded Mplus 1c Black" panose="020B0902020203020207" charset="-120"/>
                <a:ea typeface="Rounded Mplus 1c Black" panose="020B0902020203020207" charset="-120"/>
              </a:rPr>
              <a:t>Interface Segregation Principle (ISP)</a:t>
            </a:r>
            <a:endParaRPr lang="en-US" b="1">
              <a:solidFill>
                <a:srgbClr val="4285A9"/>
              </a:solidFill>
              <a:latin typeface="Rounded Mplus 1c Black" panose="020B0902020203020207" charset="-120"/>
              <a:ea typeface="Rounded Mplus 1c Black" panose="020B0902020203020207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 lnSpcReduction="10000"/>
          </a:bodyPr>
          <a:p>
            <a:pPr marL="0" indent="0">
              <a:buNone/>
            </a:pPr>
            <a:r>
              <a:rPr lang="en-US">
                <a:latin typeface="Arial Black" panose="020B0A04020102020204" charset="0"/>
                <a:cs typeface="Arial Black" panose="020B0A04020102020204" charset="0"/>
                <a:sym typeface="+mn-ea"/>
              </a:rPr>
              <a:t>“</a:t>
            </a:r>
            <a:endParaRPr lang="en-US"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Prinsip ini sendiri bertujuan untuk mengurangi jumlah ketergantungan sebuah class terhadap interface class yang tidak dibutuhkan dengan cara memisahkan interface besar ke interface yang kecil-kecil tujuannya agar tidak memaksa client menggunakan kode yang tidak diperlukan. 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>
                <a:latin typeface="Arial Black" panose="020B0A04020102020204" charset="0"/>
                <a:cs typeface="Arial Black" panose="020B0A04020102020204" charset="0"/>
              </a:rPr>
              <a:t>“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840105" y="3385185"/>
            <a:ext cx="3931920" cy="16389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000"/>
              <a:t>"Clients should not be forced to depend upon interfaces that they do not use."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(Robert Cecil Martin)</a:t>
            </a:r>
            <a:endParaRPr 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63700" y="351790"/>
            <a:ext cx="2486025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0955" y="351790"/>
            <a:ext cx="2482215" cy="619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50" y="351790"/>
            <a:ext cx="2644775" cy="619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32435" y="1000760"/>
            <a:ext cx="2552700" cy="3629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46110" y="1030605"/>
            <a:ext cx="3326765" cy="43516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80" y="1000760"/>
            <a:ext cx="3752850" cy="4714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13230"/>
            <a:ext cx="3932237" cy="1600200"/>
          </a:xfrm>
        </p:spPr>
        <p:txBody>
          <a:bodyPr/>
          <a:p>
            <a:r>
              <a:rPr lang="en-US" b="1">
                <a:solidFill>
                  <a:srgbClr val="205E88"/>
                </a:solidFill>
                <a:latin typeface="Rounded Mplus 1c Black" panose="020B0902020203020207" charset="-120"/>
                <a:ea typeface="Rounded Mplus 1c Black" panose="020B0902020203020207" charset="-120"/>
              </a:rPr>
              <a:t>Depedency Inversion Principle (DIP)</a:t>
            </a:r>
            <a:endParaRPr lang="en-US" b="1">
              <a:solidFill>
                <a:srgbClr val="205E88"/>
              </a:solidFill>
              <a:latin typeface="Rounded Mplus 1c Black" panose="020B0902020203020207" charset="-120"/>
              <a:ea typeface="Rounded Mplus 1c Black" panose="020B0902020203020207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 lnSpcReduction="20000"/>
          </a:bodyPr>
          <a:p>
            <a:pPr marL="0" indent="0">
              <a:buNone/>
            </a:pPr>
            <a:r>
              <a:rPr lang="en-US">
                <a:latin typeface="Arial Black" panose="020B0A04020102020204" charset="0"/>
                <a:cs typeface="Arial Black" panose="020B0A04020102020204" charset="0"/>
              </a:rPr>
              <a:t>“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High-level modul tidak bergantung pada low level module, keduanya harus bergantung pada abstraction. Abstraction tidak bergantung kepada details, detail yang bergantung pada abstraction.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latin typeface="Arial Black" panose="020B0A04020102020204" charset="0"/>
                <a:cs typeface="Arial Black" panose="020B0A04020102020204" charset="0"/>
              </a:rPr>
              <a:t>“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3313430"/>
            <a:ext cx="3931920" cy="1473200"/>
          </a:xfrm>
        </p:spPr>
        <p:txBody>
          <a:bodyPr/>
          <a:p>
            <a:r>
              <a:rPr lang="en-US" sz="2000">
                <a:sym typeface="+mn-ea"/>
              </a:rPr>
              <a:t>"High-level modules should not depend on low-level modules. Both should depend on abstractions." </a:t>
            </a:r>
            <a:endParaRPr lang="en-US" sz="2000">
              <a:sym typeface="+mn-ea"/>
            </a:endParaRPr>
          </a:p>
          <a:p>
            <a:r>
              <a:rPr lang="en-US" sz="2000">
                <a:sym typeface="+mn-ea"/>
              </a:rPr>
              <a:t>(Robert Cecil Martin)</a:t>
            </a: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13610" y="488315"/>
            <a:ext cx="3832225" cy="5880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90690" y="488315"/>
            <a:ext cx="2797175" cy="4449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147050" y="410845"/>
            <a:ext cx="2677795" cy="61048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6620" y="410845"/>
            <a:ext cx="2933065" cy="1602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605" y="410845"/>
            <a:ext cx="3808095" cy="5871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D3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2792095" y="2614295"/>
            <a:ext cx="66078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0">
                <a:solidFill>
                  <a:schemeClr val="bg1"/>
                </a:solidFill>
                <a:latin typeface="Rounded Mplus 1c Black" panose="020B0902020203020207" charset="-120"/>
                <a:ea typeface="Rounded Mplus 1c Black" panose="020B0902020203020207" charset="-120"/>
                <a:sym typeface="+mn-ea"/>
              </a:rPr>
              <a:t>THANKS</a:t>
            </a:r>
            <a:endParaRPr lang="en-US" sz="10000">
              <a:solidFill>
                <a:schemeClr val="bg1"/>
              </a:solidFill>
              <a:latin typeface="Rounded Mplus 1c Black" panose="020B0902020203020207" charset="-120"/>
              <a:ea typeface="Rounded Mplus 1c Black" panose="020B0902020203020207" charset="-12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-75565" y="-3810"/>
            <a:ext cx="5024755" cy="688022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65" y="1137285"/>
            <a:ext cx="4239895" cy="4598670"/>
          </a:xfrm>
        </p:spPr>
        <p:txBody>
          <a:bodyPr>
            <a:noAutofit/>
          </a:bodyPr>
          <a:p>
            <a:pPr algn="l"/>
            <a:r>
              <a:rPr lang="en-US" sz="3600" b="1">
                <a:solidFill>
                  <a:srgbClr val="4285A9"/>
                </a:solidFill>
                <a:latin typeface="Rounded Mplus 1c Black" panose="020B0902020203020207" charset="-120"/>
                <a:ea typeface="Rounded Mplus 1c Black" panose="020B0902020203020207" charset="-120"/>
              </a:rPr>
              <a:t>KARAKTERISTIK</a:t>
            </a:r>
            <a:br>
              <a:rPr lang="en-US" sz="3600" b="1">
                <a:solidFill>
                  <a:schemeClr val="bg1"/>
                </a:solidFill>
                <a:latin typeface="Rounded Mplus 1c Black" panose="020B0902020203020207" charset="-120"/>
                <a:ea typeface="Rounded Mplus 1c Black" panose="020B0902020203020207" charset="-120"/>
              </a:rPr>
            </a:br>
            <a:r>
              <a:rPr 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Rounded Mplus 1c Black" panose="020B0902020203020207" charset="-120"/>
                <a:ea typeface="Rounded Mplus 1c Black" panose="020B0902020203020207" charset="-120"/>
              </a:rPr>
              <a:t>DARI SOFTWARE DESIGN</a:t>
            </a:r>
            <a:r>
              <a:rPr 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Rounded Mplus 1c Black" panose="020B0902020203020207" charset="-120"/>
                <a:ea typeface="Rounded Mplus 1c Black" panose="020B0902020203020207" charset="-120"/>
              </a:rPr>
              <a:t> </a:t>
            </a:r>
            <a:br>
              <a:rPr lang="en-US" sz="4800" b="1">
                <a:solidFill>
                  <a:schemeClr val="bg1"/>
                </a:solidFill>
                <a:latin typeface="Rounded Mplus 1c Black" panose="020B0902020203020207" charset="-120"/>
                <a:ea typeface="Rounded Mplus 1c Black" panose="020B0902020203020207" charset="-120"/>
              </a:rPr>
            </a:br>
            <a:r>
              <a:rPr lang="en-US" sz="3600" b="1">
                <a:solidFill>
                  <a:srgbClr val="FEC854"/>
                </a:solidFill>
                <a:latin typeface="Rounded Mplus 1c Black" panose="020B0902020203020207" charset="-120"/>
                <a:ea typeface="Rounded Mplus 1c Black" panose="020B0902020203020207" charset="-120"/>
              </a:rPr>
              <a:t>YANG BURUK</a:t>
            </a:r>
            <a:endParaRPr lang="en-US" sz="3600" b="1">
              <a:solidFill>
                <a:srgbClr val="FEC854"/>
              </a:solidFill>
              <a:latin typeface="Rounded Mplus 1c Black" panose="020B0902020203020207" charset="-120"/>
              <a:ea typeface="Rounded Mplus 1c Black" panose="020B0902020203020207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105" y="989330"/>
            <a:ext cx="5702935" cy="4894580"/>
          </a:xfrm>
        </p:spPr>
        <p:txBody>
          <a:bodyPr anchor="ctr" anchorCtr="0">
            <a:normAutofit fontScale="90000" lnSpcReduction="20000"/>
          </a:bodyPr>
          <a:p>
            <a:pPr>
              <a:buFont typeface="Wingdings" panose="05000000000000000000" charset="0"/>
              <a:buBlip>
                <a:blip r:embed="rId1"/>
              </a:buBlip>
            </a:pPr>
            <a:r>
              <a:rPr lang="en-US" b="1">
                <a:solidFill>
                  <a:srgbClr val="F37071"/>
                </a:solidFill>
              </a:rPr>
              <a:t>Rigidity (Kekakuan)</a:t>
            </a:r>
            <a:br>
              <a:rPr lang="en-US" b="1"/>
            </a:b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kondisi suatu sistem yang sulit diubah, bahkan untuk perubahan yang paling sederhana.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/>
          </a:p>
          <a:p>
            <a:pPr>
              <a:buFont typeface="Wingdings" panose="05000000000000000000" charset="0"/>
              <a:buBlip>
                <a:blip r:embed="rId1"/>
              </a:buBlip>
            </a:pPr>
            <a:r>
              <a:rPr lang="en-US" b="1">
                <a:solidFill>
                  <a:srgbClr val="64A9CB"/>
                </a:solidFill>
              </a:rPr>
              <a:t>Fragility (kerapuhan)</a:t>
            </a:r>
            <a:br>
              <a:rPr lang="en-US" b="1"/>
            </a:b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kecenderungan perangkat lunak yang salah di beberapa bagian setiap kali melakukan perubahan.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anose="05000000000000000000" charset="0"/>
              <a:buBlip>
                <a:blip r:embed="rId1"/>
              </a:buBlip>
            </a:pPr>
            <a:r>
              <a:rPr lang="en-US" b="1">
                <a:solidFill>
                  <a:srgbClr val="FEC854"/>
                </a:solidFill>
              </a:rPr>
              <a:t>Immobility</a:t>
            </a:r>
            <a:br>
              <a:rPr lang="en-US" b="1"/>
            </a:b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Yaitu sebuah ketidakmampuan untuk menggunakan kembali perangkat lunak dari proyek lain atau bagian-bagian dari proyek yang sama.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 rot="13500000">
            <a:off x="4935855" y="2860040"/>
            <a:ext cx="2320290" cy="2320290"/>
          </a:xfrm>
          <a:prstGeom prst="rect">
            <a:avLst/>
          </a:prstGeom>
          <a:solidFill>
            <a:srgbClr val="64A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 rot="13500000">
            <a:off x="6678295" y="1144905"/>
            <a:ext cx="2320290" cy="2320290"/>
          </a:xfrm>
          <a:prstGeom prst="rect">
            <a:avLst/>
          </a:prstGeom>
          <a:solidFill>
            <a:srgbClr val="4285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 rot="13500000">
            <a:off x="3186430" y="1144270"/>
            <a:ext cx="2320290" cy="2320290"/>
          </a:xfrm>
          <a:prstGeom prst="rect">
            <a:avLst/>
          </a:prstGeom>
          <a:solidFill>
            <a:srgbClr val="FEC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 rot="13500000">
            <a:off x="1448435" y="2861310"/>
            <a:ext cx="2320290" cy="2320290"/>
          </a:xfrm>
          <a:prstGeom prst="rect">
            <a:avLst/>
          </a:prstGeom>
          <a:solidFill>
            <a:srgbClr val="F2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 rot="13500000">
            <a:off x="8442325" y="2861945"/>
            <a:ext cx="2320290" cy="2320290"/>
          </a:xfrm>
          <a:prstGeom prst="rect">
            <a:avLst/>
          </a:prstGeom>
          <a:solidFill>
            <a:srgbClr val="205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485265" y="3422650"/>
            <a:ext cx="2246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solidFill>
                  <a:schemeClr val="bg1"/>
                </a:solidFill>
              </a:rPr>
              <a:t>SINGLE RESPONSIBILITY PRINCIPLE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3223260" y="1890395"/>
            <a:ext cx="22466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solidFill>
                  <a:schemeClr val="bg1"/>
                </a:solidFill>
              </a:rPr>
              <a:t>OPEN/CLOSED PRINCIPLE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972685" y="3420745"/>
            <a:ext cx="2246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solidFill>
                  <a:schemeClr val="bg1"/>
                </a:solidFill>
              </a:rPr>
              <a:t>LISKOV’S SUBTITUTION PRINCIPLE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715125" y="1704975"/>
            <a:ext cx="2246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solidFill>
                  <a:schemeClr val="bg1"/>
                </a:solidFill>
              </a:rPr>
              <a:t>INTERFACE SEGREGATION PRINCIPLE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479155" y="3420745"/>
            <a:ext cx="2246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solidFill>
                  <a:schemeClr val="bg1"/>
                </a:solidFill>
              </a:rPr>
              <a:t>DEPENDENCY INVERSION PRINCIPLE</a:t>
            </a:r>
            <a:endParaRPr 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3" y="1981200"/>
            <a:ext cx="3932237" cy="1600200"/>
          </a:xfrm>
        </p:spPr>
        <p:txBody>
          <a:bodyPr/>
          <a:p>
            <a:r>
              <a:rPr lang="en-US" b="1">
                <a:solidFill>
                  <a:srgbClr val="F27071"/>
                </a:solidFill>
                <a:latin typeface="Rounded Mplus 1c Black" panose="020B0902020203020207" charset="-120"/>
                <a:ea typeface="Rounded Mplus 1c Black" panose="020B0902020203020207" charset="-120"/>
              </a:rPr>
              <a:t>Single Responsibility Principle (SRP)</a:t>
            </a:r>
            <a:endParaRPr lang="en-US" b="1">
              <a:solidFill>
                <a:srgbClr val="F27071"/>
              </a:solidFill>
              <a:latin typeface="Rounded Mplus 1c Black" panose="020B0902020203020207" charset="-120"/>
              <a:ea typeface="Rounded Mplus 1c Black" panose="020B0902020203020207" charset="-12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>
              <a:buNone/>
            </a:pPr>
            <a:r>
              <a:rPr 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“ </a:t>
            </a:r>
            <a:endParaRPr lang="en-US" b="1"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Principle ini digunakan untuk mengatur tanggung jawab dari sebuah entitas. Dimana suatu entitas hanya boleh memiliki 1 fungsionalitas.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>
                <a:latin typeface="Arial Black" panose="020B0A04020102020204" charset="0"/>
                <a:cs typeface="Arial Black" panose="020B0A04020102020204" charset="0"/>
                <a:sym typeface="+mn-ea"/>
              </a:rPr>
              <a:t>“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57530" y="3581400"/>
            <a:ext cx="3931920" cy="1231900"/>
          </a:xfrm>
        </p:spPr>
        <p:txBody>
          <a:bodyPr/>
          <a:p>
            <a:pPr marL="0" indent="0">
              <a:buNone/>
            </a:pPr>
            <a:r>
              <a:rPr lang="en-US" sz="2000"/>
              <a:t>"A module should be responsible to one, and only one, actor."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(Robert Cecil Martin, 2017)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24230" y="722630"/>
            <a:ext cx="5181600" cy="5412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5545" y="638175"/>
            <a:ext cx="5024120" cy="26155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rcRect r="10468"/>
          <a:stretch>
            <a:fillRect/>
          </a:stretch>
        </p:blipFill>
        <p:spPr>
          <a:xfrm>
            <a:off x="6265545" y="3406140"/>
            <a:ext cx="5040000" cy="2809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2071370"/>
            <a:ext cx="3931920" cy="1223010"/>
          </a:xfrm>
        </p:spPr>
        <p:txBody>
          <a:bodyPr anchor="b" anchorCtr="0"/>
          <a:p>
            <a:r>
              <a:rPr lang="en-US" b="1">
                <a:solidFill>
                  <a:srgbClr val="FEC854"/>
                </a:solidFill>
                <a:latin typeface="Rounded Mplus 1c Black" panose="020B0902020203020207" charset="-120"/>
                <a:ea typeface="Rounded Mplus 1c Black" panose="020B0902020203020207" charset="-120"/>
              </a:rPr>
              <a:t>Open/Closed Principle (OCP)</a:t>
            </a:r>
            <a:endParaRPr lang="en-US" b="1">
              <a:solidFill>
                <a:srgbClr val="FEC854"/>
              </a:solidFill>
              <a:latin typeface="Rounded Mplus 1c Black" panose="020B0902020203020207" charset="-120"/>
              <a:ea typeface="Rounded Mplus 1c Black" panose="020B0902020203020207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p>
            <a:pPr marL="0" indent="0">
              <a:buNone/>
            </a:pPr>
            <a:r>
              <a:rPr lang="en-US">
                <a:latin typeface="Arial Black" panose="020B0A04020102020204" charset="0"/>
                <a:cs typeface="Arial Black" panose="020B0A04020102020204" charset="0"/>
              </a:rPr>
              <a:t>“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Sebuah sistem dapat ditambahkan spesifikasi baru yang dibutuhkan tanpa harus memodifikasi sistem yang telah ada.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>
                <a:latin typeface="Arial Black" panose="020B0A04020102020204" charset="0"/>
                <a:cs typeface="Arial Black" panose="020B0A04020102020204" charset="0"/>
              </a:rPr>
              <a:t>“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3128645"/>
            <a:ext cx="3931920" cy="1593215"/>
          </a:xfrm>
        </p:spPr>
        <p:txBody>
          <a:bodyPr anchor="ctr" anchorCtr="0"/>
          <a:p>
            <a:pPr marL="0" indent="0">
              <a:buNone/>
            </a:pPr>
            <a:r>
              <a:rPr lang="en-US" sz="2000">
                <a:sym typeface="+mn-ea"/>
              </a:rPr>
              <a:t>"A software artifact should be open for extension but closed for modification." 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(Bertrand Meyer, 1988)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rcRect l="3972" r="5014"/>
          <a:stretch>
            <a:fillRect/>
          </a:stretch>
        </p:blipFill>
        <p:spPr>
          <a:xfrm>
            <a:off x="838260" y="1400810"/>
            <a:ext cx="4716000" cy="3590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rcRect r="8311"/>
          <a:stretch>
            <a:fillRect/>
          </a:stretch>
        </p:blipFill>
        <p:spPr>
          <a:xfrm>
            <a:off x="838200" y="676910"/>
            <a:ext cx="4716000" cy="714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0" y="655955"/>
            <a:ext cx="4524375" cy="733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rcRect r="6283"/>
          <a:stretch>
            <a:fillRect/>
          </a:stretch>
        </p:blipFill>
        <p:spPr>
          <a:xfrm>
            <a:off x="6127750" y="1389380"/>
            <a:ext cx="5472000" cy="4352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62635" y="633095"/>
            <a:ext cx="5181600" cy="3774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5390" y="633095"/>
            <a:ext cx="4933950" cy="1533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 r="9593"/>
          <a:stretch>
            <a:fillRect/>
          </a:stretch>
        </p:blipFill>
        <p:spPr>
          <a:xfrm>
            <a:off x="762635" y="4603750"/>
            <a:ext cx="5184000" cy="1514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1"/>
          <a:srcRect r="19407"/>
          <a:stretch>
            <a:fillRect/>
          </a:stretch>
        </p:blipFill>
        <p:spPr>
          <a:xfrm>
            <a:off x="358140" y="346710"/>
            <a:ext cx="5277485" cy="18834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rcRect r="12459"/>
          <a:stretch>
            <a:fillRect/>
          </a:stretch>
        </p:blipFill>
        <p:spPr>
          <a:xfrm>
            <a:off x="358140" y="3194050"/>
            <a:ext cx="5433695" cy="2186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r="15849"/>
          <a:stretch>
            <a:fillRect/>
          </a:stretch>
        </p:blipFill>
        <p:spPr>
          <a:xfrm>
            <a:off x="6118225" y="3380105"/>
            <a:ext cx="5311775" cy="2128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225" y="346710"/>
            <a:ext cx="5311775" cy="20878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2391</Words>
  <Application>WPS Presentation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Rounded Mplus 1c Black</vt:lpstr>
      <vt:lpstr>Wingdings</vt:lpstr>
      <vt:lpstr>Arial Black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KARAKTERISTIK DARI SOFTWARE DESIGN  YANG BURUK</vt:lpstr>
      <vt:lpstr>PowerPoint 演示文稿</vt:lpstr>
      <vt:lpstr>Single Responsibility Principle (SRP)</vt:lpstr>
      <vt:lpstr>PowerPoint 演示文稿</vt:lpstr>
      <vt:lpstr>Open/Closed Principle (OCP)</vt:lpstr>
      <vt:lpstr>PowerPoint 演示文稿</vt:lpstr>
      <vt:lpstr>PowerPoint 演示文稿</vt:lpstr>
      <vt:lpstr>PowerPoint 演示文稿</vt:lpstr>
      <vt:lpstr>Liskov Subtitution Principle (LSP)</vt:lpstr>
      <vt:lpstr>PowerPoint 演示文稿</vt:lpstr>
      <vt:lpstr>PowerPoint 演示文稿</vt:lpstr>
      <vt:lpstr>Interface Segregation Principle (ISP)</vt:lpstr>
      <vt:lpstr>PowerPoint 演示文稿</vt:lpstr>
      <vt:lpstr>PowerPoint 演示文稿</vt:lpstr>
      <vt:lpstr>Depedency Inversion Principle (DIP)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</dc:title>
  <dc:creator/>
  <cp:lastModifiedBy>fajar</cp:lastModifiedBy>
  <cp:revision>19</cp:revision>
  <dcterms:created xsi:type="dcterms:W3CDTF">2021-03-13T07:07:00Z</dcterms:created>
  <dcterms:modified xsi:type="dcterms:W3CDTF">2021-03-24T09:02:38Z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