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8.xml" ContentType="application/vnd.openxmlformats-officedocument.themeOverride+xml"/>
  <Override PartName="/ppt/notesSlides/notesSlide25.xml" ContentType="application/vnd.openxmlformats-officedocument.presentationml.notesSlide+xml"/>
  <Override PartName="/ppt/theme/themeOverride9.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0.xml" ContentType="application/vnd.openxmlformats-officedocument.themeOverride+xml"/>
  <Override PartName="/ppt/notesSlides/notesSlide28.xml" ContentType="application/vnd.openxmlformats-officedocument.presentationml.notesSlide+xml"/>
  <Override PartName="/ppt/theme/themeOverride11.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2.xml" ContentType="application/vnd.openxmlformats-officedocument.themeOverride+xml"/>
  <Override PartName="/ppt/notesSlides/notesSlide34.xml" ContentType="application/vnd.openxmlformats-officedocument.presentationml.notesSlide+xml"/>
  <Override PartName="/ppt/theme/themeOverride13.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4.xml" ContentType="application/vnd.openxmlformats-officedocument.themeOverr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86" r:id="rId2"/>
    <p:sldId id="364" r:id="rId3"/>
    <p:sldId id="335" r:id="rId4"/>
    <p:sldId id="358" r:id="rId5"/>
    <p:sldId id="377" r:id="rId6"/>
    <p:sldId id="363" r:id="rId7"/>
    <p:sldId id="376" r:id="rId8"/>
    <p:sldId id="367" r:id="rId9"/>
    <p:sldId id="380" r:id="rId10"/>
    <p:sldId id="340" r:id="rId11"/>
    <p:sldId id="343" r:id="rId12"/>
    <p:sldId id="342" r:id="rId13"/>
    <p:sldId id="325" r:id="rId14"/>
    <p:sldId id="341" r:id="rId15"/>
    <p:sldId id="355" r:id="rId16"/>
    <p:sldId id="350" r:id="rId17"/>
    <p:sldId id="323" r:id="rId18"/>
    <p:sldId id="344" r:id="rId19"/>
    <p:sldId id="348" r:id="rId20"/>
    <p:sldId id="378" r:id="rId21"/>
    <p:sldId id="379" r:id="rId22"/>
    <p:sldId id="349" r:id="rId23"/>
    <p:sldId id="368" r:id="rId24"/>
    <p:sldId id="362" r:id="rId25"/>
    <p:sldId id="327" r:id="rId26"/>
    <p:sldId id="329" r:id="rId27"/>
    <p:sldId id="351" r:id="rId28"/>
    <p:sldId id="330" r:id="rId29"/>
    <p:sldId id="332" r:id="rId30"/>
    <p:sldId id="324" r:id="rId31"/>
    <p:sldId id="356" r:id="rId32"/>
    <p:sldId id="361" r:id="rId33"/>
    <p:sldId id="352" r:id="rId34"/>
    <p:sldId id="333" r:id="rId35"/>
    <p:sldId id="354" r:id="rId36"/>
    <p:sldId id="369" r:id="rId37"/>
    <p:sldId id="374" r:id="rId38"/>
    <p:sldId id="372" r:id="rId39"/>
    <p:sldId id="373" r:id="rId40"/>
    <p:sldId id="370" r:id="rId41"/>
    <p:sldId id="371" r:id="rId42"/>
    <p:sldId id="337" r:id="rId43"/>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66FF"/>
    <a:srgbClr val="94B0BE"/>
    <a:srgbClr val="333333"/>
    <a:srgbClr val="00CC00"/>
    <a:srgbClr val="527688"/>
    <a:srgbClr val="5E889D"/>
    <a:srgbClr val="4E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80" autoAdjust="0"/>
    <p:restoredTop sz="95324" autoAdjust="0"/>
  </p:normalViewPr>
  <p:slideViewPr>
    <p:cSldViewPr>
      <p:cViewPr varScale="1">
        <p:scale>
          <a:sx n="128" d="100"/>
          <a:sy n="128" d="100"/>
        </p:scale>
        <p:origin x="-90"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213"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AU"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AU"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AU"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09BEC8B-D256-4829-B6AE-478090954B3C}" type="slidenum">
              <a:rPr lang="en-AU" altLang="en-US"/>
              <a:pPr>
                <a:defRPr/>
              </a:pPr>
              <a:t>‹#›</a:t>
            </a:fld>
            <a:endParaRPr lang="en-AU" altLang="en-US"/>
          </a:p>
        </p:txBody>
      </p:sp>
    </p:spTree>
    <p:extLst>
      <p:ext uri="{BB962C8B-B14F-4D97-AF65-F5344CB8AC3E}">
        <p14:creationId xmlns:p14="http://schemas.microsoft.com/office/powerpoint/2010/main" val="1557563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048066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10</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272566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11</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062061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12</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3474331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13</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4272566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14</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402001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15</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r>
              <a:rPr lang="en-US" altLang="en-US" dirty="0"/>
              <a:t>What does the second definition have that the first one doesn’t?  In what ways is it better?</a:t>
            </a:r>
          </a:p>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40200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16</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745428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17</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048066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18</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994064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19</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40479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2</a:t>
            </a:fld>
            <a:endParaRPr lang="en-AU"/>
          </a:p>
        </p:txBody>
      </p:sp>
    </p:spTree>
    <p:extLst>
      <p:ext uri="{BB962C8B-B14F-4D97-AF65-F5344CB8AC3E}">
        <p14:creationId xmlns:p14="http://schemas.microsoft.com/office/powerpoint/2010/main" val="2907055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20</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333377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21</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2904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22</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704112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23</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704112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24</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77502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25</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n-AU" altLang="en-US" dirty="0"/>
              <a:t>.</a:t>
            </a:r>
            <a:endParaRPr lang="en-US" altLang="en-US" dirty="0"/>
          </a:p>
        </p:txBody>
      </p:sp>
    </p:spTree>
    <p:extLst>
      <p:ext uri="{BB962C8B-B14F-4D97-AF65-F5344CB8AC3E}">
        <p14:creationId xmlns:p14="http://schemas.microsoft.com/office/powerpoint/2010/main" val="4159100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26</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230692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27</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4265548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28</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061768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29</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7970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3</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048066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30</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AU" dirty="0"/>
          </a:p>
        </p:txBody>
      </p:sp>
    </p:spTree>
    <p:extLst>
      <p:ext uri="{BB962C8B-B14F-4D97-AF65-F5344CB8AC3E}">
        <p14:creationId xmlns:p14="http://schemas.microsoft.com/office/powerpoint/2010/main" val="2520673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31</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AU" dirty="0"/>
          </a:p>
        </p:txBody>
      </p:sp>
    </p:spTree>
    <p:extLst>
      <p:ext uri="{BB962C8B-B14F-4D97-AF65-F5344CB8AC3E}">
        <p14:creationId xmlns:p14="http://schemas.microsoft.com/office/powerpoint/2010/main" val="2520673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32</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AU" dirty="0"/>
          </a:p>
        </p:txBody>
      </p:sp>
    </p:spTree>
    <p:extLst>
      <p:ext uri="{BB962C8B-B14F-4D97-AF65-F5344CB8AC3E}">
        <p14:creationId xmlns:p14="http://schemas.microsoft.com/office/powerpoint/2010/main" val="2520673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33</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081621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34</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247413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35</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411015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36</a:t>
            </a:fld>
            <a:endParaRPr lang="en-AU"/>
          </a:p>
        </p:txBody>
      </p:sp>
    </p:spTree>
    <p:extLst>
      <p:ext uri="{BB962C8B-B14F-4D97-AF65-F5344CB8AC3E}">
        <p14:creationId xmlns:p14="http://schemas.microsoft.com/office/powerpoint/2010/main" val="4236862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37</a:t>
            </a:fld>
            <a:endParaRPr lang="en-AU"/>
          </a:p>
        </p:txBody>
      </p:sp>
    </p:spTree>
    <p:extLst>
      <p:ext uri="{BB962C8B-B14F-4D97-AF65-F5344CB8AC3E}">
        <p14:creationId xmlns:p14="http://schemas.microsoft.com/office/powerpoint/2010/main" val="4236862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38</a:t>
            </a:fld>
            <a:endParaRPr lang="en-AU"/>
          </a:p>
        </p:txBody>
      </p:sp>
    </p:spTree>
    <p:extLst>
      <p:ext uri="{BB962C8B-B14F-4D97-AF65-F5344CB8AC3E}">
        <p14:creationId xmlns:p14="http://schemas.microsoft.com/office/powerpoint/2010/main" val="4236862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39</a:t>
            </a:fld>
            <a:endParaRPr lang="en-AU"/>
          </a:p>
        </p:txBody>
      </p:sp>
    </p:spTree>
    <p:extLst>
      <p:ext uri="{BB962C8B-B14F-4D97-AF65-F5344CB8AC3E}">
        <p14:creationId xmlns:p14="http://schemas.microsoft.com/office/powerpoint/2010/main" val="423686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4</a:t>
            </a:fld>
            <a:endParaRPr lang="en-AU"/>
          </a:p>
        </p:txBody>
      </p:sp>
    </p:spTree>
    <p:extLst>
      <p:ext uri="{BB962C8B-B14F-4D97-AF65-F5344CB8AC3E}">
        <p14:creationId xmlns:p14="http://schemas.microsoft.com/office/powerpoint/2010/main" val="4236862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40</a:t>
            </a:fld>
            <a:endParaRPr lang="en-AU"/>
          </a:p>
        </p:txBody>
      </p:sp>
    </p:spTree>
    <p:extLst>
      <p:ext uri="{BB962C8B-B14F-4D97-AF65-F5344CB8AC3E}">
        <p14:creationId xmlns:p14="http://schemas.microsoft.com/office/powerpoint/2010/main" val="4236862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41</a:t>
            </a:fld>
            <a:endParaRPr lang="en-AU"/>
          </a:p>
        </p:txBody>
      </p:sp>
    </p:spTree>
    <p:extLst>
      <p:ext uri="{BB962C8B-B14F-4D97-AF65-F5344CB8AC3E}">
        <p14:creationId xmlns:p14="http://schemas.microsoft.com/office/powerpoint/2010/main" val="42368622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42</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35649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5</a:t>
            </a:fld>
            <a:endParaRPr lang="en-AU"/>
          </a:p>
        </p:txBody>
      </p:sp>
    </p:spTree>
    <p:extLst>
      <p:ext uri="{BB962C8B-B14F-4D97-AF65-F5344CB8AC3E}">
        <p14:creationId xmlns:p14="http://schemas.microsoft.com/office/powerpoint/2010/main" val="423673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6</a:t>
            </a:fld>
            <a:endParaRPr lang="en-AU"/>
          </a:p>
        </p:txBody>
      </p:sp>
    </p:spTree>
    <p:extLst>
      <p:ext uri="{BB962C8B-B14F-4D97-AF65-F5344CB8AC3E}">
        <p14:creationId xmlns:p14="http://schemas.microsoft.com/office/powerpoint/2010/main" val="98555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333827-A541-4928-AE34-3BB34E4CC999}" type="slidenum">
              <a:rPr lang="en-AU" smtClean="0"/>
              <a:pPr/>
              <a:t>7</a:t>
            </a:fld>
            <a:endParaRPr lang="en-AU"/>
          </a:p>
        </p:txBody>
      </p:sp>
    </p:spTree>
    <p:extLst>
      <p:ext uri="{BB962C8B-B14F-4D97-AF65-F5344CB8AC3E}">
        <p14:creationId xmlns:p14="http://schemas.microsoft.com/office/powerpoint/2010/main" val="168116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8</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r>
              <a:rPr lang="en-US" altLang="en-US" dirty="0"/>
              <a:t>.</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75176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338AC4-09C8-4DD0-B5CA-8E7AC72549DE}" type="slidenum">
              <a:rPr lang="en-AU" altLang="en-US"/>
              <a:pPr/>
              <a:t>9</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dirty="0"/>
          </a:p>
          <a:p>
            <a:pPr eaLnBrk="1" hangingPunct="1"/>
            <a:r>
              <a:rPr lang="en-US" altLang="en-US" dirty="0"/>
              <a:t>.</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751767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8"/>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pic>
        <p:nvPicPr>
          <p:cNvPr id="6" name="Picture 9" descr="ANU_LOGO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AU" altLang="en-US" noProof="0"/>
              <a:t>Click to edit Master subtitle style</a:t>
            </a:r>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pPr lvl="0"/>
            <a:r>
              <a:rPr lang="en-AU" altLang="en-US" noProof="0"/>
              <a:t>Click to edit Master title style</a:t>
            </a:r>
          </a:p>
        </p:txBody>
      </p:sp>
      <p:sp>
        <p:nvSpPr>
          <p:cNvPr id="7" name="Rectangle 5"/>
          <p:cNvSpPr>
            <a:spLocks noGrp="1" noChangeArrowheads="1"/>
          </p:cNvSpPr>
          <p:nvPr>
            <p:ph type="dt" sz="half" idx="10"/>
          </p:nvPr>
        </p:nvSpPr>
        <p:spPr>
          <a:xfrm>
            <a:off x="457200" y="6245225"/>
            <a:ext cx="2133600" cy="476250"/>
          </a:xfrm>
        </p:spPr>
        <p:txBody>
          <a:bodyPr/>
          <a:lstStyle>
            <a:lvl1pPr algn="l">
              <a:defRPr smtClean="0"/>
            </a:lvl1pPr>
          </a:lstStyle>
          <a:p>
            <a:pPr>
              <a:defRPr/>
            </a:pPr>
            <a:endParaRPr lang="en-AU" altLang="en-US"/>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pPr>
              <a:defRPr/>
            </a:pPr>
            <a:r>
              <a:rPr lang="en-AU" altLang="en-US"/>
              <a:t>Footer text goes in here</a:t>
            </a:r>
          </a:p>
        </p:txBody>
      </p:sp>
      <p:sp>
        <p:nvSpPr>
          <p:cNvPr id="9" name="Rectangle 7"/>
          <p:cNvSpPr>
            <a:spLocks noGrp="1" noChangeArrowheads="1"/>
          </p:cNvSpPr>
          <p:nvPr>
            <p:ph type="sldNum" sz="quarter" idx="12"/>
          </p:nvPr>
        </p:nvSpPr>
        <p:spPr>
          <a:xfrm>
            <a:off x="6553200" y="6245225"/>
            <a:ext cx="2133600" cy="476250"/>
          </a:xfrm>
        </p:spPr>
        <p:txBody>
          <a:bodyPr/>
          <a:lstStyle>
            <a:lvl1pPr>
              <a:defRPr smtClean="0"/>
            </a:lvl1pPr>
          </a:lstStyle>
          <a:p>
            <a:pPr>
              <a:defRPr/>
            </a:pPr>
            <a:fld id="{3089A7B4-426C-421A-970A-CF10C9DEE587}" type="slidenum">
              <a:rPr lang="en-AU" altLang="en-US"/>
              <a:pPr>
                <a:defRPr/>
              </a:pPr>
              <a:t>‹#›</a:t>
            </a:fld>
            <a:endParaRPr lang="en-AU" altLang="en-US"/>
          </a:p>
        </p:txBody>
      </p:sp>
    </p:spTree>
    <p:extLst>
      <p:ext uri="{BB962C8B-B14F-4D97-AF65-F5344CB8AC3E}">
        <p14:creationId xmlns:p14="http://schemas.microsoft.com/office/powerpoint/2010/main" val="278327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D050E9BB-E6E0-41E5-9EE5-D3E30033F72E}" type="slidenum">
              <a:rPr lang="en-AU" altLang="en-US"/>
              <a:pPr>
                <a:defRPr/>
              </a:pPr>
              <a:t>‹#›</a:t>
            </a:fld>
            <a:endParaRPr lang="en-AU" altLang="en-US"/>
          </a:p>
        </p:txBody>
      </p:sp>
    </p:spTree>
    <p:extLst>
      <p:ext uri="{BB962C8B-B14F-4D97-AF65-F5344CB8AC3E}">
        <p14:creationId xmlns:p14="http://schemas.microsoft.com/office/powerpoint/2010/main" val="167791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1963210B-AC5B-4FB9-A792-288D018A07D7}" type="slidenum">
              <a:rPr lang="en-AU" altLang="en-US"/>
              <a:pPr>
                <a:defRPr/>
              </a:pPr>
              <a:t>‹#›</a:t>
            </a:fld>
            <a:endParaRPr lang="en-AU" altLang="en-US"/>
          </a:p>
        </p:txBody>
      </p:sp>
    </p:spTree>
    <p:extLst>
      <p:ext uri="{BB962C8B-B14F-4D97-AF65-F5344CB8AC3E}">
        <p14:creationId xmlns:p14="http://schemas.microsoft.com/office/powerpoint/2010/main" val="359064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50406222-AFA9-48B1-8848-379725F1967F}" type="slidenum">
              <a:rPr lang="en-AU" altLang="en-US"/>
              <a:pPr>
                <a:defRPr/>
              </a:pPr>
              <a:t>‹#›</a:t>
            </a:fld>
            <a:endParaRPr lang="en-AU" altLang="en-US"/>
          </a:p>
        </p:txBody>
      </p:sp>
    </p:spTree>
    <p:extLst>
      <p:ext uri="{BB962C8B-B14F-4D97-AF65-F5344CB8AC3E}">
        <p14:creationId xmlns:p14="http://schemas.microsoft.com/office/powerpoint/2010/main" val="105597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8A3D1803-569C-4FEE-A6FE-D0867597932B}" type="slidenum">
              <a:rPr lang="en-AU" altLang="en-US"/>
              <a:pPr>
                <a:defRPr/>
              </a:pPr>
              <a:t>‹#›</a:t>
            </a:fld>
            <a:endParaRPr lang="en-AU" altLang="en-US"/>
          </a:p>
        </p:txBody>
      </p:sp>
    </p:spTree>
    <p:extLst>
      <p:ext uri="{BB962C8B-B14F-4D97-AF65-F5344CB8AC3E}">
        <p14:creationId xmlns:p14="http://schemas.microsoft.com/office/powerpoint/2010/main" val="206208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5D13B777-ABCD-4028-B534-CCC943008434}" type="slidenum">
              <a:rPr lang="en-AU" altLang="en-US"/>
              <a:pPr>
                <a:defRPr/>
              </a:pPr>
              <a:t>‹#›</a:t>
            </a:fld>
            <a:endParaRPr lang="en-AU" altLang="en-US"/>
          </a:p>
        </p:txBody>
      </p:sp>
    </p:spTree>
    <p:extLst>
      <p:ext uri="{BB962C8B-B14F-4D97-AF65-F5344CB8AC3E}">
        <p14:creationId xmlns:p14="http://schemas.microsoft.com/office/powerpoint/2010/main" val="337297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9" name="Rectangle 6"/>
          <p:cNvSpPr>
            <a:spLocks noGrp="1" noChangeArrowheads="1"/>
          </p:cNvSpPr>
          <p:nvPr>
            <p:ph type="sldNum" sz="quarter" idx="12"/>
          </p:nvPr>
        </p:nvSpPr>
        <p:spPr>
          <a:ln/>
        </p:spPr>
        <p:txBody>
          <a:bodyPr/>
          <a:lstStyle>
            <a:lvl1pPr>
              <a:defRPr/>
            </a:lvl1pPr>
          </a:lstStyle>
          <a:p>
            <a:pPr>
              <a:defRPr/>
            </a:pPr>
            <a:fld id="{606ABC05-B53E-4A27-AB27-2A6135EADCB8}" type="slidenum">
              <a:rPr lang="en-AU" altLang="en-US"/>
              <a:pPr>
                <a:defRPr/>
              </a:pPr>
              <a:t>‹#›</a:t>
            </a:fld>
            <a:endParaRPr lang="en-AU" altLang="en-US"/>
          </a:p>
        </p:txBody>
      </p:sp>
    </p:spTree>
    <p:extLst>
      <p:ext uri="{BB962C8B-B14F-4D97-AF65-F5344CB8AC3E}">
        <p14:creationId xmlns:p14="http://schemas.microsoft.com/office/powerpoint/2010/main" val="44076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5" name="Rectangle 6"/>
          <p:cNvSpPr>
            <a:spLocks noGrp="1" noChangeArrowheads="1"/>
          </p:cNvSpPr>
          <p:nvPr>
            <p:ph type="sldNum" sz="quarter" idx="12"/>
          </p:nvPr>
        </p:nvSpPr>
        <p:spPr>
          <a:ln/>
        </p:spPr>
        <p:txBody>
          <a:bodyPr/>
          <a:lstStyle>
            <a:lvl1pPr>
              <a:defRPr/>
            </a:lvl1pPr>
          </a:lstStyle>
          <a:p>
            <a:pPr>
              <a:defRPr/>
            </a:pPr>
            <a:fld id="{241A56AE-8CE4-4058-B419-F33EA33D9635}" type="slidenum">
              <a:rPr lang="en-AU" altLang="en-US"/>
              <a:pPr>
                <a:defRPr/>
              </a:pPr>
              <a:t>‹#›</a:t>
            </a:fld>
            <a:endParaRPr lang="en-AU" altLang="en-US"/>
          </a:p>
        </p:txBody>
      </p:sp>
    </p:spTree>
    <p:extLst>
      <p:ext uri="{BB962C8B-B14F-4D97-AF65-F5344CB8AC3E}">
        <p14:creationId xmlns:p14="http://schemas.microsoft.com/office/powerpoint/2010/main" val="72550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4" name="Rectangle 6"/>
          <p:cNvSpPr>
            <a:spLocks noGrp="1" noChangeArrowheads="1"/>
          </p:cNvSpPr>
          <p:nvPr>
            <p:ph type="sldNum" sz="quarter" idx="12"/>
          </p:nvPr>
        </p:nvSpPr>
        <p:spPr>
          <a:ln/>
        </p:spPr>
        <p:txBody>
          <a:bodyPr/>
          <a:lstStyle>
            <a:lvl1pPr>
              <a:defRPr/>
            </a:lvl1pPr>
          </a:lstStyle>
          <a:p>
            <a:pPr>
              <a:defRPr/>
            </a:pPr>
            <a:fld id="{96F349D2-7074-4198-97E0-F72AF921D536}" type="slidenum">
              <a:rPr lang="en-AU" altLang="en-US"/>
              <a:pPr>
                <a:defRPr/>
              </a:pPr>
              <a:t>‹#›</a:t>
            </a:fld>
            <a:endParaRPr lang="en-AU" altLang="en-US"/>
          </a:p>
        </p:txBody>
      </p:sp>
    </p:spTree>
    <p:extLst>
      <p:ext uri="{BB962C8B-B14F-4D97-AF65-F5344CB8AC3E}">
        <p14:creationId xmlns:p14="http://schemas.microsoft.com/office/powerpoint/2010/main" val="234056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8D3ED3D6-408F-463A-AA22-A673CFF1D7CF}" type="slidenum">
              <a:rPr lang="en-AU" altLang="en-US"/>
              <a:pPr>
                <a:defRPr/>
              </a:pPr>
              <a:t>‹#›</a:t>
            </a:fld>
            <a:endParaRPr lang="en-AU" altLang="en-US"/>
          </a:p>
        </p:txBody>
      </p:sp>
    </p:spTree>
    <p:extLst>
      <p:ext uri="{BB962C8B-B14F-4D97-AF65-F5344CB8AC3E}">
        <p14:creationId xmlns:p14="http://schemas.microsoft.com/office/powerpoint/2010/main" val="205409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D4DB9934-0B8E-49AA-B07B-E2C1F339B478}" type="slidenum">
              <a:rPr lang="en-AU" altLang="en-US"/>
              <a:pPr>
                <a:defRPr/>
              </a:pPr>
              <a:t>‹#›</a:t>
            </a:fld>
            <a:endParaRPr lang="en-AU" altLang="en-US"/>
          </a:p>
        </p:txBody>
      </p:sp>
    </p:spTree>
    <p:extLst>
      <p:ext uri="{BB962C8B-B14F-4D97-AF65-F5344CB8AC3E}">
        <p14:creationId xmlns:p14="http://schemas.microsoft.com/office/powerpoint/2010/main" val="238784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6597650"/>
            <a:ext cx="9144000" cy="260350"/>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7" name="Rectangle 2"/>
          <p:cNvSpPr>
            <a:spLocks noGrp="1" noChangeArrowheads="1"/>
          </p:cNvSpPr>
          <p:nvPr>
            <p:ph type="title"/>
          </p:nvPr>
        </p:nvSpPr>
        <p:spPr bwMode="auto">
          <a:xfrm>
            <a:off x="468313" y="765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8" name="Rectangle 3"/>
          <p:cNvSpPr>
            <a:spLocks noGrp="1" noChangeArrowheads="1"/>
          </p:cNvSpPr>
          <p:nvPr>
            <p:ph type="body" idx="1"/>
          </p:nvPr>
        </p:nvSpPr>
        <p:spPr bwMode="auto">
          <a:xfrm>
            <a:off x="457200" y="1916113"/>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 name="Rectangle 4"/>
          <p:cNvSpPr>
            <a:spLocks noGrp="1" noChangeArrowheads="1"/>
          </p:cNvSpPr>
          <p:nvPr>
            <p:ph type="dt" sz="half" idx="2"/>
          </p:nvPr>
        </p:nvSpPr>
        <p:spPr bwMode="auto">
          <a:xfrm>
            <a:off x="5724525" y="6597650"/>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AU" altLang="en-US"/>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r>
              <a:rPr lang="en-AU" altLang="en-US"/>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C41AB56-D23E-42BE-8FEF-211D70E57288}" type="slidenum">
              <a:rPr lang="en-AU" altLang="en-US"/>
              <a:pPr>
                <a:defRPr/>
              </a:pPr>
              <a:t>‹#›</a:t>
            </a:fld>
            <a:endParaRPr lang="en-AU" altLang="en-US"/>
          </a:p>
        </p:txBody>
      </p:sp>
      <p:sp>
        <p:nvSpPr>
          <p:cNvPr id="1032" name="Rectangle 7"/>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pic>
        <p:nvPicPr>
          <p:cNvPr id="1033" name="Picture 9" descr="ANU_LOGO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rtl="0" eaLnBrk="0" fontAlgn="base" hangingPunct="0">
        <a:spcBef>
          <a:spcPct val="0"/>
        </a:spcBef>
        <a:spcAft>
          <a:spcPct val="0"/>
        </a:spcAft>
        <a:defRPr sz="3600" kern="1200">
          <a:solidFill>
            <a:srgbClr val="527688"/>
          </a:solidFill>
          <a:latin typeface="+mj-lt"/>
          <a:ea typeface="+mj-ea"/>
          <a:cs typeface="+mj-cs"/>
        </a:defRPr>
      </a:lvl1pPr>
      <a:lvl2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attlecourses.anu.edu.au/mod/book/view.php?id=1008699&amp;chapterid=196554"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2.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2.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2.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www.washingtonpost.com/news/wonk/wp/2013/10/16/meet-cgi-federal-the-company-behind-the-botched-launch-of-healthcare-gov/?utm_term=.c938b4e4adf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2.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26.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32.png"/><Relationship Id="rId5"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089B6CC8-F30C-4A9F-8FAD-3907640A91C1}"/>
              </a:ext>
            </a:extLst>
          </p:cNvPr>
          <p:cNvPicPr>
            <a:picLocks noChangeAspect="1"/>
          </p:cNvPicPr>
          <p:nvPr/>
        </p:nvPicPr>
        <p:blipFill>
          <a:blip r:embed="rId3"/>
          <a:stretch>
            <a:fillRect/>
          </a:stretch>
        </p:blipFill>
        <p:spPr>
          <a:xfrm>
            <a:off x="2123728" y="4359623"/>
            <a:ext cx="1517649" cy="1517649"/>
          </a:xfrm>
          <a:prstGeom prst="rect">
            <a:avLst/>
          </a:prstGeom>
          <a:effectLst>
            <a:outerShdw blurRad="50800" dist="38100" dir="2700000" algn="tl" rotWithShape="0">
              <a:schemeClr val="bg1"/>
            </a:outerShdw>
          </a:effectLst>
        </p:spPr>
      </p:pic>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TextBox 1"/>
          <p:cNvSpPr txBox="1"/>
          <p:nvPr/>
        </p:nvSpPr>
        <p:spPr>
          <a:xfrm>
            <a:off x="1851112" y="1052736"/>
            <a:ext cx="5469767" cy="2554545"/>
          </a:xfrm>
          <a:prstGeom prst="rect">
            <a:avLst/>
          </a:prstGeom>
          <a:noFill/>
        </p:spPr>
        <p:txBody>
          <a:bodyPr wrap="none" rtlCol="0">
            <a:spAutoFit/>
          </a:bodyPr>
          <a:lstStyle/>
          <a:p>
            <a:pPr algn="ctr"/>
            <a:endParaRPr lang="en-AU" sz="2400" b="1" dirty="0"/>
          </a:p>
          <a:p>
            <a:pPr algn="ctr"/>
            <a:r>
              <a:rPr lang="en-AU" sz="4000" b="1" dirty="0"/>
              <a:t>Comp 3120/8110 </a:t>
            </a:r>
            <a:br>
              <a:rPr lang="en-AU" sz="4000" b="1" dirty="0"/>
            </a:br>
            <a:r>
              <a:rPr lang="en-AU" sz="2400" b="1" dirty="0"/>
              <a:t>Software Development Management</a:t>
            </a:r>
          </a:p>
          <a:p>
            <a:pPr algn="ctr"/>
            <a:endParaRPr lang="en-AU" sz="2400" b="1" dirty="0"/>
          </a:p>
          <a:p>
            <a:pPr algn="ctr"/>
            <a:r>
              <a:rPr lang="en-AU" sz="2400" b="1" dirty="0"/>
              <a:t>Week 1 Lecture 2</a:t>
            </a:r>
          </a:p>
          <a:p>
            <a:pPr algn="ctr"/>
            <a:r>
              <a:rPr lang="en-AU" sz="2400" b="1" dirty="0"/>
              <a:t>Tuesday 26</a:t>
            </a:r>
            <a:r>
              <a:rPr lang="en-AU" sz="2400" b="1" baseline="30000" dirty="0"/>
              <a:t>th</a:t>
            </a:r>
            <a:r>
              <a:rPr lang="en-AU" sz="2400" b="1" dirty="0"/>
              <a:t>  February 2019</a:t>
            </a:r>
          </a:p>
        </p:txBody>
      </p:sp>
      <p:sp>
        <p:nvSpPr>
          <p:cNvPr id="3" name="TextBox 2"/>
          <p:cNvSpPr txBox="1"/>
          <p:nvPr/>
        </p:nvSpPr>
        <p:spPr>
          <a:xfrm>
            <a:off x="4139952" y="4221088"/>
            <a:ext cx="3816424" cy="1631216"/>
          </a:xfrm>
          <a:prstGeom prst="rect">
            <a:avLst/>
          </a:prstGeom>
          <a:noFill/>
        </p:spPr>
        <p:txBody>
          <a:bodyPr wrap="square" rtlCol="0">
            <a:spAutoFit/>
          </a:bodyPr>
          <a:lstStyle/>
          <a:p>
            <a:r>
              <a:rPr lang="en-AU" sz="2000" b="1" dirty="0"/>
              <a:t>Log into </a:t>
            </a:r>
            <a:r>
              <a:rPr lang="en-AU" sz="2000" b="1" dirty="0" err="1"/>
              <a:t>Socrative</a:t>
            </a:r>
            <a:r>
              <a:rPr lang="en-AU" sz="2000" b="1" dirty="0"/>
              <a:t>!</a:t>
            </a:r>
          </a:p>
          <a:p>
            <a:endParaRPr lang="en-US" sz="2000" b="1" dirty="0"/>
          </a:p>
          <a:p>
            <a:r>
              <a:rPr lang="en-US" sz="2000" b="1" dirty="0"/>
              <a:t>http://www.socrative.com</a:t>
            </a:r>
            <a:endParaRPr lang="en-AU" sz="2000" b="1" dirty="0"/>
          </a:p>
          <a:p>
            <a:endParaRPr lang="en-US" sz="2000" b="1" dirty="0"/>
          </a:p>
          <a:p>
            <a:r>
              <a:rPr lang="en-US" sz="2000" b="1" dirty="0"/>
              <a:t>C</a:t>
            </a:r>
            <a:r>
              <a:rPr lang="en-AU" sz="2000" b="1" dirty="0"/>
              <a:t>ALDWELL8573</a:t>
            </a:r>
          </a:p>
        </p:txBody>
      </p:sp>
    </p:spTree>
    <p:extLst>
      <p:ext uri="{BB962C8B-B14F-4D97-AF65-F5344CB8AC3E}">
        <p14:creationId xmlns:p14="http://schemas.microsoft.com/office/powerpoint/2010/main" val="363777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55576" y="1340768"/>
            <a:ext cx="8136903" cy="2677656"/>
          </a:xfrm>
          <a:prstGeom prst="rect">
            <a:avLst/>
          </a:prstGeom>
        </p:spPr>
        <p:txBody>
          <a:bodyPr wrap="square">
            <a:spAutoFit/>
          </a:bodyPr>
          <a:lstStyle/>
          <a:p>
            <a:r>
              <a:rPr lang="en-AU" b="1" dirty="0"/>
              <a:t>Generally accepted definition of a project</a:t>
            </a:r>
          </a:p>
          <a:p>
            <a:endParaRPr lang="en-AU" b="1" dirty="0"/>
          </a:p>
          <a:p>
            <a:r>
              <a:rPr lang="en-AU" sz="2400" dirty="0"/>
              <a:t>A project is a sequence of unique, complex and connected activities that have one goal or purpose and that must be completed by a specific time, within budget, and according to specification</a:t>
            </a:r>
            <a:r>
              <a:rPr lang="en-AU" sz="2000" dirty="0"/>
              <a:t>. </a:t>
            </a:r>
            <a:r>
              <a:rPr lang="en-AU" sz="1400" dirty="0"/>
              <a:t>(Robert Wysocki, Effective Project Management)</a:t>
            </a:r>
          </a:p>
          <a:p>
            <a:endParaRPr lang="en-AU" dirty="0"/>
          </a:p>
          <a:p>
            <a:endParaRPr lang="en-AU" dirty="0"/>
          </a:p>
        </p:txBody>
      </p:sp>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10</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1" name="Picture 20"/>
          <p:cNvPicPr>
            <a:picLocks noChangeAspect="1"/>
          </p:cNvPicPr>
          <p:nvPr/>
        </p:nvPicPr>
        <p:blipFill>
          <a:blip r:embed="rId4"/>
          <a:stretch>
            <a:fillRect/>
          </a:stretch>
        </p:blipFill>
        <p:spPr>
          <a:xfrm>
            <a:off x="827584" y="4293096"/>
            <a:ext cx="3372222" cy="2075214"/>
          </a:xfrm>
          <a:prstGeom prst="rect">
            <a:avLst/>
          </a:prstGeom>
        </p:spPr>
      </p:pic>
    </p:spTree>
    <p:extLst>
      <p:ext uri="{BB962C8B-B14F-4D97-AF65-F5344CB8AC3E}">
        <p14:creationId xmlns:p14="http://schemas.microsoft.com/office/powerpoint/2010/main" val="383675573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EEA6C9B7-A8FC-444E-A66C-3780E712784D}"/>
              </a:ext>
            </a:extLst>
          </p:cNvPr>
          <p:cNvPicPr>
            <a:picLocks noChangeAspect="1"/>
          </p:cNvPicPr>
          <p:nvPr/>
        </p:nvPicPr>
        <p:blipFill>
          <a:blip r:embed="rId4"/>
          <a:stretch>
            <a:fillRect/>
          </a:stretch>
        </p:blipFill>
        <p:spPr>
          <a:xfrm>
            <a:off x="827584" y="4293096"/>
            <a:ext cx="3372222" cy="2075214"/>
          </a:xfrm>
          <a:prstGeom prst="rect">
            <a:avLst/>
          </a:prstGeom>
        </p:spPr>
      </p:pic>
      <p:sp>
        <p:nvSpPr>
          <p:cNvPr id="7" name="Rectangle 6"/>
          <p:cNvSpPr/>
          <p:nvPr/>
        </p:nvSpPr>
        <p:spPr>
          <a:xfrm>
            <a:off x="1671487" y="1196752"/>
            <a:ext cx="6738981" cy="3662541"/>
          </a:xfrm>
          <a:prstGeom prst="rect">
            <a:avLst/>
          </a:prstGeom>
        </p:spPr>
        <p:txBody>
          <a:bodyPr wrap="square">
            <a:spAutoFit/>
          </a:bodyPr>
          <a:lstStyle/>
          <a:p>
            <a:r>
              <a:rPr lang="en-AU" b="1" dirty="0"/>
              <a:t>Generally accepted definition of a project</a:t>
            </a:r>
          </a:p>
          <a:p>
            <a:endParaRPr lang="en-AU" b="1" dirty="0"/>
          </a:p>
          <a:p>
            <a:pPr>
              <a:lnSpc>
                <a:spcPct val="200000"/>
              </a:lnSpc>
            </a:pPr>
            <a:r>
              <a:rPr lang="en-AU" sz="2000" dirty="0"/>
              <a:t>A project is a sequence of unique, complex and connected activities that have one goal or purpose and that must be completed by a specific time, within budget, and according to specification. (R. </a:t>
            </a:r>
            <a:r>
              <a:rPr lang="en-AU" sz="2000" dirty="0" err="1"/>
              <a:t>Wysocki</a:t>
            </a:r>
            <a:r>
              <a:rPr lang="en-AU" sz="2000" dirty="0"/>
              <a:t>)</a:t>
            </a:r>
          </a:p>
          <a:p>
            <a:endParaRPr lang="en-AU" dirty="0"/>
          </a:p>
          <a:p>
            <a:endParaRPr lang="en-AU" dirty="0"/>
          </a:p>
        </p:txBody>
      </p:sp>
      <p:sp>
        <p:nvSpPr>
          <p:cNvPr id="5" name="Oval 4"/>
          <p:cNvSpPr/>
          <p:nvPr/>
        </p:nvSpPr>
        <p:spPr>
          <a:xfrm>
            <a:off x="3203848" y="1916832"/>
            <a:ext cx="1224136"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11</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Oval 11"/>
          <p:cNvSpPr/>
          <p:nvPr/>
        </p:nvSpPr>
        <p:spPr>
          <a:xfrm>
            <a:off x="4715761" y="1880419"/>
            <a:ext cx="864351"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99683" y="1893872"/>
            <a:ext cx="1060549"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26375" y="2470155"/>
            <a:ext cx="1261449"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40977" y="2558237"/>
            <a:ext cx="2483351"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03848" y="3100030"/>
            <a:ext cx="3312368"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565455" y="3117166"/>
            <a:ext cx="1606945"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12239" y="3726516"/>
            <a:ext cx="3007833" cy="57606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4652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5" grpId="0" animBg="1"/>
      <p:bldP spid="16" grpId="0" animBg="1"/>
      <p:bldP spid="17"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12</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Rectangle 6"/>
          <p:cNvSpPr/>
          <p:nvPr/>
        </p:nvSpPr>
        <p:spPr>
          <a:xfrm>
            <a:off x="683568" y="3573016"/>
            <a:ext cx="7488832" cy="2677656"/>
          </a:xfrm>
          <a:prstGeom prst="rect">
            <a:avLst/>
          </a:prstGeom>
        </p:spPr>
        <p:txBody>
          <a:bodyPr wrap="square">
            <a:spAutoFit/>
          </a:bodyPr>
          <a:lstStyle/>
          <a:p>
            <a:endParaRPr lang="en-AU" dirty="0"/>
          </a:p>
          <a:p>
            <a:r>
              <a:rPr lang="en-AU" b="1" dirty="0"/>
              <a:t>A better definition of a project?</a:t>
            </a:r>
          </a:p>
          <a:p>
            <a:endParaRPr lang="en-AU" b="1" dirty="0"/>
          </a:p>
          <a:p>
            <a:r>
              <a:rPr lang="en-AU" sz="2400" dirty="0"/>
              <a:t>A project is a sequence of finite dependent activities whose successful completion results in the delivery of the expected business value that validated doing the project.</a:t>
            </a:r>
            <a:r>
              <a:rPr lang="en-AU" dirty="0"/>
              <a:t> </a:t>
            </a:r>
            <a:r>
              <a:rPr lang="en-AU" sz="1400" dirty="0"/>
              <a:t>(Robert Wysocki)</a:t>
            </a:r>
          </a:p>
          <a:p>
            <a:endParaRPr lang="en-AU" dirty="0"/>
          </a:p>
        </p:txBody>
      </p:sp>
      <p:pic>
        <p:nvPicPr>
          <p:cNvPr id="5" name="Picture 4"/>
          <p:cNvPicPr>
            <a:picLocks noChangeAspect="1"/>
          </p:cNvPicPr>
          <p:nvPr/>
        </p:nvPicPr>
        <p:blipFill>
          <a:blip r:embed="rId4"/>
          <a:stretch>
            <a:fillRect/>
          </a:stretch>
        </p:blipFill>
        <p:spPr>
          <a:xfrm>
            <a:off x="3732145" y="980728"/>
            <a:ext cx="5304352" cy="2880320"/>
          </a:xfrm>
          <a:prstGeom prst="rect">
            <a:avLst/>
          </a:prstGeom>
        </p:spPr>
      </p:pic>
      <p:pic>
        <p:nvPicPr>
          <p:cNvPr id="6" name="Picture 5"/>
          <p:cNvPicPr>
            <a:picLocks noChangeAspect="1"/>
          </p:cNvPicPr>
          <p:nvPr/>
        </p:nvPicPr>
        <p:blipFill>
          <a:blip r:embed="rId5"/>
          <a:stretch>
            <a:fillRect/>
          </a:stretch>
        </p:blipFill>
        <p:spPr>
          <a:xfrm>
            <a:off x="611560" y="1042628"/>
            <a:ext cx="2724150" cy="1676400"/>
          </a:xfrm>
          <a:prstGeom prst="rect">
            <a:avLst/>
          </a:prstGeom>
        </p:spPr>
      </p:pic>
    </p:spTree>
    <p:extLst>
      <p:ext uri="{BB962C8B-B14F-4D97-AF65-F5344CB8AC3E}">
        <p14:creationId xmlns:p14="http://schemas.microsoft.com/office/powerpoint/2010/main" val="266485561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13</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4"/>
          <a:stretch>
            <a:fillRect/>
          </a:stretch>
        </p:blipFill>
        <p:spPr>
          <a:xfrm>
            <a:off x="8474650" y="154493"/>
            <a:ext cx="447055" cy="447055"/>
          </a:xfrm>
          <a:prstGeom prst="rect">
            <a:avLst/>
          </a:prstGeom>
          <a:effectLst>
            <a:softEdge rad="63500"/>
          </a:effectLst>
        </p:spPr>
      </p:pic>
      <p:grpSp>
        <p:nvGrpSpPr>
          <p:cNvPr id="2" name="Group 1">
            <a:extLst>
              <a:ext uri="{FF2B5EF4-FFF2-40B4-BE49-F238E27FC236}">
                <a16:creationId xmlns:a16="http://schemas.microsoft.com/office/drawing/2014/main" xmlns="" id="{719F5362-FF12-42CE-9AC1-D7B03A726EC9}"/>
              </a:ext>
            </a:extLst>
          </p:cNvPr>
          <p:cNvGrpSpPr/>
          <p:nvPr/>
        </p:nvGrpSpPr>
        <p:grpSpPr>
          <a:xfrm>
            <a:off x="5436096" y="5445224"/>
            <a:ext cx="3384376" cy="1013593"/>
            <a:chOff x="5436096" y="5445224"/>
            <a:chExt cx="3384376" cy="1013593"/>
          </a:xfrm>
        </p:grpSpPr>
        <p:pic>
          <p:nvPicPr>
            <p:cNvPr id="13" name="Picture 12">
              <a:extLst>
                <a:ext uri="{FF2B5EF4-FFF2-40B4-BE49-F238E27FC236}">
                  <a16:creationId xmlns:a16="http://schemas.microsoft.com/office/drawing/2014/main" xmlns="" id="{D864C4F2-1954-4505-BCB8-48AB0EE66616}"/>
                </a:ext>
              </a:extLst>
            </p:cNvPr>
            <p:cNvPicPr>
              <a:picLocks noChangeAspect="1"/>
            </p:cNvPicPr>
            <p:nvPr/>
          </p:nvPicPr>
          <p:blipFill>
            <a:blip r:embed="rId4"/>
            <a:stretch>
              <a:fillRect/>
            </a:stretch>
          </p:blipFill>
          <p:spPr>
            <a:xfrm>
              <a:off x="5436096" y="5445224"/>
              <a:ext cx="1013593" cy="1013593"/>
            </a:xfrm>
            <a:prstGeom prst="rect">
              <a:avLst/>
            </a:prstGeom>
            <a:effectLst>
              <a:outerShdw blurRad="50800" dist="38100" dir="2700000" algn="tl" rotWithShape="0">
                <a:schemeClr val="bg1"/>
              </a:outerShdw>
            </a:effectLst>
          </p:spPr>
        </p:pic>
        <p:sp>
          <p:nvSpPr>
            <p:cNvPr id="14" name="TextBox 13">
              <a:extLst>
                <a:ext uri="{FF2B5EF4-FFF2-40B4-BE49-F238E27FC236}">
                  <a16:creationId xmlns:a16="http://schemas.microsoft.com/office/drawing/2014/main" xmlns="" id="{170C2038-7F68-49EF-90F7-E46627EF7871}"/>
                </a:ext>
              </a:extLst>
            </p:cNvPr>
            <p:cNvSpPr txBox="1"/>
            <p:nvPr/>
          </p:nvSpPr>
          <p:spPr>
            <a:xfrm>
              <a:off x="6372200" y="5589240"/>
              <a:ext cx="2448272" cy="707886"/>
            </a:xfrm>
            <a:prstGeom prst="rect">
              <a:avLst/>
            </a:prstGeom>
            <a:noFill/>
          </p:spPr>
          <p:txBody>
            <a:bodyPr wrap="square" rtlCol="0">
              <a:spAutoFit/>
            </a:bodyPr>
            <a:lstStyle/>
            <a:p>
              <a:r>
                <a:rPr lang="en-US" sz="2000" b="1" dirty="0"/>
                <a:t>Socrative</a:t>
              </a:r>
            </a:p>
            <a:p>
              <a:r>
                <a:rPr lang="en-US" sz="2000" b="1" dirty="0"/>
                <a:t>C</a:t>
              </a:r>
              <a:r>
                <a:rPr lang="en-AU" sz="2000" b="1" dirty="0"/>
                <a:t>ALDWELL8573</a:t>
              </a:r>
            </a:p>
          </p:txBody>
        </p:sp>
      </p:grpSp>
      <p:sp>
        <p:nvSpPr>
          <p:cNvPr id="12" name="Rectangle 11"/>
          <p:cNvSpPr/>
          <p:nvPr/>
        </p:nvSpPr>
        <p:spPr>
          <a:xfrm>
            <a:off x="1851025" y="2780928"/>
            <a:ext cx="7292975" cy="954107"/>
          </a:xfrm>
          <a:prstGeom prst="rect">
            <a:avLst/>
          </a:prstGeom>
        </p:spPr>
        <p:txBody>
          <a:bodyPr wrap="square">
            <a:spAutoFit/>
          </a:bodyPr>
          <a:lstStyle/>
          <a:p>
            <a:r>
              <a:rPr lang="en-US" sz="2800" dirty="0" smtClean="0">
                <a:latin typeface="Tekton Pro" panose="020F0603020208020904" pitchFamily="34" charset="0"/>
              </a:rPr>
              <a:t>What distinguishes a project from business </a:t>
            </a:r>
            <a:br>
              <a:rPr lang="en-US" sz="2800" dirty="0" smtClean="0">
                <a:latin typeface="Tekton Pro" panose="020F0603020208020904" pitchFamily="34" charset="0"/>
              </a:rPr>
            </a:br>
            <a:r>
              <a:rPr lang="en-US" sz="2800" dirty="0" smtClean="0">
                <a:latin typeface="Tekton Pro" panose="020F0603020208020904" pitchFamily="34" charset="0"/>
              </a:rPr>
              <a:t>as usual?</a:t>
            </a:r>
            <a:endParaRPr lang="en-US" sz="2800" dirty="0">
              <a:latin typeface="Tekton Pro" panose="020F0603020208020904" pitchFamily="34" charset="0"/>
            </a:endParaRPr>
          </a:p>
        </p:txBody>
      </p:sp>
      <p:pic>
        <p:nvPicPr>
          <p:cNvPr id="15" name="Picture 14"/>
          <p:cNvPicPr>
            <a:picLocks noChangeAspect="1"/>
          </p:cNvPicPr>
          <p:nvPr/>
        </p:nvPicPr>
        <p:blipFill>
          <a:blip r:embed="rId5"/>
          <a:stretch>
            <a:fillRect/>
          </a:stretch>
        </p:blipFill>
        <p:spPr>
          <a:xfrm>
            <a:off x="1087953" y="2695333"/>
            <a:ext cx="601531" cy="1037729"/>
          </a:xfrm>
          <a:prstGeom prst="rect">
            <a:avLst/>
          </a:prstGeom>
        </p:spPr>
      </p:pic>
    </p:spTree>
    <p:extLst>
      <p:ext uri="{BB962C8B-B14F-4D97-AF65-F5344CB8AC3E}">
        <p14:creationId xmlns:p14="http://schemas.microsoft.com/office/powerpoint/2010/main" val="22032638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14</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Rectangle 6"/>
          <p:cNvSpPr/>
          <p:nvPr/>
        </p:nvSpPr>
        <p:spPr>
          <a:xfrm>
            <a:off x="899592" y="2348880"/>
            <a:ext cx="7930164" cy="3416320"/>
          </a:xfrm>
          <a:prstGeom prst="rect">
            <a:avLst/>
          </a:prstGeom>
        </p:spPr>
        <p:txBody>
          <a:bodyPr wrap="square">
            <a:spAutoFit/>
          </a:bodyPr>
          <a:lstStyle/>
          <a:p>
            <a:r>
              <a:rPr lang="en-AU" b="1" dirty="0"/>
              <a:t>Project</a:t>
            </a:r>
          </a:p>
          <a:p>
            <a:r>
              <a:rPr lang="en-AU" dirty="0"/>
              <a:t>A project is a sequence of finite dependent activities whose successful completion results in the delivery of the expected business value that validated doing the project. </a:t>
            </a:r>
            <a:r>
              <a:rPr lang="en-AU" sz="1400" dirty="0" smtClean="0"/>
              <a:t>(</a:t>
            </a:r>
            <a:r>
              <a:rPr lang="en-AU" sz="1400" dirty="0" err="1" smtClean="0"/>
              <a:t>Wysocki</a:t>
            </a:r>
            <a:r>
              <a:rPr lang="en-AU" sz="1400" dirty="0"/>
              <a:t>)</a:t>
            </a:r>
          </a:p>
          <a:p>
            <a:endParaRPr lang="en-AU" dirty="0"/>
          </a:p>
          <a:p>
            <a:r>
              <a:rPr lang="en-AU" b="1" dirty="0"/>
              <a:t>Program</a:t>
            </a:r>
          </a:p>
          <a:p>
            <a:r>
              <a:rPr lang="en-AU" dirty="0"/>
              <a:t>A collection of related projects, which may need to be completed in a specific order for the program to be complete. Programs may have more than one goal.</a:t>
            </a:r>
          </a:p>
          <a:p>
            <a:endParaRPr lang="en-AU" dirty="0"/>
          </a:p>
          <a:p>
            <a:r>
              <a:rPr lang="en-AU" b="1" dirty="0"/>
              <a:t>Portfolio</a:t>
            </a:r>
          </a:p>
          <a:p>
            <a:r>
              <a:rPr lang="en-AU" dirty="0"/>
              <a:t>A collection of projects that share a common link to one another.</a:t>
            </a:r>
            <a:endParaRPr lang="en-AU" dirty="0">
              <a:effectLst/>
            </a:endParaRPr>
          </a:p>
        </p:txBody>
      </p:sp>
      <p:sp>
        <p:nvSpPr>
          <p:cNvPr id="14" name="Title 20"/>
          <p:cNvSpPr>
            <a:spLocks noGrp="1"/>
          </p:cNvSpPr>
          <p:nvPr>
            <p:ph type="title"/>
          </p:nvPr>
        </p:nvSpPr>
        <p:spPr>
          <a:xfrm>
            <a:off x="1547664" y="1010082"/>
            <a:ext cx="5472608" cy="935633"/>
          </a:xfrm>
        </p:spPr>
        <p:txBody>
          <a:bodyPr/>
          <a:lstStyle/>
          <a:p>
            <a:r>
              <a:rPr lang="en-AU" sz="3200" dirty="0"/>
              <a:t>Project – Program - Portfolio </a:t>
            </a:r>
          </a:p>
        </p:txBody>
      </p:sp>
    </p:spTree>
    <p:extLst>
      <p:ext uri="{BB962C8B-B14F-4D97-AF65-F5344CB8AC3E}">
        <p14:creationId xmlns:p14="http://schemas.microsoft.com/office/powerpoint/2010/main" val="346914801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15</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Title 20"/>
          <p:cNvSpPr>
            <a:spLocks noGrp="1"/>
          </p:cNvSpPr>
          <p:nvPr>
            <p:ph type="title"/>
          </p:nvPr>
        </p:nvSpPr>
        <p:spPr>
          <a:xfrm>
            <a:off x="1763688" y="620688"/>
            <a:ext cx="5472608" cy="935633"/>
          </a:xfrm>
        </p:spPr>
        <p:txBody>
          <a:bodyPr/>
          <a:lstStyle/>
          <a:p>
            <a:r>
              <a:rPr lang="en-AU" sz="3200" dirty="0"/>
              <a:t>Project – Program - Portfolio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556792"/>
            <a:ext cx="7056784" cy="4715997"/>
          </a:xfrm>
          <a:prstGeom prst="rect">
            <a:avLst/>
          </a:prstGeom>
          <a:noFill/>
          <a:ln>
            <a:noFill/>
          </a:ln>
          <a:effectLst>
            <a:outerShdw blurRad="50800" dist="63500" dir="2700000" algn="tl"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5575" y="6626947"/>
            <a:ext cx="1951175" cy="261610"/>
          </a:xfrm>
          <a:prstGeom prst="rect">
            <a:avLst/>
          </a:prstGeom>
          <a:noFill/>
        </p:spPr>
        <p:txBody>
          <a:bodyPr wrap="none" rtlCol="0">
            <a:spAutoFit/>
          </a:bodyPr>
          <a:lstStyle/>
          <a:p>
            <a:r>
              <a:rPr lang="en-AU" sz="1100" dirty="0">
                <a:solidFill>
                  <a:srgbClr val="5E889D"/>
                </a:solidFill>
              </a:rPr>
              <a:t>http://pmfiles.com/2011/570/</a:t>
            </a:r>
          </a:p>
        </p:txBody>
      </p:sp>
    </p:spTree>
    <p:extLst>
      <p:ext uri="{BB962C8B-B14F-4D97-AF65-F5344CB8AC3E}">
        <p14:creationId xmlns:p14="http://schemas.microsoft.com/office/powerpoint/2010/main" val="16990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76929" y="2435251"/>
            <a:ext cx="6738981" cy="2123658"/>
          </a:xfrm>
          <a:prstGeom prst="rect">
            <a:avLst/>
          </a:prstGeom>
        </p:spPr>
        <p:txBody>
          <a:bodyPr wrap="square">
            <a:spAutoFit/>
          </a:bodyPr>
          <a:lstStyle/>
          <a:p>
            <a:r>
              <a:rPr lang="en-AU" b="1" dirty="0"/>
              <a:t>Definition from the Project Management Institute</a:t>
            </a:r>
          </a:p>
          <a:p>
            <a:endParaRPr lang="en-AU" b="1" dirty="0"/>
          </a:p>
          <a:p>
            <a:r>
              <a:rPr lang="en-AU" sz="2000" dirty="0"/>
              <a:t>Project management is the application of knowledge, skills, tools and techniques to project activities to meet the project requirements.</a:t>
            </a:r>
            <a:endParaRPr lang="en-AU" sz="1400" dirty="0"/>
          </a:p>
          <a:p>
            <a:endParaRPr lang="en-AU" dirty="0"/>
          </a:p>
          <a:p>
            <a:endParaRPr lang="en-AU" dirty="0"/>
          </a:p>
        </p:txBody>
      </p:sp>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16</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9" name="Title 20"/>
          <p:cNvSpPr>
            <a:spLocks noGrp="1"/>
          </p:cNvSpPr>
          <p:nvPr>
            <p:ph type="title"/>
          </p:nvPr>
        </p:nvSpPr>
        <p:spPr>
          <a:xfrm>
            <a:off x="982420" y="1051249"/>
            <a:ext cx="7728595" cy="935633"/>
          </a:xfrm>
        </p:spPr>
        <p:txBody>
          <a:bodyPr/>
          <a:lstStyle/>
          <a:p>
            <a:r>
              <a:rPr lang="en-AU" sz="3200" b="1" dirty="0"/>
              <a:t>Project </a:t>
            </a:r>
            <a:r>
              <a:rPr lang="en-AU" sz="3200" b="1" i="1" dirty="0"/>
              <a:t>management</a:t>
            </a:r>
            <a:r>
              <a:rPr lang="en-AU" sz="3200" b="1" dirty="0"/>
              <a:t> fundamentals</a:t>
            </a:r>
          </a:p>
        </p:txBody>
      </p:sp>
      <p:sp>
        <p:nvSpPr>
          <p:cNvPr id="3" name="TextBox 2"/>
          <p:cNvSpPr txBox="1"/>
          <p:nvPr/>
        </p:nvSpPr>
        <p:spPr>
          <a:xfrm>
            <a:off x="1331640" y="4797152"/>
            <a:ext cx="6850583" cy="369332"/>
          </a:xfrm>
          <a:prstGeom prst="rect">
            <a:avLst/>
          </a:prstGeom>
          <a:noFill/>
        </p:spPr>
        <p:txBody>
          <a:bodyPr wrap="square" rtlCol="0">
            <a:spAutoFit/>
          </a:bodyPr>
          <a:lstStyle/>
          <a:p>
            <a:r>
              <a:rPr lang="en-AU" dirty="0"/>
              <a:t>In other words … </a:t>
            </a:r>
            <a:r>
              <a:rPr lang="en-US" sz="1600" b="1" i="1" dirty="0">
                <a:solidFill>
                  <a:schemeClr val="accent6">
                    <a:lumMod val="75000"/>
                  </a:schemeClr>
                </a:solidFill>
              </a:rPr>
              <a:t>Project management is </a:t>
            </a:r>
            <a:r>
              <a:rPr lang="en-US" sz="1600" b="1" i="1" dirty="0" err="1">
                <a:solidFill>
                  <a:schemeClr val="accent6">
                    <a:lumMod val="75000"/>
                  </a:schemeClr>
                </a:solidFill>
              </a:rPr>
              <a:t>organised</a:t>
            </a:r>
            <a:r>
              <a:rPr lang="en-US" sz="1600" b="1" i="1" dirty="0">
                <a:solidFill>
                  <a:schemeClr val="accent6">
                    <a:lumMod val="75000"/>
                  </a:schemeClr>
                </a:solidFill>
              </a:rPr>
              <a:t> common sense</a:t>
            </a:r>
            <a:endParaRPr lang="en-US" sz="1600" dirty="0">
              <a:solidFill>
                <a:schemeClr val="accent6">
                  <a:lumMod val="75000"/>
                </a:schemeClr>
              </a:solidFill>
            </a:endParaRPr>
          </a:p>
        </p:txBody>
      </p:sp>
    </p:spTree>
    <p:extLst>
      <p:ext uri="{BB962C8B-B14F-4D97-AF65-F5344CB8AC3E}">
        <p14:creationId xmlns:p14="http://schemas.microsoft.com/office/powerpoint/2010/main" val="380769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17</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Oval 4"/>
          <p:cNvSpPr/>
          <p:nvPr/>
        </p:nvSpPr>
        <p:spPr>
          <a:xfrm>
            <a:off x="2916695" y="2139275"/>
            <a:ext cx="3390811" cy="3095958"/>
          </a:xfrm>
          <a:prstGeom prst="ellipse">
            <a:avLst/>
          </a:prstGeom>
          <a:solidFill>
            <a:srgbClr val="9966FF"/>
          </a:solidFill>
          <a:ln>
            <a:solidFill>
              <a:schemeClr val="accent6">
                <a:lumMod val="60000"/>
                <a:lumOff val="40000"/>
              </a:schemeClr>
            </a:solidFill>
          </a:ln>
          <a:effectLst>
            <a:glow rad="63500">
              <a:schemeClr val="accent6">
                <a:lumMod val="60000"/>
                <a:lumOff val="40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solidFill>
              </a:rPr>
              <a:t>Project</a:t>
            </a:r>
          </a:p>
          <a:p>
            <a:pPr algn="ctr"/>
            <a:r>
              <a:rPr lang="en-AU" sz="2800" dirty="0">
                <a:solidFill>
                  <a:schemeClr val="tx1"/>
                </a:solidFill>
              </a:rPr>
              <a:t>Management</a:t>
            </a:r>
            <a:endParaRPr lang="en-US" sz="2800" dirty="0">
              <a:solidFill>
                <a:schemeClr val="tx1"/>
              </a:solidFill>
            </a:endParaRPr>
          </a:p>
        </p:txBody>
      </p:sp>
      <p:sp>
        <p:nvSpPr>
          <p:cNvPr id="17" name="Oval 16"/>
          <p:cNvSpPr/>
          <p:nvPr/>
        </p:nvSpPr>
        <p:spPr>
          <a:xfrm>
            <a:off x="1648682" y="1844824"/>
            <a:ext cx="1915206" cy="1656184"/>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accent6">
                    <a:lumMod val="50000"/>
                  </a:schemeClr>
                </a:solidFill>
              </a:rPr>
              <a:t>What business situation is being addressed by this project?</a:t>
            </a:r>
          </a:p>
        </p:txBody>
      </p:sp>
      <p:sp>
        <p:nvSpPr>
          <p:cNvPr id="19" name="Oval 18"/>
          <p:cNvSpPr/>
          <p:nvPr/>
        </p:nvSpPr>
        <p:spPr>
          <a:xfrm>
            <a:off x="1648682" y="3645024"/>
            <a:ext cx="1915206" cy="1656184"/>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How will you do it?</a:t>
            </a:r>
          </a:p>
        </p:txBody>
      </p:sp>
      <p:sp>
        <p:nvSpPr>
          <p:cNvPr id="20" name="Oval 19"/>
          <p:cNvSpPr/>
          <p:nvPr/>
        </p:nvSpPr>
        <p:spPr>
          <a:xfrm>
            <a:off x="3685415" y="4725144"/>
            <a:ext cx="1915206" cy="1656184"/>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How will you know you did it?</a:t>
            </a:r>
          </a:p>
        </p:txBody>
      </p:sp>
      <p:sp>
        <p:nvSpPr>
          <p:cNvPr id="21" name="Oval 20"/>
          <p:cNvSpPr/>
          <p:nvPr/>
        </p:nvSpPr>
        <p:spPr>
          <a:xfrm>
            <a:off x="3707904" y="1052736"/>
            <a:ext cx="1915206" cy="1656184"/>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What does the business need to do?</a:t>
            </a:r>
          </a:p>
        </p:txBody>
      </p:sp>
      <p:sp>
        <p:nvSpPr>
          <p:cNvPr id="22" name="Oval 21"/>
          <p:cNvSpPr/>
          <p:nvPr/>
        </p:nvSpPr>
        <p:spPr>
          <a:xfrm>
            <a:off x="5652120" y="3789040"/>
            <a:ext cx="1915206" cy="1656184"/>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How well did you do?</a:t>
            </a:r>
          </a:p>
        </p:txBody>
      </p:sp>
      <p:sp>
        <p:nvSpPr>
          <p:cNvPr id="23" name="Oval 22"/>
          <p:cNvSpPr/>
          <p:nvPr/>
        </p:nvSpPr>
        <p:spPr>
          <a:xfrm>
            <a:off x="5652120" y="1988840"/>
            <a:ext cx="1915206" cy="1656184"/>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What will you do?</a:t>
            </a:r>
          </a:p>
        </p:txBody>
      </p:sp>
      <p:sp>
        <p:nvSpPr>
          <p:cNvPr id="3" name="TextBox 2"/>
          <p:cNvSpPr txBox="1"/>
          <p:nvPr/>
        </p:nvSpPr>
        <p:spPr>
          <a:xfrm>
            <a:off x="3275856" y="219998"/>
            <a:ext cx="5237331" cy="369332"/>
          </a:xfrm>
          <a:prstGeom prst="rect">
            <a:avLst/>
          </a:prstGeom>
          <a:noFill/>
        </p:spPr>
        <p:txBody>
          <a:bodyPr wrap="none" rtlCol="0">
            <a:spAutoFit/>
          </a:bodyPr>
          <a:lstStyle/>
          <a:p>
            <a:r>
              <a:rPr lang="en-AU" dirty="0" smtClean="0">
                <a:solidFill>
                  <a:schemeClr val="bg1"/>
                </a:solidFill>
              </a:rPr>
              <a:t>What goes on in the mind of a project manager …</a:t>
            </a:r>
            <a:endParaRPr lang="en-AU" dirty="0">
              <a:solidFill>
                <a:schemeClr val="bg1"/>
              </a:solidFill>
            </a:endParaRPr>
          </a:p>
        </p:txBody>
      </p:sp>
    </p:spTree>
    <p:extLst>
      <p:ext uri="{BB962C8B-B14F-4D97-AF65-F5344CB8AC3E}">
        <p14:creationId xmlns:p14="http://schemas.microsoft.com/office/powerpoint/2010/main" val="113680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0905" y="1916832"/>
            <a:ext cx="6967479" cy="2431435"/>
          </a:xfrm>
          <a:prstGeom prst="rect">
            <a:avLst/>
          </a:prstGeom>
        </p:spPr>
        <p:txBody>
          <a:bodyPr wrap="square">
            <a:spAutoFit/>
          </a:bodyPr>
          <a:lstStyle/>
          <a:p>
            <a:r>
              <a:rPr lang="en-AU" b="1" dirty="0"/>
              <a:t>Definition</a:t>
            </a:r>
          </a:p>
          <a:p>
            <a:endParaRPr lang="en-AU" b="1" dirty="0"/>
          </a:p>
          <a:p>
            <a:r>
              <a:rPr lang="en-US" sz="2000" dirty="0"/>
              <a:t>Project management is an </a:t>
            </a:r>
            <a:r>
              <a:rPr lang="en-US" sz="2000" dirty="0" err="1"/>
              <a:t>organised</a:t>
            </a:r>
            <a:r>
              <a:rPr lang="en-US" sz="2000" dirty="0"/>
              <a:t> common-sense approach that utilizes the appropriate client involved in order to meet sponsor needs and deliver expected incremental business value.</a:t>
            </a:r>
            <a:r>
              <a:rPr lang="en-AU" sz="2000" dirty="0"/>
              <a:t>. </a:t>
            </a:r>
            <a:r>
              <a:rPr lang="en-AU" sz="1400" dirty="0"/>
              <a:t>(R. </a:t>
            </a:r>
            <a:r>
              <a:rPr lang="en-AU" sz="1400" dirty="0" err="1"/>
              <a:t>Wysocki</a:t>
            </a:r>
            <a:r>
              <a:rPr lang="en-AU" sz="1400" dirty="0"/>
              <a:t>)</a:t>
            </a:r>
          </a:p>
          <a:p>
            <a:endParaRPr lang="en-AU" dirty="0"/>
          </a:p>
          <a:p>
            <a:endParaRPr lang="en-AU" dirty="0"/>
          </a:p>
        </p:txBody>
      </p:sp>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18</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484784"/>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9" name="Title 20"/>
          <p:cNvSpPr>
            <a:spLocks noGrp="1"/>
          </p:cNvSpPr>
          <p:nvPr>
            <p:ph type="title"/>
          </p:nvPr>
        </p:nvSpPr>
        <p:spPr>
          <a:xfrm>
            <a:off x="982420" y="764704"/>
            <a:ext cx="7728595" cy="935633"/>
          </a:xfrm>
        </p:spPr>
        <p:txBody>
          <a:bodyPr/>
          <a:lstStyle/>
          <a:p>
            <a:r>
              <a:rPr lang="en-AU" sz="3200" b="1" dirty="0"/>
              <a:t>Project management fundamentals</a:t>
            </a:r>
          </a:p>
        </p:txBody>
      </p:sp>
      <p:sp>
        <p:nvSpPr>
          <p:cNvPr id="3" name="TextBox 2"/>
          <p:cNvSpPr txBox="1"/>
          <p:nvPr/>
        </p:nvSpPr>
        <p:spPr>
          <a:xfrm>
            <a:off x="1105793" y="5301208"/>
            <a:ext cx="6850583" cy="369332"/>
          </a:xfrm>
          <a:prstGeom prst="rect">
            <a:avLst/>
          </a:prstGeom>
          <a:noFill/>
        </p:spPr>
        <p:txBody>
          <a:bodyPr wrap="square" rtlCol="0">
            <a:spAutoFit/>
          </a:bodyPr>
          <a:lstStyle/>
          <a:p>
            <a:r>
              <a:rPr lang="en-AU" dirty="0"/>
              <a:t>In other words … </a:t>
            </a:r>
            <a:r>
              <a:rPr lang="en-US" sz="1600" b="1" i="1" dirty="0">
                <a:solidFill>
                  <a:schemeClr val="accent6">
                    <a:lumMod val="75000"/>
                  </a:schemeClr>
                </a:solidFill>
              </a:rPr>
              <a:t>Project management is </a:t>
            </a:r>
            <a:r>
              <a:rPr lang="en-US" sz="1600" b="1" i="1" dirty="0" err="1">
                <a:solidFill>
                  <a:schemeClr val="accent6">
                    <a:lumMod val="75000"/>
                  </a:schemeClr>
                </a:solidFill>
              </a:rPr>
              <a:t>organised</a:t>
            </a:r>
            <a:r>
              <a:rPr lang="en-US" sz="1600" b="1" i="1" dirty="0">
                <a:solidFill>
                  <a:schemeClr val="accent6">
                    <a:lumMod val="75000"/>
                  </a:schemeClr>
                </a:solidFill>
              </a:rPr>
              <a:t> common sense</a:t>
            </a:r>
            <a:endParaRPr lang="en-US" sz="1600" dirty="0">
              <a:solidFill>
                <a:schemeClr val="accent6">
                  <a:lumMod val="75000"/>
                </a:schemeClr>
              </a:solidFill>
            </a:endParaRPr>
          </a:p>
        </p:txBody>
      </p:sp>
      <p:sp>
        <p:nvSpPr>
          <p:cNvPr id="10" name="Rectangle 9">
            <a:extLst>
              <a:ext uri="{FF2B5EF4-FFF2-40B4-BE49-F238E27FC236}">
                <a16:creationId xmlns:a16="http://schemas.microsoft.com/office/drawing/2014/main" xmlns="" id="{DAF941A4-D90D-423F-9884-9E750D5FB627}"/>
              </a:ext>
            </a:extLst>
          </p:cNvPr>
          <p:cNvSpPr/>
          <p:nvPr/>
        </p:nvSpPr>
        <p:spPr>
          <a:xfrm>
            <a:off x="1043608" y="3846685"/>
            <a:ext cx="6967479" cy="1569660"/>
          </a:xfrm>
          <a:prstGeom prst="rect">
            <a:avLst/>
          </a:prstGeom>
        </p:spPr>
        <p:txBody>
          <a:bodyPr wrap="square">
            <a:spAutoFit/>
          </a:bodyPr>
          <a:lstStyle/>
          <a:p>
            <a:r>
              <a:rPr lang="en-US" sz="2000" dirty="0"/>
              <a:t>Project management is the application of knowledge, skills, tools and techniques to project activities to meet the project requirements. </a:t>
            </a:r>
            <a:r>
              <a:rPr lang="en-US" sz="1400" dirty="0"/>
              <a:t>(PMI)</a:t>
            </a:r>
            <a:endParaRPr lang="en-AU" sz="1400" dirty="0"/>
          </a:p>
          <a:p>
            <a:endParaRPr lang="en-AU" dirty="0"/>
          </a:p>
          <a:p>
            <a:endParaRPr lang="en-AU" dirty="0"/>
          </a:p>
        </p:txBody>
      </p:sp>
    </p:spTree>
    <p:extLst>
      <p:ext uri="{BB962C8B-B14F-4D97-AF65-F5344CB8AC3E}">
        <p14:creationId xmlns:p14="http://schemas.microsoft.com/office/powerpoint/2010/main" val="121825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19</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2222928"/>
            <a:ext cx="5398661" cy="3675199"/>
          </a:xfrm>
          <a:prstGeom prst="rect">
            <a:avLst/>
          </a:prstGeom>
        </p:spPr>
      </p:pic>
      <p:sp>
        <p:nvSpPr>
          <p:cNvPr id="13" name="Title 20"/>
          <p:cNvSpPr>
            <a:spLocks noGrp="1"/>
          </p:cNvSpPr>
          <p:nvPr>
            <p:ph type="title"/>
          </p:nvPr>
        </p:nvSpPr>
        <p:spPr>
          <a:xfrm>
            <a:off x="179352" y="980728"/>
            <a:ext cx="7728595" cy="935633"/>
          </a:xfrm>
        </p:spPr>
        <p:txBody>
          <a:bodyPr/>
          <a:lstStyle/>
          <a:p>
            <a:r>
              <a:rPr lang="en-AU" sz="3200" b="1" dirty="0"/>
              <a:t>The iron triangle</a:t>
            </a:r>
          </a:p>
        </p:txBody>
      </p:sp>
    </p:spTree>
    <p:extLst>
      <p:ext uri="{BB962C8B-B14F-4D97-AF65-F5344CB8AC3E}">
        <p14:creationId xmlns:p14="http://schemas.microsoft.com/office/powerpoint/2010/main" val="246690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08104" y="4892967"/>
            <a:ext cx="3338485" cy="1200329"/>
          </a:xfrm>
          <a:prstGeom prst="rect">
            <a:avLst/>
          </a:prstGeom>
          <a:noFill/>
        </p:spPr>
        <p:txBody>
          <a:bodyPr wrap="square" rtlCol="0">
            <a:spAutoFit/>
          </a:bodyPr>
          <a:lstStyle/>
          <a:p>
            <a:endParaRPr lang="en-AU" b="1" dirty="0"/>
          </a:p>
          <a:p>
            <a:r>
              <a:rPr lang="en-AU" b="1" dirty="0"/>
              <a:t>Let me know if you have any workshop issues ASAP</a:t>
            </a:r>
          </a:p>
          <a:p>
            <a:endParaRPr lang="en-AU" b="1" dirty="0"/>
          </a:p>
        </p:txBody>
      </p:sp>
      <p:sp>
        <p:nvSpPr>
          <p:cNvPr id="6" name="TextBox 5"/>
          <p:cNvSpPr txBox="1"/>
          <p:nvPr/>
        </p:nvSpPr>
        <p:spPr>
          <a:xfrm>
            <a:off x="6012160" y="4326195"/>
            <a:ext cx="2160240" cy="830997"/>
          </a:xfrm>
          <a:prstGeom prst="rect">
            <a:avLst/>
          </a:prstGeom>
          <a:noFill/>
        </p:spPr>
        <p:txBody>
          <a:bodyPr wrap="square" rtlCol="0">
            <a:spAutoFit/>
          </a:bodyPr>
          <a:lstStyle/>
          <a:p>
            <a:pPr algn="ctr"/>
            <a:r>
              <a:rPr lang="en-AU" sz="2400" b="1" dirty="0">
                <a:solidFill>
                  <a:srgbClr val="C00000"/>
                </a:solidFill>
              </a:rPr>
              <a:t>Very important!</a:t>
            </a:r>
            <a:endParaRPr lang="en-US" sz="2400" b="1" dirty="0">
              <a:solidFill>
                <a:srgbClr val="C00000"/>
              </a:solidFill>
            </a:endParaRPr>
          </a:p>
        </p:txBody>
      </p:sp>
      <p:sp>
        <p:nvSpPr>
          <p:cNvPr id="2" name="TextBox 1"/>
          <p:cNvSpPr txBox="1"/>
          <p:nvPr/>
        </p:nvSpPr>
        <p:spPr>
          <a:xfrm>
            <a:off x="4254322" y="116632"/>
            <a:ext cx="2408608" cy="584775"/>
          </a:xfrm>
          <a:prstGeom prst="rect">
            <a:avLst/>
          </a:prstGeom>
          <a:noFill/>
        </p:spPr>
        <p:txBody>
          <a:bodyPr wrap="none" rtlCol="0">
            <a:spAutoFit/>
          </a:bodyPr>
          <a:lstStyle/>
          <a:p>
            <a:r>
              <a:rPr lang="en-AU" sz="3200" b="1" dirty="0">
                <a:solidFill>
                  <a:schemeClr val="bg1"/>
                </a:solidFill>
              </a:rPr>
              <a:t>Workshops</a:t>
            </a:r>
          </a:p>
        </p:txBody>
      </p:sp>
      <p:sp>
        <p:nvSpPr>
          <p:cNvPr id="4" name="TextBox 3">
            <a:extLst>
              <a:ext uri="{FF2B5EF4-FFF2-40B4-BE49-F238E27FC236}">
                <a16:creationId xmlns:a16="http://schemas.microsoft.com/office/drawing/2014/main" xmlns="" id="{6ABEDE20-DC57-4198-AB7B-F2D95EE9FD65}"/>
              </a:ext>
            </a:extLst>
          </p:cNvPr>
          <p:cNvSpPr txBox="1"/>
          <p:nvPr/>
        </p:nvSpPr>
        <p:spPr>
          <a:xfrm>
            <a:off x="827584" y="1844824"/>
            <a:ext cx="3456384" cy="3816429"/>
          </a:xfrm>
          <a:prstGeom prst="rect">
            <a:avLst/>
          </a:prstGeom>
          <a:noFill/>
        </p:spPr>
        <p:txBody>
          <a:bodyPr wrap="square" rtlCol="0">
            <a:spAutoFit/>
          </a:bodyPr>
          <a:lstStyle/>
          <a:p>
            <a:endParaRPr lang="en-US" sz="2200" dirty="0"/>
          </a:p>
          <a:p>
            <a:r>
              <a:rPr lang="en-US" sz="2200" dirty="0"/>
              <a:t>	Week </a:t>
            </a:r>
            <a:r>
              <a:rPr lang="en-US" sz="2200" b="1" dirty="0"/>
              <a:t>2</a:t>
            </a:r>
            <a:r>
              <a:rPr lang="en-US" sz="2200" dirty="0"/>
              <a:t>  </a:t>
            </a:r>
          </a:p>
          <a:p>
            <a:r>
              <a:rPr lang="en-US" sz="2200" dirty="0"/>
              <a:t>	Week </a:t>
            </a:r>
            <a:r>
              <a:rPr lang="en-US" sz="2200" b="1" dirty="0"/>
              <a:t>3</a:t>
            </a:r>
          </a:p>
          <a:p>
            <a:r>
              <a:rPr lang="en-US" sz="2200" dirty="0"/>
              <a:t>	Week </a:t>
            </a:r>
            <a:r>
              <a:rPr lang="en-US" sz="2200" b="1" dirty="0"/>
              <a:t>5</a:t>
            </a:r>
          </a:p>
          <a:p>
            <a:r>
              <a:rPr lang="en-US" sz="2200" dirty="0"/>
              <a:t>	Week </a:t>
            </a:r>
            <a:r>
              <a:rPr lang="en-US" sz="2200" b="1" dirty="0"/>
              <a:t>6</a:t>
            </a:r>
          </a:p>
          <a:p>
            <a:r>
              <a:rPr lang="en-US" sz="2200" dirty="0"/>
              <a:t>	Break</a:t>
            </a:r>
          </a:p>
          <a:p>
            <a:r>
              <a:rPr lang="en-US" sz="2200" dirty="0"/>
              <a:t>	Week </a:t>
            </a:r>
            <a:r>
              <a:rPr lang="en-US" sz="2200" b="1" dirty="0"/>
              <a:t>8</a:t>
            </a:r>
          </a:p>
          <a:p>
            <a:r>
              <a:rPr lang="en-US" sz="2200" dirty="0"/>
              <a:t>	Week </a:t>
            </a:r>
            <a:r>
              <a:rPr lang="en-US" sz="2200" b="1" dirty="0"/>
              <a:t>9</a:t>
            </a:r>
          </a:p>
          <a:p>
            <a:r>
              <a:rPr lang="en-US" sz="2200" dirty="0"/>
              <a:t>	Week </a:t>
            </a:r>
            <a:r>
              <a:rPr lang="en-US" sz="2200" b="1" dirty="0"/>
              <a:t>10</a:t>
            </a:r>
          </a:p>
          <a:p>
            <a:r>
              <a:rPr lang="en-US" sz="2200" dirty="0"/>
              <a:t>	Week </a:t>
            </a:r>
            <a:r>
              <a:rPr lang="en-US" sz="2200" b="1" dirty="0"/>
              <a:t>11</a:t>
            </a:r>
          </a:p>
          <a:p>
            <a:r>
              <a:rPr lang="en-US" sz="2200" dirty="0"/>
              <a:t>	Week </a:t>
            </a:r>
            <a:r>
              <a:rPr lang="en-US" sz="2200" b="1" dirty="0"/>
              <a:t>12</a:t>
            </a:r>
            <a:endParaRPr lang="en-AU" sz="2200" b="1" dirty="0"/>
          </a:p>
        </p:txBody>
      </p:sp>
      <p:sp>
        <p:nvSpPr>
          <p:cNvPr id="7" name="TextBox 6">
            <a:extLst>
              <a:ext uri="{FF2B5EF4-FFF2-40B4-BE49-F238E27FC236}">
                <a16:creationId xmlns:a16="http://schemas.microsoft.com/office/drawing/2014/main" xmlns="" id="{21513248-D4BD-47A4-A6B2-77E70161E81B}"/>
              </a:ext>
            </a:extLst>
          </p:cNvPr>
          <p:cNvSpPr txBox="1"/>
          <p:nvPr/>
        </p:nvSpPr>
        <p:spPr>
          <a:xfrm>
            <a:off x="827584" y="1196752"/>
            <a:ext cx="4032448" cy="1015663"/>
          </a:xfrm>
          <a:prstGeom prst="rect">
            <a:avLst/>
          </a:prstGeom>
          <a:noFill/>
        </p:spPr>
        <p:txBody>
          <a:bodyPr wrap="square" rtlCol="0">
            <a:spAutoFit/>
          </a:bodyPr>
          <a:lstStyle/>
          <a:p>
            <a:r>
              <a:rPr lang="en-US" sz="2000" dirty="0"/>
              <a:t>Workshops will be held during the following weeks of semester:</a:t>
            </a:r>
          </a:p>
          <a:p>
            <a:endParaRPr lang="en-AU" sz="2000" dirty="0"/>
          </a:p>
        </p:txBody>
      </p:sp>
      <p:sp>
        <p:nvSpPr>
          <p:cNvPr id="8" name="TextBox 7">
            <a:extLst>
              <a:ext uri="{FF2B5EF4-FFF2-40B4-BE49-F238E27FC236}">
                <a16:creationId xmlns:a16="http://schemas.microsoft.com/office/drawing/2014/main" xmlns="" id="{789B589B-23E2-4A5C-8F96-5C28B9D468FB}"/>
              </a:ext>
            </a:extLst>
          </p:cNvPr>
          <p:cNvSpPr txBox="1"/>
          <p:nvPr/>
        </p:nvSpPr>
        <p:spPr>
          <a:xfrm>
            <a:off x="5580112" y="2899589"/>
            <a:ext cx="2952328" cy="923330"/>
          </a:xfrm>
          <a:prstGeom prst="rect">
            <a:avLst/>
          </a:prstGeom>
          <a:noFill/>
        </p:spPr>
        <p:txBody>
          <a:bodyPr wrap="square" rtlCol="0">
            <a:spAutoFit/>
          </a:bodyPr>
          <a:lstStyle/>
          <a:p>
            <a:r>
              <a:rPr lang="en-US" dirty="0"/>
              <a:t>There should be enough space for everyone now in the workshops.</a:t>
            </a:r>
            <a:endParaRPr lang="en-AU" dirty="0"/>
          </a:p>
        </p:txBody>
      </p:sp>
      <p:pic>
        <p:nvPicPr>
          <p:cNvPr id="9" name="Picture 8">
            <a:extLst>
              <a:ext uri="{FF2B5EF4-FFF2-40B4-BE49-F238E27FC236}">
                <a16:creationId xmlns:a16="http://schemas.microsoft.com/office/drawing/2014/main" xmlns="" id="{ACBE1B2B-77E6-4BB7-8DEC-82949D13F073}"/>
              </a:ext>
            </a:extLst>
          </p:cNvPr>
          <p:cNvPicPr>
            <a:picLocks noChangeAspect="1"/>
          </p:cNvPicPr>
          <p:nvPr/>
        </p:nvPicPr>
        <p:blipFill>
          <a:blip r:embed="rId3"/>
          <a:stretch>
            <a:fillRect/>
          </a:stretch>
        </p:blipFill>
        <p:spPr>
          <a:xfrm>
            <a:off x="5652120" y="1052736"/>
            <a:ext cx="2619375" cy="1743075"/>
          </a:xfrm>
          <a:prstGeom prst="rect">
            <a:avLst/>
          </a:prstGeom>
        </p:spPr>
      </p:pic>
    </p:spTree>
    <p:extLst>
      <p:ext uri="{BB962C8B-B14F-4D97-AF65-F5344CB8AC3E}">
        <p14:creationId xmlns:p14="http://schemas.microsoft.com/office/powerpoint/2010/main" val="384317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20</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3" name="Title 20"/>
          <p:cNvSpPr>
            <a:spLocks noGrp="1"/>
          </p:cNvSpPr>
          <p:nvPr>
            <p:ph type="title"/>
          </p:nvPr>
        </p:nvSpPr>
        <p:spPr>
          <a:xfrm>
            <a:off x="2051721" y="1052736"/>
            <a:ext cx="5832648" cy="935633"/>
          </a:xfrm>
        </p:spPr>
        <p:txBody>
          <a:bodyPr/>
          <a:lstStyle/>
          <a:p>
            <a:r>
              <a:rPr lang="en-US" sz="3200" b="1" dirty="0"/>
              <a:t>Classifying projects</a:t>
            </a:r>
            <a:endParaRPr lang="en-AU" sz="3200" b="1" dirty="0"/>
          </a:p>
        </p:txBody>
      </p:sp>
      <p:sp>
        <p:nvSpPr>
          <p:cNvPr id="3" name="TextBox 2">
            <a:extLst>
              <a:ext uri="{FF2B5EF4-FFF2-40B4-BE49-F238E27FC236}">
                <a16:creationId xmlns:a16="http://schemas.microsoft.com/office/drawing/2014/main" xmlns="" id="{FD1B3511-0125-461C-B0E1-2DC6FA748E74}"/>
              </a:ext>
            </a:extLst>
          </p:cNvPr>
          <p:cNvSpPr txBox="1"/>
          <p:nvPr/>
        </p:nvSpPr>
        <p:spPr>
          <a:xfrm>
            <a:off x="683568" y="2492896"/>
            <a:ext cx="8311515" cy="3170099"/>
          </a:xfrm>
          <a:prstGeom prst="rect">
            <a:avLst/>
          </a:prstGeom>
          <a:noFill/>
        </p:spPr>
        <p:txBody>
          <a:bodyPr wrap="square" rtlCol="0">
            <a:spAutoFit/>
          </a:bodyPr>
          <a:lstStyle/>
          <a:p>
            <a:pPr>
              <a:spcAft>
                <a:spcPts val="1200"/>
              </a:spcAft>
            </a:pPr>
            <a:r>
              <a:rPr lang="en-US" sz="2000" dirty="0"/>
              <a:t>Risk – (high, medium, low)</a:t>
            </a:r>
          </a:p>
          <a:p>
            <a:pPr>
              <a:spcAft>
                <a:spcPts val="1200"/>
              </a:spcAft>
            </a:pPr>
            <a:r>
              <a:rPr lang="en-US" sz="2000" dirty="0"/>
              <a:t>Business value (high, medium, low)</a:t>
            </a:r>
          </a:p>
          <a:p>
            <a:pPr>
              <a:spcAft>
                <a:spcPts val="1200"/>
              </a:spcAft>
            </a:pPr>
            <a:r>
              <a:rPr lang="en-US" sz="2000" dirty="0"/>
              <a:t>Length (3-6 months, 6-12 months, etc.)</a:t>
            </a:r>
          </a:p>
          <a:p>
            <a:pPr>
              <a:spcAft>
                <a:spcPts val="1200"/>
              </a:spcAft>
            </a:pPr>
            <a:r>
              <a:rPr lang="en-US" sz="2000" dirty="0"/>
              <a:t>Complexity (high, medium, low)</a:t>
            </a:r>
          </a:p>
          <a:p>
            <a:pPr>
              <a:spcAft>
                <a:spcPts val="1200"/>
              </a:spcAft>
            </a:pPr>
            <a:r>
              <a:rPr lang="en-US" sz="2000" dirty="0"/>
              <a:t>Technology used (well-established, used occasionally, rarely used)</a:t>
            </a:r>
          </a:p>
          <a:p>
            <a:pPr>
              <a:spcAft>
                <a:spcPts val="1200"/>
              </a:spcAft>
            </a:pPr>
            <a:r>
              <a:rPr lang="en-US" sz="2000" dirty="0"/>
              <a:t>Number of departments affected (all, most, several, few)</a:t>
            </a:r>
          </a:p>
          <a:p>
            <a:pPr>
              <a:spcAft>
                <a:spcPts val="1200"/>
              </a:spcAft>
            </a:pPr>
            <a:r>
              <a:rPr lang="en-US" sz="2000" dirty="0"/>
              <a:t>Cost</a:t>
            </a:r>
            <a:endParaRPr lang="en-AU" sz="2000" dirty="0"/>
          </a:p>
        </p:txBody>
      </p:sp>
    </p:spTree>
    <p:extLst>
      <p:ext uri="{BB962C8B-B14F-4D97-AF65-F5344CB8AC3E}">
        <p14:creationId xmlns:p14="http://schemas.microsoft.com/office/powerpoint/2010/main" val="182179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21</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3" name="Title 20"/>
          <p:cNvSpPr>
            <a:spLocks noGrp="1"/>
          </p:cNvSpPr>
          <p:nvPr>
            <p:ph type="title"/>
          </p:nvPr>
        </p:nvSpPr>
        <p:spPr>
          <a:xfrm>
            <a:off x="179352" y="692696"/>
            <a:ext cx="7728595" cy="935633"/>
          </a:xfrm>
        </p:spPr>
        <p:txBody>
          <a:bodyPr/>
          <a:lstStyle/>
          <a:p>
            <a:r>
              <a:rPr lang="en-US" sz="3200" b="1" dirty="0"/>
              <a:t>Classifying projects</a:t>
            </a:r>
            <a:endParaRPr lang="en-AU" sz="3200" b="1" dirty="0"/>
          </a:p>
        </p:txBody>
      </p:sp>
      <p:sp>
        <p:nvSpPr>
          <p:cNvPr id="2" name="TextBox 1">
            <a:extLst>
              <a:ext uri="{FF2B5EF4-FFF2-40B4-BE49-F238E27FC236}">
                <a16:creationId xmlns:a16="http://schemas.microsoft.com/office/drawing/2014/main" xmlns="" id="{1E567680-D86F-46A9-AC64-0205E425B369}"/>
              </a:ext>
            </a:extLst>
          </p:cNvPr>
          <p:cNvSpPr txBox="1"/>
          <p:nvPr/>
        </p:nvSpPr>
        <p:spPr>
          <a:xfrm>
            <a:off x="467544" y="1484784"/>
            <a:ext cx="8100392" cy="1323439"/>
          </a:xfrm>
          <a:prstGeom prst="rect">
            <a:avLst/>
          </a:prstGeom>
          <a:noFill/>
        </p:spPr>
        <p:txBody>
          <a:bodyPr wrap="square" rtlCol="0">
            <a:spAutoFit/>
          </a:bodyPr>
          <a:lstStyle/>
          <a:p>
            <a:r>
              <a:rPr lang="en-US" sz="2000" dirty="0"/>
              <a:t>Type A projects – high business value, high complexity</a:t>
            </a:r>
          </a:p>
          <a:p>
            <a:r>
              <a:rPr lang="en-US" sz="2000" dirty="0"/>
              <a:t>Type B projects – shorter but still significant business value</a:t>
            </a:r>
          </a:p>
          <a:p>
            <a:r>
              <a:rPr lang="en-US" sz="2000" dirty="0"/>
              <a:t>Type C projects – most common: short, using established technology</a:t>
            </a:r>
          </a:p>
          <a:p>
            <a:r>
              <a:rPr lang="en-US" sz="2000" dirty="0"/>
              <a:t>Type D projects – barely meets definition of a project</a:t>
            </a:r>
            <a:endParaRPr lang="en-AU" sz="2000" dirty="0"/>
          </a:p>
        </p:txBody>
      </p:sp>
      <p:pic>
        <p:nvPicPr>
          <p:cNvPr id="6" name="Picture 5">
            <a:extLst>
              <a:ext uri="{FF2B5EF4-FFF2-40B4-BE49-F238E27FC236}">
                <a16:creationId xmlns:a16="http://schemas.microsoft.com/office/drawing/2014/main" xmlns="" id="{D47F8A4B-E617-4782-97BC-B555770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96" y="3068960"/>
            <a:ext cx="7164288" cy="3241383"/>
          </a:xfrm>
          <a:prstGeom prst="rect">
            <a:avLst/>
          </a:prstGeom>
        </p:spPr>
      </p:pic>
    </p:spTree>
    <p:extLst>
      <p:ext uri="{BB962C8B-B14F-4D97-AF65-F5344CB8AC3E}">
        <p14:creationId xmlns:p14="http://schemas.microsoft.com/office/powerpoint/2010/main" val="56517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22</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3" name="Title 20"/>
          <p:cNvSpPr>
            <a:spLocks noGrp="1"/>
          </p:cNvSpPr>
          <p:nvPr>
            <p:ph type="title"/>
          </p:nvPr>
        </p:nvSpPr>
        <p:spPr>
          <a:xfrm>
            <a:off x="467544" y="548680"/>
            <a:ext cx="8785136" cy="935633"/>
          </a:xfrm>
        </p:spPr>
        <p:txBody>
          <a:bodyPr/>
          <a:lstStyle/>
          <a:p>
            <a:r>
              <a:rPr lang="en-AU" sz="2800" b="1" dirty="0"/>
              <a:t>Project management approaches and lifecycles</a:t>
            </a:r>
          </a:p>
        </p:txBody>
      </p:sp>
      <p:pic>
        <p:nvPicPr>
          <p:cNvPr id="5" name="Picture 4">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t="12555" b="-407"/>
          <a:stretch/>
        </p:blipFill>
        <p:spPr>
          <a:xfrm>
            <a:off x="683567" y="1628800"/>
            <a:ext cx="8064897" cy="4987542"/>
          </a:xfrm>
          <a:prstGeom prst="rect">
            <a:avLst/>
          </a:prstGeom>
        </p:spPr>
      </p:pic>
    </p:spTree>
    <p:extLst>
      <p:ext uri="{BB962C8B-B14F-4D97-AF65-F5344CB8AC3E}">
        <p14:creationId xmlns:p14="http://schemas.microsoft.com/office/powerpoint/2010/main" val="2282700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23</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691256"/>
            <a:ext cx="6033507" cy="4673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4351" y="944329"/>
            <a:ext cx="6343873" cy="1200329"/>
          </a:xfrm>
          <a:prstGeom prst="rect">
            <a:avLst/>
          </a:prstGeom>
          <a:noFill/>
        </p:spPr>
        <p:txBody>
          <a:bodyPr wrap="square" rtlCol="0">
            <a:spAutoFit/>
          </a:bodyPr>
          <a:lstStyle/>
          <a:p>
            <a:r>
              <a:rPr lang="en-AU" dirty="0"/>
              <a:t>To determine an appropriate approach, the project manager must understand the certainty of the solution -- a continuum ranging from:</a:t>
            </a:r>
          </a:p>
          <a:p>
            <a:endParaRPr lang="en-AU" dirty="0"/>
          </a:p>
        </p:txBody>
      </p:sp>
      <p:sp>
        <p:nvSpPr>
          <p:cNvPr id="6" name="TextBox 5"/>
          <p:cNvSpPr txBox="1"/>
          <p:nvPr/>
        </p:nvSpPr>
        <p:spPr>
          <a:xfrm>
            <a:off x="307975" y="2276872"/>
            <a:ext cx="2535833" cy="3693319"/>
          </a:xfrm>
          <a:prstGeom prst="rect">
            <a:avLst/>
          </a:prstGeom>
          <a:noFill/>
        </p:spPr>
        <p:txBody>
          <a:bodyPr wrap="square" rtlCol="0">
            <a:spAutoFit/>
          </a:bodyPr>
          <a:lstStyle/>
          <a:p>
            <a:pPr marL="285750" indent="-285750">
              <a:buFont typeface="Arial" panose="020B0604020202020204" pitchFamily="34" charset="0"/>
              <a:buChar char="•"/>
            </a:pPr>
            <a:r>
              <a:rPr lang="en-AU" dirty="0"/>
              <a:t>high certainty -- both the goal and the solution are clearly defined OR</a:t>
            </a:r>
          </a:p>
          <a:p>
            <a:pPr marL="285750" indent="-285750">
              <a:buFont typeface="Arial" panose="020B0604020202020204" pitchFamily="34" charset="0"/>
              <a:buChar char="•"/>
            </a:pPr>
            <a:r>
              <a:rPr lang="en-AU" dirty="0"/>
              <a:t>some uncertainty -- the goal is clearly defined but the solution isn't</a:t>
            </a:r>
          </a:p>
          <a:p>
            <a:pPr marL="285750" indent="-285750">
              <a:buFont typeface="Arial" panose="020B0604020202020204" pitchFamily="34" charset="0"/>
              <a:buChar char="•"/>
            </a:pPr>
            <a:r>
              <a:rPr lang="en-AU" dirty="0"/>
              <a:t>major uncertainty -- neither goal nor solution are clearly defined.</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12846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24</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9" name="Subtitle 2">
            <a:extLst>
              <a:ext uri="{FF2B5EF4-FFF2-40B4-BE49-F238E27FC236}">
                <a16:creationId xmlns:a16="http://schemas.microsoft.com/office/drawing/2014/main" xmlns="" id="{D7E9FA21-68E7-4526-97CD-C682D255AE79}"/>
              </a:ext>
            </a:extLst>
          </p:cNvPr>
          <p:cNvSpPr txBox="1">
            <a:spLocks/>
          </p:cNvSpPr>
          <p:nvPr/>
        </p:nvSpPr>
        <p:spPr bwMode="auto">
          <a:xfrm>
            <a:off x="1331640" y="980728"/>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dirty="0"/>
              <a:t>Software development models</a:t>
            </a:r>
          </a:p>
        </p:txBody>
      </p:sp>
      <p:sp>
        <p:nvSpPr>
          <p:cNvPr id="10" name="TextBox 9">
            <a:extLst>
              <a:ext uri="{FF2B5EF4-FFF2-40B4-BE49-F238E27FC236}">
                <a16:creationId xmlns:a16="http://schemas.microsoft.com/office/drawing/2014/main" xmlns="" id="{A84DC77E-33CB-4A2D-B45C-6128F4002326}"/>
              </a:ext>
            </a:extLst>
          </p:cNvPr>
          <p:cNvSpPr txBox="1"/>
          <p:nvPr/>
        </p:nvSpPr>
        <p:spPr>
          <a:xfrm>
            <a:off x="899592" y="1772816"/>
            <a:ext cx="7920880" cy="4401205"/>
          </a:xfrm>
          <a:prstGeom prst="rect">
            <a:avLst/>
          </a:prstGeom>
          <a:noFill/>
        </p:spPr>
        <p:txBody>
          <a:bodyPr wrap="square" rtlCol="0">
            <a:spAutoFit/>
          </a:bodyPr>
          <a:lstStyle/>
          <a:p>
            <a:r>
              <a:rPr lang="en-AU" sz="2000" b="1" dirty="0"/>
              <a:t>The waterfall model </a:t>
            </a:r>
            <a:r>
              <a:rPr lang="en-AU" sz="2000" dirty="0"/>
              <a:t>– This takes the fundamental process activities of specification, development, validation, and evolution and represents them as separate process phases such as requirements specification, software design, implementation, and testing.</a:t>
            </a:r>
          </a:p>
          <a:p>
            <a:endParaRPr lang="en-AU" sz="2000" dirty="0"/>
          </a:p>
          <a:p>
            <a:r>
              <a:rPr lang="en-AU" sz="2000" b="1" dirty="0"/>
              <a:t>Incremental development  </a:t>
            </a:r>
            <a:r>
              <a:rPr lang="en-AU" sz="2000" dirty="0"/>
              <a:t>This approach interleaves the activities of specification, development and validation.  The system is developed as a series of versions (increments), with each version adding functionality to the previous version.</a:t>
            </a:r>
          </a:p>
          <a:p>
            <a:endParaRPr lang="en-AU" sz="2000" dirty="0"/>
          </a:p>
          <a:p>
            <a:r>
              <a:rPr lang="en-AU" sz="2000" b="1" dirty="0"/>
              <a:t>Integration and configuration  </a:t>
            </a:r>
            <a:r>
              <a:rPr lang="en-AU" sz="2000" dirty="0"/>
              <a:t>This approach relies on the availability of reusable components or systems.  The system development process focuses on configuring these components for use in a new setting and integrating them into a system.</a:t>
            </a:r>
          </a:p>
        </p:txBody>
      </p:sp>
      <p:sp>
        <p:nvSpPr>
          <p:cNvPr id="6" name="Rectangle 5">
            <a:extLst>
              <a:ext uri="{FF2B5EF4-FFF2-40B4-BE49-F238E27FC236}">
                <a16:creationId xmlns:a16="http://schemas.microsoft.com/office/drawing/2014/main" xmlns="" id="{98CE90F3-7F96-4944-8A29-D93C40CA2797}"/>
              </a:ext>
            </a:extLst>
          </p:cNvPr>
          <p:cNvSpPr/>
          <p:nvPr/>
        </p:nvSpPr>
        <p:spPr>
          <a:xfrm>
            <a:off x="899592" y="6581001"/>
            <a:ext cx="7560840" cy="276999"/>
          </a:xfrm>
          <a:prstGeom prst="rect">
            <a:avLst/>
          </a:prstGeom>
        </p:spPr>
        <p:txBody>
          <a:bodyPr wrap="square">
            <a:spAutoFit/>
          </a:bodyPr>
          <a:lstStyle/>
          <a:p>
            <a:r>
              <a:rPr lang="en-AU" sz="1200" dirty="0"/>
              <a:t>Sommerville, Ian.  (2016) Software Engineering. p. 45-46</a:t>
            </a:r>
          </a:p>
        </p:txBody>
      </p:sp>
    </p:spTree>
    <p:extLst>
      <p:ext uri="{BB962C8B-B14F-4D97-AF65-F5344CB8AC3E}">
        <p14:creationId xmlns:p14="http://schemas.microsoft.com/office/powerpoint/2010/main" val="117003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25</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393825" y="3050957"/>
            <a:ext cx="7292975" cy="954107"/>
          </a:xfrm>
          <a:prstGeom prst="rect">
            <a:avLst/>
          </a:prstGeom>
        </p:spPr>
        <p:txBody>
          <a:bodyPr wrap="square">
            <a:spAutoFit/>
          </a:bodyPr>
          <a:lstStyle/>
          <a:p>
            <a:r>
              <a:rPr lang="en-US" altLang="en-US" sz="2800" dirty="0">
                <a:latin typeface="Tekton Pro" panose="020F0603020208020904" pitchFamily="34" charset="0"/>
              </a:rPr>
              <a:t>Is the project management lifecycle different from the software development lifecycle</a:t>
            </a:r>
            <a:r>
              <a:rPr lang="en-US" sz="2800" dirty="0">
                <a:latin typeface="Tekton Pro" panose="020F0603020208020904" pitchFamily="34" charset="0"/>
              </a:rPr>
              <a:t>?</a:t>
            </a:r>
          </a:p>
        </p:txBody>
      </p:sp>
      <p:pic>
        <p:nvPicPr>
          <p:cNvPr id="6" name="Picture 5"/>
          <p:cNvPicPr>
            <a:picLocks noChangeAspect="1"/>
          </p:cNvPicPr>
          <p:nvPr/>
        </p:nvPicPr>
        <p:blipFill>
          <a:blip r:embed="rId4"/>
          <a:stretch>
            <a:fillRect/>
          </a:stretch>
        </p:blipFill>
        <p:spPr>
          <a:xfrm>
            <a:off x="630753" y="2965362"/>
            <a:ext cx="601531" cy="1037729"/>
          </a:xfrm>
          <a:prstGeom prst="rect">
            <a:avLst/>
          </a:prstGeom>
        </p:spPr>
      </p:pic>
      <p:pic>
        <p:nvPicPr>
          <p:cNvPr id="10" name="Picture 9"/>
          <p:cNvPicPr>
            <a:picLocks noChangeAspect="1"/>
          </p:cNvPicPr>
          <p:nvPr/>
        </p:nvPicPr>
        <p:blipFill>
          <a:blip r:embed="rId5"/>
          <a:stretch>
            <a:fillRect/>
          </a:stretch>
        </p:blipFill>
        <p:spPr>
          <a:xfrm>
            <a:off x="8474650" y="154493"/>
            <a:ext cx="447055" cy="447055"/>
          </a:xfrm>
          <a:prstGeom prst="rect">
            <a:avLst/>
          </a:prstGeom>
          <a:effectLst>
            <a:softEdge rad="63500"/>
          </a:effectLst>
        </p:spPr>
      </p:pic>
      <p:grpSp>
        <p:nvGrpSpPr>
          <p:cNvPr id="13" name="Group 12">
            <a:extLst>
              <a:ext uri="{FF2B5EF4-FFF2-40B4-BE49-F238E27FC236}">
                <a16:creationId xmlns:a16="http://schemas.microsoft.com/office/drawing/2014/main" xmlns="" id="{A3B0654D-95A9-4A41-89D9-06A9E77201DD}"/>
              </a:ext>
            </a:extLst>
          </p:cNvPr>
          <p:cNvGrpSpPr/>
          <p:nvPr/>
        </p:nvGrpSpPr>
        <p:grpSpPr>
          <a:xfrm>
            <a:off x="5436096" y="5445224"/>
            <a:ext cx="3384376" cy="1013593"/>
            <a:chOff x="5436096" y="5445224"/>
            <a:chExt cx="3384376" cy="1013593"/>
          </a:xfrm>
        </p:grpSpPr>
        <p:pic>
          <p:nvPicPr>
            <p:cNvPr id="14" name="Picture 13">
              <a:extLst>
                <a:ext uri="{FF2B5EF4-FFF2-40B4-BE49-F238E27FC236}">
                  <a16:creationId xmlns:a16="http://schemas.microsoft.com/office/drawing/2014/main" xmlns="" id="{A09BD000-8A03-4277-806A-F4FEAD68B640}"/>
                </a:ext>
              </a:extLst>
            </p:cNvPr>
            <p:cNvPicPr>
              <a:picLocks noChangeAspect="1"/>
            </p:cNvPicPr>
            <p:nvPr/>
          </p:nvPicPr>
          <p:blipFill>
            <a:blip r:embed="rId5"/>
            <a:stretch>
              <a:fillRect/>
            </a:stretch>
          </p:blipFill>
          <p:spPr>
            <a:xfrm>
              <a:off x="5436096" y="5445224"/>
              <a:ext cx="1013593" cy="1013593"/>
            </a:xfrm>
            <a:prstGeom prst="rect">
              <a:avLst/>
            </a:prstGeom>
            <a:effectLst>
              <a:outerShdw blurRad="50800" dist="38100" dir="2700000" algn="tl" rotWithShape="0">
                <a:schemeClr val="bg1"/>
              </a:outerShdw>
            </a:effectLst>
          </p:spPr>
        </p:pic>
        <p:sp>
          <p:nvSpPr>
            <p:cNvPr id="15" name="TextBox 14">
              <a:extLst>
                <a:ext uri="{FF2B5EF4-FFF2-40B4-BE49-F238E27FC236}">
                  <a16:creationId xmlns:a16="http://schemas.microsoft.com/office/drawing/2014/main" xmlns="" id="{1F872865-6765-4BEB-B04A-8553020863EC}"/>
                </a:ext>
              </a:extLst>
            </p:cNvPr>
            <p:cNvSpPr txBox="1"/>
            <p:nvPr/>
          </p:nvSpPr>
          <p:spPr>
            <a:xfrm>
              <a:off x="6372200" y="5589240"/>
              <a:ext cx="2448272" cy="707886"/>
            </a:xfrm>
            <a:prstGeom prst="rect">
              <a:avLst/>
            </a:prstGeom>
            <a:noFill/>
          </p:spPr>
          <p:txBody>
            <a:bodyPr wrap="square" rtlCol="0">
              <a:spAutoFit/>
            </a:bodyPr>
            <a:lstStyle/>
            <a:p>
              <a:r>
                <a:rPr lang="en-US" sz="2000" b="1" dirty="0"/>
                <a:t>Socrative</a:t>
              </a:r>
            </a:p>
            <a:p>
              <a:r>
                <a:rPr lang="en-US" sz="2000" b="1" dirty="0"/>
                <a:t>C</a:t>
              </a:r>
              <a:r>
                <a:rPr lang="en-AU" sz="2000" b="1" dirty="0"/>
                <a:t>ALDWELL8573</a:t>
              </a:r>
            </a:p>
          </p:txBody>
        </p:sp>
      </p:grpSp>
    </p:spTree>
    <p:extLst>
      <p:ext uri="{BB962C8B-B14F-4D97-AF65-F5344CB8AC3E}">
        <p14:creationId xmlns:p14="http://schemas.microsoft.com/office/powerpoint/2010/main" val="296523273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26</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633666" y="3109378"/>
            <a:ext cx="7292975" cy="954107"/>
          </a:xfrm>
          <a:prstGeom prst="rect">
            <a:avLst/>
          </a:prstGeom>
        </p:spPr>
        <p:txBody>
          <a:bodyPr wrap="square">
            <a:spAutoFit/>
          </a:bodyPr>
          <a:lstStyle/>
          <a:p>
            <a:r>
              <a:rPr lang="en-US" altLang="en-US" sz="2800" dirty="0">
                <a:latin typeface="Tekton Pro" panose="020F0603020208020904" pitchFamily="34" charset="0"/>
              </a:rPr>
              <a:t>Why have different approaches to project management developed</a:t>
            </a:r>
            <a:r>
              <a:rPr lang="en-US" sz="2800" dirty="0">
                <a:latin typeface="Tekton Pro" panose="020F0603020208020904" pitchFamily="34" charset="0"/>
              </a:rPr>
              <a:t>?</a:t>
            </a:r>
          </a:p>
        </p:txBody>
      </p:sp>
      <p:pic>
        <p:nvPicPr>
          <p:cNvPr id="6" name="Picture 5"/>
          <p:cNvPicPr>
            <a:picLocks noChangeAspect="1"/>
          </p:cNvPicPr>
          <p:nvPr/>
        </p:nvPicPr>
        <p:blipFill>
          <a:blip r:embed="rId4"/>
          <a:stretch>
            <a:fillRect/>
          </a:stretch>
        </p:blipFill>
        <p:spPr>
          <a:xfrm>
            <a:off x="630753" y="3109378"/>
            <a:ext cx="601531" cy="1037729"/>
          </a:xfrm>
          <a:prstGeom prst="rect">
            <a:avLst/>
          </a:prstGeom>
        </p:spPr>
      </p:pic>
      <p:pic>
        <p:nvPicPr>
          <p:cNvPr id="10" name="Picture 9"/>
          <p:cNvPicPr>
            <a:picLocks noChangeAspect="1"/>
          </p:cNvPicPr>
          <p:nvPr/>
        </p:nvPicPr>
        <p:blipFill>
          <a:blip r:embed="rId5"/>
          <a:stretch>
            <a:fillRect/>
          </a:stretch>
        </p:blipFill>
        <p:spPr>
          <a:xfrm>
            <a:off x="8474650" y="154493"/>
            <a:ext cx="447055" cy="447055"/>
          </a:xfrm>
          <a:prstGeom prst="rect">
            <a:avLst/>
          </a:prstGeom>
          <a:effectLst>
            <a:softEdge rad="63500"/>
          </a:effectLst>
        </p:spPr>
      </p:pic>
      <p:grpSp>
        <p:nvGrpSpPr>
          <p:cNvPr id="13" name="Group 12">
            <a:extLst>
              <a:ext uri="{FF2B5EF4-FFF2-40B4-BE49-F238E27FC236}">
                <a16:creationId xmlns:a16="http://schemas.microsoft.com/office/drawing/2014/main" xmlns="" id="{C856F9D7-17CA-4781-ACDD-1982C9E492AD}"/>
              </a:ext>
            </a:extLst>
          </p:cNvPr>
          <p:cNvGrpSpPr/>
          <p:nvPr/>
        </p:nvGrpSpPr>
        <p:grpSpPr>
          <a:xfrm>
            <a:off x="5436096" y="5445224"/>
            <a:ext cx="3384376" cy="1013593"/>
            <a:chOff x="5436096" y="5445224"/>
            <a:chExt cx="3384376" cy="1013593"/>
          </a:xfrm>
        </p:grpSpPr>
        <p:pic>
          <p:nvPicPr>
            <p:cNvPr id="14" name="Picture 13">
              <a:extLst>
                <a:ext uri="{FF2B5EF4-FFF2-40B4-BE49-F238E27FC236}">
                  <a16:creationId xmlns:a16="http://schemas.microsoft.com/office/drawing/2014/main" xmlns="" id="{069EBB78-6498-4FFF-850D-1A85578C2D82}"/>
                </a:ext>
              </a:extLst>
            </p:cNvPr>
            <p:cNvPicPr>
              <a:picLocks noChangeAspect="1"/>
            </p:cNvPicPr>
            <p:nvPr/>
          </p:nvPicPr>
          <p:blipFill>
            <a:blip r:embed="rId5"/>
            <a:stretch>
              <a:fillRect/>
            </a:stretch>
          </p:blipFill>
          <p:spPr>
            <a:xfrm>
              <a:off x="5436096" y="5445224"/>
              <a:ext cx="1013593" cy="1013593"/>
            </a:xfrm>
            <a:prstGeom prst="rect">
              <a:avLst/>
            </a:prstGeom>
            <a:effectLst>
              <a:outerShdw blurRad="50800" dist="38100" dir="2700000" algn="tl" rotWithShape="0">
                <a:schemeClr val="bg1"/>
              </a:outerShdw>
            </a:effectLst>
          </p:spPr>
        </p:pic>
        <p:sp>
          <p:nvSpPr>
            <p:cNvPr id="15" name="TextBox 14">
              <a:extLst>
                <a:ext uri="{FF2B5EF4-FFF2-40B4-BE49-F238E27FC236}">
                  <a16:creationId xmlns:a16="http://schemas.microsoft.com/office/drawing/2014/main" xmlns="" id="{AB83EC2D-94BD-43AE-8B57-0D1FD9DD95EC}"/>
                </a:ext>
              </a:extLst>
            </p:cNvPr>
            <p:cNvSpPr txBox="1"/>
            <p:nvPr/>
          </p:nvSpPr>
          <p:spPr>
            <a:xfrm>
              <a:off x="6372200" y="5589240"/>
              <a:ext cx="2448272" cy="707886"/>
            </a:xfrm>
            <a:prstGeom prst="rect">
              <a:avLst/>
            </a:prstGeom>
            <a:noFill/>
          </p:spPr>
          <p:txBody>
            <a:bodyPr wrap="square" rtlCol="0">
              <a:spAutoFit/>
            </a:bodyPr>
            <a:lstStyle/>
            <a:p>
              <a:r>
                <a:rPr lang="en-US" sz="2000" b="1" dirty="0"/>
                <a:t>Socrative</a:t>
              </a:r>
            </a:p>
            <a:p>
              <a:r>
                <a:rPr lang="en-US" sz="2000" b="1" dirty="0"/>
                <a:t>C</a:t>
              </a:r>
              <a:r>
                <a:rPr lang="en-AU" sz="2000" b="1" dirty="0"/>
                <a:t>ALDWELL8573</a:t>
              </a:r>
            </a:p>
          </p:txBody>
        </p:sp>
      </p:grpSp>
    </p:spTree>
    <p:extLst>
      <p:ext uri="{BB962C8B-B14F-4D97-AF65-F5344CB8AC3E}">
        <p14:creationId xmlns:p14="http://schemas.microsoft.com/office/powerpoint/2010/main" val="316296634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27</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3" name="Title 20"/>
          <p:cNvSpPr>
            <a:spLocks noGrp="1"/>
          </p:cNvSpPr>
          <p:nvPr>
            <p:ph type="title"/>
          </p:nvPr>
        </p:nvSpPr>
        <p:spPr>
          <a:xfrm>
            <a:off x="324743" y="1221335"/>
            <a:ext cx="4175249" cy="911521"/>
          </a:xfrm>
        </p:spPr>
        <p:txBody>
          <a:bodyPr/>
          <a:lstStyle/>
          <a:p>
            <a:r>
              <a:rPr lang="en-AU" sz="2800" b="1" dirty="0"/>
              <a:t>Project Management Body of Knowledge</a:t>
            </a:r>
          </a:p>
        </p:txBody>
      </p:sp>
      <p:pic>
        <p:nvPicPr>
          <p:cNvPr id="2" name="Picture 1"/>
          <p:cNvPicPr>
            <a:picLocks noChangeAspect="1"/>
          </p:cNvPicPr>
          <p:nvPr/>
        </p:nvPicPr>
        <p:blipFill>
          <a:blip r:embed="rId3"/>
          <a:stretch>
            <a:fillRect/>
          </a:stretch>
        </p:blipFill>
        <p:spPr>
          <a:xfrm>
            <a:off x="7377796" y="1221335"/>
            <a:ext cx="1442676" cy="758568"/>
          </a:xfrm>
          <a:prstGeom prst="rect">
            <a:avLst/>
          </a:prstGeom>
        </p:spPr>
      </p:pic>
      <p:pic>
        <p:nvPicPr>
          <p:cNvPr id="3" name="Picture 2"/>
          <p:cNvPicPr>
            <a:picLocks noChangeAspect="1"/>
          </p:cNvPicPr>
          <p:nvPr/>
        </p:nvPicPr>
        <p:blipFill>
          <a:blip r:embed="rId4"/>
          <a:stretch>
            <a:fillRect/>
          </a:stretch>
        </p:blipFill>
        <p:spPr>
          <a:xfrm>
            <a:off x="5181208" y="1221335"/>
            <a:ext cx="2037110" cy="911521"/>
          </a:xfrm>
          <a:prstGeom prst="rect">
            <a:avLst/>
          </a:prstGeom>
        </p:spPr>
      </p:pic>
      <p:sp>
        <p:nvSpPr>
          <p:cNvPr id="6" name="Rectangle 5"/>
          <p:cNvSpPr/>
          <p:nvPr/>
        </p:nvSpPr>
        <p:spPr>
          <a:xfrm>
            <a:off x="287148" y="2888393"/>
            <a:ext cx="4102364" cy="1569660"/>
          </a:xfrm>
          <a:prstGeom prst="rect">
            <a:avLst/>
          </a:prstGeom>
        </p:spPr>
        <p:txBody>
          <a:bodyPr wrap="square">
            <a:spAutoFit/>
          </a:bodyPr>
          <a:lstStyle/>
          <a:p>
            <a:r>
              <a:rPr lang="en-US" sz="1600" b="1" dirty="0"/>
              <a:t>Five Process Groups</a:t>
            </a:r>
          </a:p>
          <a:p>
            <a:pPr>
              <a:buFont typeface="+mj-lt"/>
              <a:buAutoNum type="arabicPeriod"/>
            </a:pPr>
            <a:r>
              <a:rPr lang="en-US" sz="1600" dirty="0"/>
              <a:t> Initiating (or scoping) process group</a:t>
            </a:r>
          </a:p>
          <a:p>
            <a:pPr>
              <a:buFont typeface="+mj-lt"/>
              <a:buAutoNum type="arabicPeriod"/>
            </a:pPr>
            <a:r>
              <a:rPr lang="en-US" sz="1600" dirty="0"/>
              <a:t> Planning process group</a:t>
            </a:r>
          </a:p>
          <a:p>
            <a:pPr>
              <a:buFont typeface="+mj-lt"/>
              <a:buAutoNum type="arabicPeriod"/>
            </a:pPr>
            <a:r>
              <a:rPr lang="en-US" sz="1600" dirty="0"/>
              <a:t> Executing (or launching) process group</a:t>
            </a:r>
          </a:p>
          <a:p>
            <a:pPr>
              <a:buFont typeface="+mj-lt"/>
              <a:buAutoNum type="arabicPeriod"/>
            </a:pPr>
            <a:r>
              <a:rPr lang="en-US" sz="1600" dirty="0"/>
              <a:t> Monitoring and controlling process group</a:t>
            </a:r>
          </a:p>
          <a:p>
            <a:pPr>
              <a:buFont typeface="+mj-lt"/>
              <a:buAutoNum type="arabicPeriod"/>
            </a:pPr>
            <a:r>
              <a:rPr lang="en-US" sz="1600" dirty="0"/>
              <a:t> Closing process group</a:t>
            </a:r>
          </a:p>
        </p:txBody>
      </p:sp>
      <p:sp>
        <p:nvSpPr>
          <p:cNvPr id="7" name="Rectangle 6"/>
          <p:cNvSpPr/>
          <p:nvPr/>
        </p:nvSpPr>
        <p:spPr>
          <a:xfrm>
            <a:off x="4716016" y="2888393"/>
            <a:ext cx="4104456" cy="2800767"/>
          </a:xfrm>
          <a:prstGeom prst="rect">
            <a:avLst/>
          </a:prstGeom>
        </p:spPr>
        <p:txBody>
          <a:bodyPr wrap="square">
            <a:spAutoFit/>
          </a:bodyPr>
          <a:lstStyle/>
          <a:p>
            <a:r>
              <a:rPr lang="en-US" sz="1600" b="1" dirty="0"/>
              <a:t>Ten Knowledge Areas</a:t>
            </a:r>
          </a:p>
          <a:p>
            <a:pPr>
              <a:buFont typeface="+mj-lt"/>
              <a:buAutoNum type="arabicPeriod"/>
            </a:pPr>
            <a:r>
              <a:rPr lang="en-US" sz="1600" dirty="0"/>
              <a:t>Project Integration Management</a:t>
            </a:r>
          </a:p>
          <a:p>
            <a:pPr>
              <a:buFont typeface="+mj-lt"/>
              <a:buAutoNum type="arabicPeriod"/>
            </a:pPr>
            <a:r>
              <a:rPr lang="en-US" sz="1600" dirty="0"/>
              <a:t>Project Scope Management</a:t>
            </a:r>
          </a:p>
          <a:p>
            <a:pPr>
              <a:buFont typeface="+mj-lt"/>
              <a:buAutoNum type="arabicPeriod"/>
            </a:pPr>
            <a:r>
              <a:rPr lang="en-US" sz="1600" dirty="0"/>
              <a:t>Project Time Management</a:t>
            </a:r>
          </a:p>
          <a:p>
            <a:pPr>
              <a:buFont typeface="+mj-lt"/>
              <a:buAutoNum type="arabicPeriod"/>
            </a:pPr>
            <a:r>
              <a:rPr lang="en-US" sz="1600" dirty="0"/>
              <a:t>Project Cost Management</a:t>
            </a:r>
          </a:p>
          <a:p>
            <a:pPr>
              <a:buFont typeface="+mj-lt"/>
              <a:buAutoNum type="arabicPeriod"/>
            </a:pPr>
            <a:r>
              <a:rPr lang="en-US" sz="1600" dirty="0"/>
              <a:t>Project Quality Management </a:t>
            </a:r>
          </a:p>
          <a:p>
            <a:pPr>
              <a:buFont typeface="+mj-lt"/>
              <a:buAutoNum type="arabicPeriod"/>
            </a:pPr>
            <a:r>
              <a:rPr lang="en-US" sz="1600" dirty="0"/>
              <a:t>Project Human Resource Management</a:t>
            </a:r>
          </a:p>
          <a:p>
            <a:pPr>
              <a:buFont typeface="+mj-lt"/>
              <a:buAutoNum type="arabicPeriod"/>
            </a:pPr>
            <a:r>
              <a:rPr lang="en-US" sz="1600" dirty="0"/>
              <a:t>Project Communications Management </a:t>
            </a:r>
          </a:p>
          <a:p>
            <a:pPr>
              <a:buFont typeface="+mj-lt"/>
              <a:buAutoNum type="arabicPeriod"/>
            </a:pPr>
            <a:r>
              <a:rPr lang="en-US" sz="1600" dirty="0"/>
              <a:t>Project Risk Management </a:t>
            </a:r>
          </a:p>
          <a:p>
            <a:pPr>
              <a:buFont typeface="+mj-lt"/>
              <a:buAutoNum type="arabicPeriod"/>
            </a:pPr>
            <a:r>
              <a:rPr lang="en-US" sz="1600" dirty="0"/>
              <a:t>Project Procurement </a:t>
            </a:r>
            <a:r>
              <a:rPr lang="en-US" sz="1600" dirty="0" err="1"/>
              <a:t>Managment</a:t>
            </a:r>
            <a:r>
              <a:rPr lang="en-US" sz="1600" dirty="0"/>
              <a:t> </a:t>
            </a:r>
          </a:p>
          <a:p>
            <a:pPr>
              <a:buFont typeface="+mj-lt"/>
              <a:buAutoNum type="arabicPeriod"/>
            </a:pPr>
            <a:r>
              <a:rPr lang="en-US" sz="1600" dirty="0"/>
              <a:t>Project Stakeholder Management</a:t>
            </a:r>
          </a:p>
        </p:txBody>
      </p:sp>
      <p:pic>
        <p:nvPicPr>
          <p:cNvPr id="10" name="Picture 9">
            <a:extLst>
              <a:ext uri="{FF2B5EF4-FFF2-40B4-BE49-F238E27FC236}">
                <a16:creationId xmlns:a16="http://schemas.microsoft.com/office/drawing/2014/main" xmlns="" id="{19215705-722B-4AB1-98E1-E0358D24509F}"/>
              </a:ext>
            </a:extLst>
          </p:cNvPr>
          <p:cNvPicPr>
            <a:picLocks noChangeAspect="1"/>
          </p:cNvPicPr>
          <p:nvPr/>
        </p:nvPicPr>
        <p:blipFill>
          <a:blip r:embed="rId5"/>
          <a:stretch>
            <a:fillRect/>
          </a:stretch>
        </p:blipFill>
        <p:spPr>
          <a:xfrm>
            <a:off x="395536" y="5085184"/>
            <a:ext cx="755359" cy="969751"/>
          </a:xfrm>
          <a:prstGeom prst="rect">
            <a:avLst/>
          </a:prstGeom>
        </p:spPr>
      </p:pic>
    </p:spTree>
    <p:extLst>
      <p:ext uri="{BB962C8B-B14F-4D97-AF65-F5344CB8AC3E}">
        <p14:creationId xmlns:p14="http://schemas.microsoft.com/office/powerpoint/2010/main" val="857752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28</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484784"/>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393825" y="1570379"/>
            <a:ext cx="7292975" cy="954107"/>
          </a:xfrm>
          <a:prstGeom prst="rect">
            <a:avLst/>
          </a:prstGeom>
        </p:spPr>
        <p:txBody>
          <a:bodyPr wrap="square">
            <a:spAutoFit/>
          </a:bodyPr>
          <a:lstStyle/>
          <a:p>
            <a:r>
              <a:rPr lang="en-US" altLang="en-US" sz="2800" dirty="0">
                <a:latin typeface="Tekton Pro" panose="020F0603020208020904" pitchFamily="34" charset="0"/>
              </a:rPr>
              <a:t>What is the </a:t>
            </a:r>
            <a:r>
              <a:rPr lang="en-US" altLang="en-US" sz="2800" dirty="0" err="1">
                <a:latin typeface="Tekton Pro" panose="020F0603020208020904" pitchFamily="34" charset="0"/>
              </a:rPr>
              <a:t>PMBoK</a:t>
            </a:r>
            <a:r>
              <a:rPr lang="en-US" altLang="en-US" sz="2800" dirty="0">
                <a:latin typeface="Tekton Pro" panose="020F0603020208020904" pitchFamily="34" charset="0"/>
              </a:rPr>
              <a:t> and where does it fit within the daily management of software development</a:t>
            </a:r>
            <a:r>
              <a:rPr lang="en-US" sz="2800" dirty="0">
                <a:latin typeface="Tekton Pro" panose="020F0603020208020904" pitchFamily="34" charset="0"/>
              </a:rPr>
              <a:t>?</a:t>
            </a:r>
          </a:p>
        </p:txBody>
      </p:sp>
      <p:pic>
        <p:nvPicPr>
          <p:cNvPr id="6" name="Picture 5"/>
          <p:cNvPicPr>
            <a:picLocks noChangeAspect="1"/>
          </p:cNvPicPr>
          <p:nvPr/>
        </p:nvPicPr>
        <p:blipFill>
          <a:blip r:embed="rId4"/>
          <a:stretch>
            <a:fillRect/>
          </a:stretch>
        </p:blipFill>
        <p:spPr>
          <a:xfrm>
            <a:off x="630753" y="1484784"/>
            <a:ext cx="601531" cy="1037729"/>
          </a:xfrm>
          <a:prstGeom prst="rect">
            <a:avLst/>
          </a:prstGeom>
        </p:spPr>
      </p:pic>
      <p:pic>
        <p:nvPicPr>
          <p:cNvPr id="10" name="Picture 9"/>
          <p:cNvPicPr>
            <a:picLocks noChangeAspect="1"/>
          </p:cNvPicPr>
          <p:nvPr/>
        </p:nvPicPr>
        <p:blipFill>
          <a:blip r:embed="rId5"/>
          <a:stretch>
            <a:fillRect/>
          </a:stretch>
        </p:blipFill>
        <p:spPr>
          <a:xfrm>
            <a:off x="8474650" y="154493"/>
            <a:ext cx="447055" cy="447055"/>
          </a:xfrm>
          <a:prstGeom prst="rect">
            <a:avLst/>
          </a:prstGeom>
          <a:effectLst>
            <a:softEdge rad="63500"/>
          </a:effectLst>
        </p:spPr>
      </p:pic>
      <p:sp>
        <p:nvSpPr>
          <p:cNvPr id="13" name="Rectangle 12"/>
          <p:cNvSpPr/>
          <p:nvPr/>
        </p:nvSpPr>
        <p:spPr>
          <a:xfrm>
            <a:off x="1393825" y="3187518"/>
            <a:ext cx="7292975" cy="954107"/>
          </a:xfrm>
          <a:prstGeom prst="rect">
            <a:avLst/>
          </a:prstGeom>
        </p:spPr>
        <p:txBody>
          <a:bodyPr wrap="square">
            <a:spAutoFit/>
          </a:bodyPr>
          <a:lstStyle/>
          <a:p>
            <a:r>
              <a:rPr lang="en-US" altLang="en-US" sz="2800" dirty="0">
                <a:latin typeface="Tekton Pro" panose="020F0603020208020904" pitchFamily="34" charset="0"/>
              </a:rPr>
              <a:t>Fact or fiction: the </a:t>
            </a:r>
            <a:r>
              <a:rPr lang="en-US" altLang="en-US" sz="2800" dirty="0" err="1">
                <a:latin typeface="Tekton Pro" panose="020F0603020208020904" pitchFamily="34" charset="0"/>
              </a:rPr>
              <a:t>PMBoK</a:t>
            </a:r>
            <a:r>
              <a:rPr lang="en-US" altLang="en-US" sz="2800" dirty="0">
                <a:latin typeface="Tekton Pro" panose="020F0603020208020904" pitchFamily="34" charset="0"/>
              </a:rPr>
              <a:t> and agile approaches to project management are incompatible</a:t>
            </a:r>
            <a:r>
              <a:rPr lang="en-US" sz="2800" dirty="0">
                <a:latin typeface="Tekton Pro" panose="020F0603020208020904" pitchFamily="34" charset="0"/>
              </a:rPr>
              <a:t>?</a:t>
            </a:r>
          </a:p>
        </p:txBody>
      </p:sp>
      <p:pic>
        <p:nvPicPr>
          <p:cNvPr id="14" name="Picture 13"/>
          <p:cNvPicPr>
            <a:picLocks noChangeAspect="1"/>
          </p:cNvPicPr>
          <p:nvPr/>
        </p:nvPicPr>
        <p:blipFill>
          <a:blip r:embed="rId4"/>
          <a:stretch>
            <a:fillRect/>
          </a:stretch>
        </p:blipFill>
        <p:spPr>
          <a:xfrm>
            <a:off x="630753" y="3101923"/>
            <a:ext cx="601531" cy="1037729"/>
          </a:xfrm>
          <a:prstGeom prst="rect">
            <a:avLst/>
          </a:prstGeom>
        </p:spPr>
      </p:pic>
      <p:grpSp>
        <p:nvGrpSpPr>
          <p:cNvPr id="17" name="Group 16">
            <a:extLst>
              <a:ext uri="{FF2B5EF4-FFF2-40B4-BE49-F238E27FC236}">
                <a16:creationId xmlns:a16="http://schemas.microsoft.com/office/drawing/2014/main" xmlns="" id="{A6D1A113-E5C1-4323-9E7F-D4D085B9098F}"/>
              </a:ext>
            </a:extLst>
          </p:cNvPr>
          <p:cNvGrpSpPr/>
          <p:nvPr/>
        </p:nvGrpSpPr>
        <p:grpSpPr>
          <a:xfrm>
            <a:off x="5436096" y="5445224"/>
            <a:ext cx="3384376" cy="1013593"/>
            <a:chOff x="5436096" y="5445224"/>
            <a:chExt cx="3384376" cy="1013593"/>
          </a:xfrm>
        </p:grpSpPr>
        <p:pic>
          <p:nvPicPr>
            <p:cNvPr id="19" name="Picture 18">
              <a:extLst>
                <a:ext uri="{FF2B5EF4-FFF2-40B4-BE49-F238E27FC236}">
                  <a16:creationId xmlns:a16="http://schemas.microsoft.com/office/drawing/2014/main" xmlns="" id="{A7940795-4EAC-4CD8-A344-9A67B0B0AC12}"/>
                </a:ext>
              </a:extLst>
            </p:cNvPr>
            <p:cNvPicPr>
              <a:picLocks noChangeAspect="1"/>
            </p:cNvPicPr>
            <p:nvPr/>
          </p:nvPicPr>
          <p:blipFill>
            <a:blip r:embed="rId5"/>
            <a:stretch>
              <a:fillRect/>
            </a:stretch>
          </p:blipFill>
          <p:spPr>
            <a:xfrm>
              <a:off x="5436096" y="5445224"/>
              <a:ext cx="1013593" cy="1013593"/>
            </a:xfrm>
            <a:prstGeom prst="rect">
              <a:avLst/>
            </a:prstGeom>
            <a:effectLst>
              <a:outerShdw blurRad="50800" dist="38100" dir="2700000" algn="tl" rotWithShape="0">
                <a:schemeClr val="bg1"/>
              </a:outerShdw>
            </a:effectLst>
          </p:spPr>
        </p:pic>
        <p:sp>
          <p:nvSpPr>
            <p:cNvPr id="20" name="TextBox 19">
              <a:extLst>
                <a:ext uri="{FF2B5EF4-FFF2-40B4-BE49-F238E27FC236}">
                  <a16:creationId xmlns:a16="http://schemas.microsoft.com/office/drawing/2014/main" xmlns="" id="{5630452B-422B-42F4-82C4-DB77EF3265B9}"/>
                </a:ext>
              </a:extLst>
            </p:cNvPr>
            <p:cNvSpPr txBox="1"/>
            <p:nvPr/>
          </p:nvSpPr>
          <p:spPr>
            <a:xfrm>
              <a:off x="6372200" y="5589240"/>
              <a:ext cx="2448272" cy="707886"/>
            </a:xfrm>
            <a:prstGeom prst="rect">
              <a:avLst/>
            </a:prstGeom>
            <a:noFill/>
          </p:spPr>
          <p:txBody>
            <a:bodyPr wrap="square" rtlCol="0">
              <a:spAutoFit/>
            </a:bodyPr>
            <a:lstStyle/>
            <a:p>
              <a:r>
                <a:rPr lang="en-US" sz="2000" b="1" dirty="0"/>
                <a:t>Socrative</a:t>
              </a:r>
            </a:p>
            <a:p>
              <a:r>
                <a:rPr lang="en-US" sz="2000" b="1" dirty="0"/>
                <a:t>C</a:t>
              </a:r>
              <a:r>
                <a:rPr lang="en-AU" sz="2000" b="1" dirty="0"/>
                <a:t>ALDWELL8573</a:t>
              </a:r>
            </a:p>
          </p:txBody>
        </p:sp>
      </p:grpSp>
    </p:spTree>
    <p:extLst>
      <p:ext uri="{BB962C8B-B14F-4D97-AF65-F5344CB8AC3E}">
        <p14:creationId xmlns:p14="http://schemas.microsoft.com/office/powerpoint/2010/main" val="98440102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29</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674861" y="1465620"/>
            <a:ext cx="7292975" cy="523220"/>
          </a:xfrm>
          <a:prstGeom prst="rect">
            <a:avLst/>
          </a:prstGeom>
        </p:spPr>
        <p:txBody>
          <a:bodyPr wrap="square">
            <a:spAutoFit/>
          </a:bodyPr>
          <a:lstStyle/>
          <a:p>
            <a:r>
              <a:rPr lang="en-US" altLang="en-US" sz="2800" dirty="0">
                <a:latin typeface="Tekton Pro" panose="020F0603020208020904" pitchFamily="34" charset="0"/>
              </a:rPr>
              <a:t>Why do </a:t>
            </a:r>
            <a:r>
              <a:rPr lang="en-US" altLang="en-US" sz="2800" dirty="0" err="1">
                <a:latin typeface="Tekton Pro" panose="020F0603020208020904" pitchFamily="34" charset="0"/>
              </a:rPr>
              <a:t>organisations</a:t>
            </a:r>
            <a:r>
              <a:rPr lang="en-US" altLang="en-US" sz="2800" dirty="0">
                <a:latin typeface="Tekton Pro" panose="020F0603020208020904" pitchFamily="34" charset="0"/>
              </a:rPr>
              <a:t> manage projects</a:t>
            </a:r>
            <a:r>
              <a:rPr lang="en-US" sz="2800" dirty="0">
                <a:latin typeface="Tekton Pro" panose="020F0603020208020904" pitchFamily="34" charset="0"/>
              </a:rPr>
              <a:t>?</a:t>
            </a:r>
          </a:p>
        </p:txBody>
      </p:sp>
      <p:pic>
        <p:nvPicPr>
          <p:cNvPr id="6" name="Picture 5"/>
          <p:cNvPicPr>
            <a:picLocks noChangeAspect="1"/>
          </p:cNvPicPr>
          <p:nvPr/>
        </p:nvPicPr>
        <p:blipFill>
          <a:blip r:embed="rId4"/>
          <a:stretch>
            <a:fillRect/>
          </a:stretch>
        </p:blipFill>
        <p:spPr>
          <a:xfrm>
            <a:off x="630753" y="1214852"/>
            <a:ext cx="601531" cy="1037729"/>
          </a:xfrm>
          <a:prstGeom prst="rect">
            <a:avLst/>
          </a:prstGeom>
        </p:spPr>
      </p:pic>
      <p:pic>
        <p:nvPicPr>
          <p:cNvPr id="10" name="Picture 9"/>
          <p:cNvPicPr>
            <a:picLocks noChangeAspect="1"/>
          </p:cNvPicPr>
          <p:nvPr/>
        </p:nvPicPr>
        <p:blipFill>
          <a:blip r:embed="rId5"/>
          <a:stretch>
            <a:fillRect/>
          </a:stretch>
        </p:blipFill>
        <p:spPr>
          <a:xfrm>
            <a:off x="8474650" y="154493"/>
            <a:ext cx="447055" cy="447055"/>
          </a:xfrm>
          <a:prstGeom prst="rect">
            <a:avLst/>
          </a:prstGeom>
          <a:effectLst>
            <a:softEdge rad="63500"/>
          </a:effectLst>
        </p:spPr>
      </p:pic>
      <p:sp>
        <p:nvSpPr>
          <p:cNvPr id="12" name="TextBox 11"/>
          <p:cNvSpPr txBox="1"/>
          <p:nvPr/>
        </p:nvSpPr>
        <p:spPr>
          <a:xfrm>
            <a:off x="8541724" y="182484"/>
            <a:ext cx="327334" cy="400110"/>
          </a:xfrm>
          <a:prstGeom prst="rect">
            <a:avLst/>
          </a:prstGeom>
          <a:noFill/>
        </p:spPr>
        <p:txBody>
          <a:bodyPr wrap="none" rtlCol="0">
            <a:spAutoFit/>
          </a:bodyPr>
          <a:lstStyle/>
          <a:p>
            <a:r>
              <a:rPr lang="en-AU" sz="2000" b="1" dirty="0"/>
              <a:t>8</a:t>
            </a:r>
          </a:p>
        </p:txBody>
      </p:sp>
      <p:pic>
        <p:nvPicPr>
          <p:cNvPr id="13"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6684" b="83"/>
          <a:stretch/>
        </p:blipFill>
        <p:spPr bwMode="auto">
          <a:xfrm>
            <a:off x="2123728" y="2348879"/>
            <a:ext cx="6561427" cy="3967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3528" y="4509120"/>
            <a:ext cx="1936836" cy="923330"/>
          </a:xfrm>
          <a:prstGeom prst="rect">
            <a:avLst/>
          </a:prstGeom>
          <a:noFill/>
        </p:spPr>
        <p:txBody>
          <a:bodyPr wrap="square" rtlCol="0">
            <a:spAutoFit/>
          </a:bodyPr>
          <a:lstStyle/>
          <a:p>
            <a:r>
              <a:rPr lang="en-AU" dirty="0"/>
              <a:t>Remember this from Monday’s lecture?</a:t>
            </a:r>
            <a:endParaRPr lang="en-US" dirty="0"/>
          </a:p>
        </p:txBody>
      </p:sp>
    </p:spTree>
    <p:extLst>
      <p:ext uri="{BB962C8B-B14F-4D97-AF65-F5344CB8AC3E}">
        <p14:creationId xmlns:p14="http://schemas.microsoft.com/office/powerpoint/2010/main" val="201598850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3</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 name="Rectangle 2"/>
          <p:cNvSpPr/>
          <p:nvPr/>
        </p:nvSpPr>
        <p:spPr>
          <a:xfrm>
            <a:off x="395536" y="1124744"/>
            <a:ext cx="7560840" cy="4832092"/>
          </a:xfrm>
          <a:prstGeom prst="rect">
            <a:avLst/>
          </a:prstGeom>
        </p:spPr>
        <p:txBody>
          <a:bodyPr wrap="square">
            <a:spAutoFit/>
          </a:bodyPr>
          <a:lstStyle/>
          <a:p>
            <a:r>
              <a:rPr lang="en-AU" sz="2400" b="1" dirty="0"/>
              <a:t>Today, we will cover:</a:t>
            </a:r>
          </a:p>
          <a:p>
            <a:endParaRPr lang="en-AU" sz="2400" b="1" dirty="0"/>
          </a:p>
          <a:p>
            <a:r>
              <a:rPr lang="en-AU" sz="2000" b="1" dirty="0"/>
              <a:t>Course Details</a:t>
            </a:r>
          </a:p>
          <a:p>
            <a:pPr marL="342900" indent="-342900">
              <a:buFont typeface="Arial" panose="020B0604020202020204" pitchFamily="34" charset="0"/>
              <a:buChar char="•"/>
            </a:pPr>
            <a:r>
              <a:rPr lang="en-AU" sz="2000" dirty="0"/>
              <a:t>Course outline on Wattle, especially assessment</a:t>
            </a:r>
          </a:p>
          <a:p>
            <a:pPr marL="342900" indent="-342900">
              <a:buFont typeface="Arial" panose="020B0604020202020204" pitchFamily="34" charset="0"/>
              <a:buChar char="•"/>
            </a:pPr>
            <a:r>
              <a:rPr lang="en-AU" sz="2000" dirty="0"/>
              <a:t>Course schedule</a:t>
            </a:r>
          </a:p>
          <a:p>
            <a:endParaRPr lang="en-AU" sz="2000" dirty="0"/>
          </a:p>
          <a:p>
            <a:r>
              <a:rPr lang="en-AU" sz="2000" b="1" dirty="0"/>
              <a:t>Introduction to Project Management</a:t>
            </a:r>
          </a:p>
          <a:p>
            <a:pPr marL="342900" indent="-342900">
              <a:buFont typeface="Arial" panose="020B0604020202020204" pitchFamily="34" charset="0"/>
              <a:buChar char="•"/>
            </a:pPr>
            <a:r>
              <a:rPr lang="en-AU" sz="2000" dirty="0"/>
              <a:t>the basic definition of a project</a:t>
            </a:r>
          </a:p>
          <a:p>
            <a:pPr marL="342900" indent="-342900">
              <a:buFont typeface="Arial" panose="020B0604020202020204" pitchFamily="34" charset="0"/>
              <a:buChar char="•"/>
            </a:pPr>
            <a:r>
              <a:rPr lang="en-AU" sz="2000" dirty="0"/>
              <a:t>an introduction to project management </a:t>
            </a:r>
            <a:br>
              <a:rPr lang="en-AU" sz="2000" dirty="0"/>
            </a:br>
            <a:r>
              <a:rPr lang="en-AU" sz="2000" dirty="0"/>
              <a:t>fundamentals</a:t>
            </a:r>
          </a:p>
          <a:p>
            <a:pPr marL="342900" indent="-342900">
              <a:buFont typeface="Arial" panose="020B0604020202020204" pitchFamily="34" charset="0"/>
              <a:buChar char="•"/>
            </a:pPr>
            <a:r>
              <a:rPr lang="en-AU" sz="2000" dirty="0"/>
              <a:t>a preview of a range of project management </a:t>
            </a:r>
            <a:br>
              <a:rPr lang="en-AU" sz="2000" dirty="0"/>
            </a:br>
            <a:r>
              <a:rPr lang="en-AU" sz="2000" dirty="0"/>
              <a:t>approaches and lifecycles</a:t>
            </a:r>
          </a:p>
          <a:p>
            <a:pPr marL="342900" indent="-342900">
              <a:buFont typeface="Arial" panose="020B0604020202020204" pitchFamily="34" charset="0"/>
              <a:buChar char="•"/>
            </a:pPr>
            <a:r>
              <a:rPr lang="en-AU" sz="2000" dirty="0"/>
              <a:t>the Project Management Body of Knowledge </a:t>
            </a:r>
            <a:br>
              <a:rPr lang="en-AU" sz="2000" dirty="0"/>
            </a:br>
            <a:r>
              <a:rPr lang="en-AU" sz="2000" dirty="0"/>
              <a:t>(</a:t>
            </a:r>
            <a:r>
              <a:rPr lang="en-AU" sz="2000" dirty="0" err="1"/>
              <a:t>PMBoK</a:t>
            </a:r>
            <a:r>
              <a:rPr lang="en-AU" sz="2000" dirty="0"/>
              <a:t>)</a:t>
            </a:r>
          </a:p>
          <a:p>
            <a:pPr marL="342900" indent="-342900">
              <a:buFont typeface="Arial" panose="020B0604020202020204" pitchFamily="34" charset="0"/>
              <a:buChar char="•"/>
            </a:pPr>
            <a:r>
              <a:rPr lang="en-AU" sz="2000" dirty="0"/>
              <a:t>why organisations manage projects</a:t>
            </a:r>
          </a:p>
        </p:txBody>
      </p:sp>
      <p:pic>
        <p:nvPicPr>
          <p:cNvPr id="2" name="Picture 1">
            <a:extLst>
              <a:ext uri="{FF2B5EF4-FFF2-40B4-BE49-F238E27FC236}">
                <a16:creationId xmlns:a16="http://schemas.microsoft.com/office/drawing/2014/main" xmlns="" id="{05FA8C1F-1859-418E-A2B3-B7C9565F3760}"/>
              </a:ext>
            </a:extLst>
          </p:cNvPr>
          <p:cNvPicPr>
            <a:picLocks noChangeAspect="1"/>
          </p:cNvPicPr>
          <p:nvPr/>
        </p:nvPicPr>
        <p:blipFill>
          <a:blip r:embed="rId3"/>
          <a:stretch>
            <a:fillRect/>
          </a:stretch>
        </p:blipFill>
        <p:spPr>
          <a:xfrm>
            <a:off x="6948264" y="3961858"/>
            <a:ext cx="1584176" cy="2059430"/>
          </a:xfrm>
          <a:prstGeom prst="rect">
            <a:avLst/>
          </a:prstGeom>
          <a:effectLst>
            <a:outerShdw blurRad="50800" dist="50800" dir="2700000" algn="tl" rotWithShape="0">
              <a:prstClr val="black"/>
            </a:outerShdw>
          </a:effectLst>
        </p:spPr>
      </p:pic>
      <p:sp>
        <p:nvSpPr>
          <p:cNvPr id="5" name="TextBox 4">
            <a:extLst>
              <a:ext uri="{FF2B5EF4-FFF2-40B4-BE49-F238E27FC236}">
                <a16:creationId xmlns:a16="http://schemas.microsoft.com/office/drawing/2014/main" xmlns="" id="{88D2F20C-1C22-43A2-A26B-AF539FC912C4}"/>
              </a:ext>
            </a:extLst>
          </p:cNvPr>
          <p:cNvSpPr txBox="1"/>
          <p:nvPr/>
        </p:nvSpPr>
        <p:spPr>
          <a:xfrm>
            <a:off x="323528" y="6581001"/>
            <a:ext cx="4382482" cy="276999"/>
          </a:xfrm>
          <a:prstGeom prst="rect">
            <a:avLst/>
          </a:prstGeom>
          <a:noFill/>
        </p:spPr>
        <p:txBody>
          <a:bodyPr wrap="none" rtlCol="0">
            <a:spAutoFit/>
          </a:bodyPr>
          <a:lstStyle/>
          <a:p>
            <a:r>
              <a:rPr lang="en-US" sz="1200" dirty="0"/>
              <a:t>Book image from https://www.pmi.org/pmbok-guide-standards</a:t>
            </a:r>
            <a:endParaRPr lang="en-AU" sz="1200" dirty="0"/>
          </a:p>
        </p:txBody>
      </p:sp>
    </p:spTree>
    <p:extLst>
      <p:ext uri="{BB962C8B-B14F-4D97-AF65-F5344CB8AC3E}">
        <p14:creationId xmlns:p14="http://schemas.microsoft.com/office/powerpoint/2010/main" val="1690542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30</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41277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itle 20"/>
          <p:cNvSpPr>
            <a:spLocks noGrp="1"/>
          </p:cNvSpPr>
          <p:nvPr>
            <p:ph type="title"/>
          </p:nvPr>
        </p:nvSpPr>
        <p:spPr>
          <a:xfrm>
            <a:off x="460375" y="764704"/>
            <a:ext cx="8229600" cy="935633"/>
          </a:xfrm>
        </p:spPr>
        <p:txBody>
          <a:bodyPr/>
          <a:lstStyle/>
          <a:p>
            <a:r>
              <a:rPr lang="en-AU" sz="3200" dirty="0"/>
              <a:t>Why do projects fail? – Technical reasons</a:t>
            </a:r>
          </a:p>
        </p:txBody>
      </p:sp>
      <p:pic>
        <p:nvPicPr>
          <p:cNvPr id="7" name="Picture 2" descr="https://www.wired.com/images_blogs/thisdayintech/2010/09/mco_mapp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900" y="1988840"/>
            <a:ext cx="3247560" cy="29523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499992" y="2524254"/>
            <a:ext cx="4589718" cy="369332"/>
          </a:xfrm>
          <a:prstGeom prst="rect">
            <a:avLst/>
          </a:prstGeom>
          <a:noFill/>
        </p:spPr>
        <p:txBody>
          <a:bodyPr wrap="none" rtlCol="0">
            <a:spAutoFit/>
          </a:bodyPr>
          <a:lstStyle/>
          <a:p>
            <a:r>
              <a:rPr lang="en-AU" dirty="0"/>
              <a:t>1 </a:t>
            </a:r>
            <a:r>
              <a:rPr lang="en-AU" b="1" dirty="0"/>
              <a:t>newton</a:t>
            </a:r>
            <a:r>
              <a:rPr lang="en-AU" dirty="0"/>
              <a:t> of force = .2249 </a:t>
            </a:r>
            <a:r>
              <a:rPr lang="en-AU" b="1" dirty="0"/>
              <a:t>pounds</a:t>
            </a:r>
            <a:r>
              <a:rPr lang="en-AU" dirty="0"/>
              <a:t> of force</a:t>
            </a:r>
          </a:p>
        </p:txBody>
      </p:sp>
      <p:sp>
        <p:nvSpPr>
          <p:cNvPr id="9" name="TextBox 8"/>
          <p:cNvSpPr txBox="1"/>
          <p:nvPr/>
        </p:nvSpPr>
        <p:spPr>
          <a:xfrm>
            <a:off x="420146" y="5013176"/>
            <a:ext cx="4151854" cy="1512168"/>
          </a:xfrm>
          <a:prstGeom prst="rect">
            <a:avLst/>
          </a:prstGeom>
          <a:noFill/>
        </p:spPr>
        <p:txBody>
          <a:bodyPr wrap="square" rtlCol="0">
            <a:spAutoFit/>
          </a:bodyPr>
          <a:lstStyle/>
          <a:p>
            <a:r>
              <a:rPr lang="en-AU" dirty="0"/>
              <a:t>1999 NASA’s Mars Climate Orbiter</a:t>
            </a:r>
          </a:p>
          <a:p>
            <a:r>
              <a:rPr lang="en-AU" dirty="0"/>
              <a:t>$125 Million cost</a:t>
            </a:r>
          </a:p>
          <a:p>
            <a:r>
              <a:rPr lang="en-AU" dirty="0"/>
              <a:t>10 month journey</a:t>
            </a:r>
          </a:p>
          <a:p>
            <a:r>
              <a:rPr lang="en-AU" dirty="0"/>
              <a:t>Entered Mars atmosphere too low </a:t>
            </a:r>
            <a:br>
              <a:rPr lang="en-AU" dirty="0"/>
            </a:br>
            <a:r>
              <a:rPr lang="en-AU" dirty="0"/>
              <a:t>and fast and disintegrated</a:t>
            </a:r>
          </a:p>
        </p:txBody>
      </p:sp>
      <p:sp>
        <p:nvSpPr>
          <p:cNvPr id="10" name="TextBox 9"/>
          <p:cNvSpPr txBox="1"/>
          <p:nvPr/>
        </p:nvSpPr>
        <p:spPr>
          <a:xfrm>
            <a:off x="4644008" y="3131676"/>
            <a:ext cx="3672800" cy="369332"/>
          </a:xfrm>
          <a:prstGeom prst="rect">
            <a:avLst/>
          </a:prstGeom>
          <a:noFill/>
        </p:spPr>
        <p:txBody>
          <a:bodyPr wrap="none" rtlCol="0">
            <a:spAutoFit/>
          </a:bodyPr>
          <a:lstStyle/>
          <a:p>
            <a:r>
              <a:rPr lang="en-AU" dirty="0"/>
              <a:t>(metric)                            (English)</a:t>
            </a:r>
          </a:p>
        </p:txBody>
      </p:sp>
      <p:sp>
        <p:nvSpPr>
          <p:cNvPr id="2" name="Up Arrow 1"/>
          <p:cNvSpPr/>
          <p:nvPr/>
        </p:nvSpPr>
        <p:spPr>
          <a:xfrm>
            <a:off x="5076056" y="2893586"/>
            <a:ext cx="72008" cy="23809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Up Arrow 11"/>
          <p:cNvSpPr/>
          <p:nvPr/>
        </p:nvSpPr>
        <p:spPr>
          <a:xfrm>
            <a:off x="7668344" y="2893586"/>
            <a:ext cx="72008" cy="23809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AutoShape 2" descr="Image result for Ma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565" y="3805863"/>
            <a:ext cx="4247923" cy="2647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49719" y="1897668"/>
            <a:ext cx="5158785" cy="523220"/>
          </a:xfrm>
          <a:prstGeom prst="rect">
            <a:avLst/>
          </a:prstGeom>
          <a:solidFill>
            <a:schemeClr val="bg1"/>
          </a:solidFill>
        </p:spPr>
        <p:txBody>
          <a:bodyPr wrap="none" rtlCol="0">
            <a:spAutoFit/>
          </a:bodyPr>
          <a:lstStyle/>
          <a:p>
            <a:r>
              <a:rPr lang="en-AU" sz="1400" dirty="0"/>
              <a:t>Software 1 computes thrust force needed in units of </a:t>
            </a:r>
            <a:r>
              <a:rPr lang="en-AU" sz="1400" i="1" dirty="0"/>
              <a:t>pounds</a:t>
            </a:r>
          </a:p>
          <a:p>
            <a:r>
              <a:rPr lang="en-AU" sz="1400" dirty="0"/>
              <a:t>Software 2 accepts number from Software 1 in units of </a:t>
            </a:r>
            <a:r>
              <a:rPr lang="en-AU" sz="1400" i="1" dirty="0"/>
              <a:t>newtons</a:t>
            </a:r>
          </a:p>
        </p:txBody>
      </p:sp>
    </p:spTree>
    <p:extLst>
      <p:ext uri="{BB962C8B-B14F-4D97-AF65-F5344CB8AC3E}">
        <p14:creationId xmlns:p14="http://schemas.microsoft.com/office/powerpoint/2010/main" val="1137533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31</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41277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itle 20"/>
          <p:cNvSpPr>
            <a:spLocks noGrp="1"/>
          </p:cNvSpPr>
          <p:nvPr>
            <p:ph type="title"/>
          </p:nvPr>
        </p:nvSpPr>
        <p:spPr>
          <a:xfrm>
            <a:off x="179512" y="764704"/>
            <a:ext cx="8229600" cy="935633"/>
          </a:xfrm>
        </p:spPr>
        <p:txBody>
          <a:bodyPr/>
          <a:lstStyle/>
          <a:p>
            <a:r>
              <a:rPr lang="en-AU" sz="3200" dirty="0"/>
              <a:t>Why do projects fail? Management reasons </a:t>
            </a:r>
          </a:p>
        </p:txBody>
      </p:sp>
      <p:sp>
        <p:nvSpPr>
          <p:cNvPr id="3" name="AutoShape 2" descr="Image result for Ma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988840"/>
            <a:ext cx="1296144"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26841" y="1977210"/>
            <a:ext cx="2617511" cy="2000548"/>
          </a:xfrm>
          <a:prstGeom prst="rect">
            <a:avLst/>
          </a:prstGeom>
          <a:noFill/>
        </p:spPr>
        <p:txBody>
          <a:bodyPr wrap="none" rtlCol="0">
            <a:spAutoFit/>
          </a:bodyPr>
          <a:lstStyle/>
          <a:p>
            <a:r>
              <a:rPr lang="en-AU" dirty="0"/>
              <a:t>CGI Federal</a:t>
            </a:r>
          </a:p>
          <a:p>
            <a:endParaRPr lang="en-AU" sz="1200" dirty="0"/>
          </a:p>
          <a:p>
            <a:r>
              <a:rPr lang="en-AU" dirty="0"/>
              <a:t>Paid $88M</a:t>
            </a:r>
          </a:p>
          <a:p>
            <a:endParaRPr lang="en-AU" sz="1200" dirty="0"/>
          </a:p>
          <a:p>
            <a:r>
              <a:rPr lang="en-AU" sz="1600" b="1" dirty="0"/>
              <a:t>Website &lt; 1% successful</a:t>
            </a:r>
          </a:p>
          <a:p>
            <a:endParaRPr lang="en-AU" sz="2000" b="1" dirty="0"/>
          </a:p>
          <a:p>
            <a:r>
              <a:rPr lang="en-AU" sz="1400" dirty="0"/>
              <a:t>Serge Godin</a:t>
            </a:r>
          </a:p>
          <a:p>
            <a:r>
              <a:rPr lang="en-AU" sz="1400" dirty="0"/>
              <a:t>Founder, Billionaire</a:t>
            </a:r>
            <a:endParaRPr lang="en-AU" sz="1400" b="1" dirty="0"/>
          </a:p>
        </p:txBody>
      </p:sp>
      <p:sp>
        <p:nvSpPr>
          <p:cNvPr id="13" name="TextBox 12"/>
          <p:cNvSpPr txBox="1"/>
          <p:nvPr/>
        </p:nvSpPr>
        <p:spPr>
          <a:xfrm>
            <a:off x="323528" y="4348261"/>
            <a:ext cx="4248845" cy="1384995"/>
          </a:xfrm>
          <a:prstGeom prst="rect">
            <a:avLst/>
          </a:prstGeom>
          <a:noFill/>
        </p:spPr>
        <p:txBody>
          <a:bodyPr wrap="square" rtlCol="0">
            <a:spAutoFit/>
          </a:bodyPr>
          <a:lstStyle/>
          <a:p>
            <a:r>
              <a:rPr lang="en-AU" sz="1400" dirty="0"/>
              <a:t>What went wrong? “</a:t>
            </a:r>
            <a:r>
              <a:rPr lang="en-AU" sz="1400" b="1" dirty="0"/>
              <a:t>sloppy software foundation</a:t>
            </a:r>
            <a:r>
              <a:rPr lang="en-AU" sz="1400" dirty="0"/>
              <a:t> possibly due to the haste with which code was written.” and “with so</a:t>
            </a:r>
            <a:r>
              <a:rPr lang="en-AU" sz="1400" b="1" dirty="0"/>
              <a:t> many contractors</a:t>
            </a:r>
            <a:r>
              <a:rPr lang="en-AU" sz="1400" dirty="0"/>
              <a:t>, everyone could technically </a:t>
            </a:r>
            <a:r>
              <a:rPr lang="en-AU" sz="1400" dirty="0" err="1"/>
              <a:t>fulfill</a:t>
            </a:r>
            <a:r>
              <a:rPr lang="en-AU" sz="1400" dirty="0"/>
              <a:t> the requirements in their statement of work, and the thing can still not work in the end.”  </a:t>
            </a:r>
            <a:r>
              <a:rPr lang="en-AU" sz="1200" dirty="0"/>
              <a:t>Washington Post, 2013</a:t>
            </a:r>
            <a:r>
              <a:rPr lang="en-AU" sz="1200" baseline="30000" dirty="0"/>
              <a:t>1</a:t>
            </a:r>
          </a:p>
        </p:txBody>
      </p:sp>
      <p:sp>
        <p:nvSpPr>
          <p:cNvPr id="15" name="TextBox 14"/>
          <p:cNvSpPr txBox="1"/>
          <p:nvPr/>
        </p:nvSpPr>
        <p:spPr>
          <a:xfrm>
            <a:off x="323528" y="6089521"/>
            <a:ext cx="4704457" cy="369332"/>
          </a:xfrm>
          <a:prstGeom prst="rect">
            <a:avLst/>
          </a:prstGeom>
          <a:noFill/>
        </p:spPr>
        <p:txBody>
          <a:bodyPr wrap="square" rtlCol="0">
            <a:spAutoFit/>
          </a:bodyPr>
          <a:lstStyle/>
          <a:p>
            <a:r>
              <a:rPr lang="en-AU" sz="900" dirty="0"/>
              <a:t>1 </a:t>
            </a:r>
            <a:r>
              <a:rPr lang="en-AU" sz="900" dirty="0">
                <a:hlinkClick r:id="rId4"/>
              </a:rPr>
              <a:t>https://www.washingtonpost.com/news/wonk/wp/2013/10/16/meet-cgi-federal-the-company-behind-the-botched-launch-of-healthcare-gov/?utm_term=.c938b4e4adf3</a:t>
            </a:r>
            <a:r>
              <a:rPr lang="en-AU" sz="900" dirty="0"/>
              <a:t> </a:t>
            </a:r>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6730" y="2725479"/>
            <a:ext cx="2669627" cy="3727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106671" y="1977210"/>
            <a:ext cx="3749744" cy="646331"/>
          </a:xfrm>
          <a:prstGeom prst="rect">
            <a:avLst/>
          </a:prstGeom>
          <a:noFill/>
        </p:spPr>
        <p:txBody>
          <a:bodyPr wrap="none" rtlCol="0">
            <a:spAutoFit/>
          </a:bodyPr>
          <a:lstStyle/>
          <a:p>
            <a:pPr algn="ctr"/>
            <a:r>
              <a:rPr lang="en-AU" dirty="0"/>
              <a:t>‘</a:t>
            </a:r>
            <a:r>
              <a:rPr lang="en-AU" dirty="0" err="1"/>
              <a:t>ObamaCare</a:t>
            </a:r>
            <a:r>
              <a:rPr lang="en-AU" dirty="0"/>
              <a:t>’</a:t>
            </a:r>
          </a:p>
          <a:p>
            <a:pPr algn="ctr"/>
            <a:r>
              <a:rPr lang="en-AU" dirty="0"/>
              <a:t>US$1.5 Billion Government Project</a:t>
            </a:r>
          </a:p>
        </p:txBody>
      </p:sp>
    </p:spTree>
    <p:extLst>
      <p:ext uri="{BB962C8B-B14F-4D97-AF65-F5344CB8AC3E}">
        <p14:creationId xmlns:p14="http://schemas.microsoft.com/office/powerpoint/2010/main" val="3278042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32</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41277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itle 20"/>
          <p:cNvSpPr>
            <a:spLocks noGrp="1"/>
          </p:cNvSpPr>
          <p:nvPr>
            <p:ph type="title"/>
          </p:nvPr>
        </p:nvSpPr>
        <p:spPr>
          <a:xfrm>
            <a:off x="179511" y="764704"/>
            <a:ext cx="8676903" cy="935633"/>
          </a:xfrm>
        </p:spPr>
        <p:txBody>
          <a:bodyPr/>
          <a:lstStyle/>
          <a:p>
            <a:r>
              <a:rPr lang="en-AU" sz="3200" dirty="0"/>
              <a:t>Why do projects fail? Not understanding requirements</a:t>
            </a:r>
          </a:p>
        </p:txBody>
      </p:sp>
      <p:sp>
        <p:nvSpPr>
          <p:cNvPr id="3" name="AutoShape 2" descr="Image result for Ma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TextBox 5"/>
          <p:cNvSpPr txBox="1"/>
          <p:nvPr/>
        </p:nvSpPr>
        <p:spPr>
          <a:xfrm>
            <a:off x="323529" y="2060848"/>
            <a:ext cx="3600400" cy="1384995"/>
          </a:xfrm>
          <a:prstGeom prst="rect">
            <a:avLst/>
          </a:prstGeom>
          <a:noFill/>
        </p:spPr>
        <p:txBody>
          <a:bodyPr wrap="square" rtlCol="0">
            <a:spAutoFit/>
          </a:bodyPr>
          <a:lstStyle/>
          <a:p>
            <a:r>
              <a:rPr lang="en-AU" dirty="0"/>
              <a:t>1978</a:t>
            </a:r>
          </a:p>
          <a:p>
            <a:endParaRPr lang="en-AU" sz="1200" dirty="0"/>
          </a:p>
          <a:p>
            <a:r>
              <a:rPr lang="en-AU" dirty="0"/>
              <a:t>Roof fell in only </a:t>
            </a:r>
            <a:r>
              <a:rPr lang="en-AU" i="1" dirty="0"/>
              <a:t>hours</a:t>
            </a:r>
            <a:r>
              <a:rPr lang="en-AU" dirty="0"/>
              <a:t> after thousands of basketball spectators left the coliseum</a:t>
            </a:r>
            <a:endParaRPr lang="en-AU" sz="1400" b="1" dirty="0"/>
          </a:p>
        </p:txBody>
      </p:sp>
      <p:sp>
        <p:nvSpPr>
          <p:cNvPr id="13" name="TextBox 12"/>
          <p:cNvSpPr txBox="1"/>
          <p:nvPr/>
        </p:nvSpPr>
        <p:spPr>
          <a:xfrm>
            <a:off x="395537" y="3933056"/>
            <a:ext cx="3312367" cy="1815882"/>
          </a:xfrm>
          <a:prstGeom prst="rect">
            <a:avLst/>
          </a:prstGeom>
          <a:noFill/>
        </p:spPr>
        <p:txBody>
          <a:bodyPr wrap="square" rtlCol="0">
            <a:spAutoFit/>
          </a:bodyPr>
          <a:lstStyle/>
          <a:p>
            <a:r>
              <a:rPr lang="en-AU" sz="1600" dirty="0"/>
              <a:t>What went wrong? Many things, including the use of computer science to work out the minimum required materials for the expected load, and a computer analysis that left out the torsional stress requirements.</a:t>
            </a:r>
            <a:endParaRPr lang="en-AU" sz="1600" baseline="30000" dirty="0"/>
          </a:p>
        </p:txBody>
      </p:sp>
      <p:sp>
        <p:nvSpPr>
          <p:cNvPr id="17" name="TextBox 16"/>
          <p:cNvSpPr txBox="1"/>
          <p:nvPr/>
        </p:nvSpPr>
        <p:spPr>
          <a:xfrm>
            <a:off x="5503168" y="1916832"/>
            <a:ext cx="2198038" cy="369332"/>
          </a:xfrm>
          <a:prstGeom prst="rect">
            <a:avLst/>
          </a:prstGeom>
          <a:noFill/>
        </p:spPr>
        <p:txBody>
          <a:bodyPr wrap="none" rtlCol="0">
            <a:spAutoFit/>
          </a:bodyPr>
          <a:lstStyle/>
          <a:p>
            <a:pPr algn="ctr"/>
            <a:r>
              <a:rPr lang="en-AU" b="1" dirty="0"/>
              <a:t>Hartford Coliseum</a:t>
            </a:r>
          </a:p>
        </p:txBody>
      </p:sp>
      <p:sp>
        <p:nvSpPr>
          <p:cNvPr id="2" name="AutoShape 2" descr="Image result for Hartford Coliseum collaps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520" y="2492896"/>
            <a:ext cx="4984896" cy="385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502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5575" y="1917987"/>
            <a:ext cx="6738981" cy="4247317"/>
          </a:xfrm>
          <a:prstGeom prst="rect">
            <a:avLst/>
          </a:prstGeom>
        </p:spPr>
        <p:txBody>
          <a:bodyPr wrap="square">
            <a:spAutoFit/>
          </a:bodyPr>
          <a:lstStyle/>
          <a:p>
            <a:r>
              <a:rPr lang="en-US" dirty="0"/>
              <a:t>Software development is different. It is</a:t>
            </a:r>
          </a:p>
          <a:p>
            <a:r>
              <a:rPr lang="en-US" dirty="0"/>
              <a:t>    complex</a:t>
            </a:r>
          </a:p>
          <a:p>
            <a:r>
              <a:rPr lang="en-US" dirty="0"/>
              <a:t>    abstract</a:t>
            </a:r>
          </a:p>
          <a:p>
            <a:r>
              <a:rPr lang="en-US" dirty="0"/>
              <a:t>    usually requirements are incomplete</a:t>
            </a:r>
          </a:p>
          <a:p>
            <a:r>
              <a:rPr lang="en-US" dirty="0"/>
              <a:t>    technology changes rapidly</a:t>
            </a:r>
          </a:p>
          <a:p>
            <a:r>
              <a:rPr lang="en-US" dirty="0"/>
              <a:t>    technology is a vast domain</a:t>
            </a:r>
          </a:p>
          <a:p>
            <a:r>
              <a:rPr lang="en-US" dirty="0"/>
              <a:t>    technology experience is incomplete</a:t>
            </a:r>
          </a:p>
          <a:p>
            <a:r>
              <a:rPr lang="en-US" dirty="0"/>
              <a:t>    software development is akin to research</a:t>
            </a:r>
          </a:p>
          <a:p>
            <a:r>
              <a:rPr lang="en-US" dirty="0"/>
              <a:t>    software construction is really design</a:t>
            </a:r>
          </a:p>
          <a:p>
            <a:r>
              <a:rPr lang="en-US" dirty="0"/>
              <a:t>    change appears easy</a:t>
            </a:r>
          </a:p>
          <a:p>
            <a:r>
              <a:rPr lang="en-US" dirty="0"/>
              <a:t>    change is inevitable</a:t>
            </a:r>
          </a:p>
          <a:p>
            <a:endParaRPr lang="en-US" dirty="0"/>
          </a:p>
          <a:p>
            <a:r>
              <a:rPr lang="en-US" dirty="0"/>
              <a:t>Managing software development projects is difficult!</a:t>
            </a:r>
          </a:p>
          <a:p>
            <a:endParaRPr lang="en-AU" dirty="0"/>
          </a:p>
          <a:p>
            <a:endParaRPr lang="en-AU" dirty="0"/>
          </a:p>
        </p:txBody>
      </p:sp>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33</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9" name="Title 20"/>
          <p:cNvSpPr>
            <a:spLocks noGrp="1"/>
          </p:cNvSpPr>
          <p:nvPr>
            <p:ph type="title"/>
          </p:nvPr>
        </p:nvSpPr>
        <p:spPr>
          <a:xfrm>
            <a:off x="2068681" y="732993"/>
            <a:ext cx="5166361" cy="935633"/>
          </a:xfrm>
        </p:spPr>
        <p:txBody>
          <a:bodyPr/>
          <a:lstStyle/>
          <a:p>
            <a:r>
              <a:rPr lang="en-AU" sz="3200" b="1" dirty="0"/>
              <a:t>Why we manage projects</a:t>
            </a:r>
          </a:p>
        </p:txBody>
      </p:sp>
      <p:pic>
        <p:nvPicPr>
          <p:cNvPr id="5" name="Picture 4"/>
          <p:cNvPicPr>
            <a:picLocks noChangeAspect="1"/>
          </p:cNvPicPr>
          <p:nvPr/>
        </p:nvPicPr>
        <p:blipFill>
          <a:blip r:embed="rId3"/>
          <a:stretch>
            <a:fillRect/>
          </a:stretch>
        </p:blipFill>
        <p:spPr>
          <a:xfrm>
            <a:off x="5436096" y="2354898"/>
            <a:ext cx="3597892" cy="2186219"/>
          </a:xfrm>
          <a:prstGeom prst="rect">
            <a:avLst/>
          </a:prstGeom>
        </p:spPr>
      </p:pic>
    </p:spTree>
    <p:extLst>
      <p:ext uri="{BB962C8B-B14F-4D97-AF65-F5344CB8AC3E}">
        <p14:creationId xmlns:p14="http://schemas.microsoft.com/office/powerpoint/2010/main" val="227332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34</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70562" y="1511786"/>
            <a:ext cx="7292975" cy="954107"/>
          </a:xfrm>
          <a:prstGeom prst="rect">
            <a:avLst/>
          </a:prstGeom>
        </p:spPr>
        <p:txBody>
          <a:bodyPr wrap="square">
            <a:spAutoFit/>
          </a:bodyPr>
          <a:lstStyle/>
          <a:p>
            <a:r>
              <a:rPr lang="en-US" altLang="en-US" sz="2800" dirty="0">
                <a:latin typeface="Tekton Pro" panose="020F0603020208020904" pitchFamily="34" charset="0"/>
              </a:rPr>
              <a:t>What are the key attributes of a good project manager and why are they important</a:t>
            </a:r>
            <a:r>
              <a:rPr lang="en-US" sz="2800" dirty="0">
                <a:latin typeface="Tekton Pro" panose="020F0603020208020904" pitchFamily="34" charset="0"/>
              </a:rPr>
              <a:t>?</a:t>
            </a:r>
          </a:p>
        </p:txBody>
      </p:sp>
      <p:pic>
        <p:nvPicPr>
          <p:cNvPr id="6" name="Picture 5"/>
          <p:cNvPicPr>
            <a:picLocks noChangeAspect="1"/>
          </p:cNvPicPr>
          <p:nvPr/>
        </p:nvPicPr>
        <p:blipFill>
          <a:blip r:embed="rId4"/>
          <a:stretch>
            <a:fillRect/>
          </a:stretch>
        </p:blipFill>
        <p:spPr>
          <a:xfrm>
            <a:off x="653651" y="1457878"/>
            <a:ext cx="601531" cy="1037729"/>
          </a:xfrm>
          <a:prstGeom prst="rect">
            <a:avLst/>
          </a:prstGeom>
        </p:spPr>
      </p:pic>
      <p:pic>
        <p:nvPicPr>
          <p:cNvPr id="10" name="Picture 9"/>
          <p:cNvPicPr>
            <a:picLocks noChangeAspect="1"/>
          </p:cNvPicPr>
          <p:nvPr/>
        </p:nvPicPr>
        <p:blipFill>
          <a:blip r:embed="rId5"/>
          <a:stretch>
            <a:fillRect/>
          </a:stretch>
        </p:blipFill>
        <p:spPr>
          <a:xfrm>
            <a:off x="8474650" y="154493"/>
            <a:ext cx="447055" cy="447055"/>
          </a:xfrm>
          <a:prstGeom prst="rect">
            <a:avLst/>
          </a:prstGeom>
          <a:effectLst>
            <a:softEdge rad="63500"/>
          </a:effectLst>
        </p:spPr>
      </p:pic>
      <p:grpSp>
        <p:nvGrpSpPr>
          <p:cNvPr id="13" name="Group 12">
            <a:extLst>
              <a:ext uri="{FF2B5EF4-FFF2-40B4-BE49-F238E27FC236}">
                <a16:creationId xmlns:a16="http://schemas.microsoft.com/office/drawing/2014/main" xmlns="" id="{3D918D82-B4BE-4D65-83FD-99E59BC4A627}"/>
              </a:ext>
            </a:extLst>
          </p:cNvPr>
          <p:cNvGrpSpPr/>
          <p:nvPr/>
        </p:nvGrpSpPr>
        <p:grpSpPr>
          <a:xfrm>
            <a:off x="5436096" y="5445224"/>
            <a:ext cx="3384376" cy="1013593"/>
            <a:chOff x="5436096" y="5445224"/>
            <a:chExt cx="3384376" cy="1013593"/>
          </a:xfrm>
        </p:grpSpPr>
        <p:pic>
          <p:nvPicPr>
            <p:cNvPr id="14" name="Picture 13">
              <a:extLst>
                <a:ext uri="{FF2B5EF4-FFF2-40B4-BE49-F238E27FC236}">
                  <a16:creationId xmlns:a16="http://schemas.microsoft.com/office/drawing/2014/main" xmlns="" id="{11BEEAC3-81E3-40A3-9429-652751206C2A}"/>
                </a:ext>
              </a:extLst>
            </p:cNvPr>
            <p:cNvPicPr>
              <a:picLocks noChangeAspect="1"/>
            </p:cNvPicPr>
            <p:nvPr/>
          </p:nvPicPr>
          <p:blipFill>
            <a:blip r:embed="rId5"/>
            <a:stretch>
              <a:fillRect/>
            </a:stretch>
          </p:blipFill>
          <p:spPr>
            <a:xfrm>
              <a:off x="5436096" y="5445224"/>
              <a:ext cx="1013593" cy="1013593"/>
            </a:xfrm>
            <a:prstGeom prst="rect">
              <a:avLst/>
            </a:prstGeom>
            <a:effectLst>
              <a:outerShdw blurRad="50800" dist="38100" dir="2700000" algn="tl" rotWithShape="0">
                <a:schemeClr val="bg1"/>
              </a:outerShdw>
            </a:effectLst>
          </p:spPr>
        </p:pic>
        <p:sp>
          <p:nvSpPr>
            <p:cNvPr id="15" name="TextBox 14">
              <a:extLst>
                <a:ext uri="{FF2B5EF4-FFF2-40B4-BE49-F238E27FC236}">
                  <a16:creationId xmlns:a16="http://schemas.microsoft.com/office/drawing/2014/main" xmlns="" id="{7EAFCC8F-3572-4AA8-9D61-14BD70B2BDE8}"/>
                </a:ext>
              </a:extLst>
            </p:cNvPr>
            <p:cNvSpPr txBox="1"/>
            <p:nvPr/>
          </p:nvSpPr>
          <p:spPr>
            <a:xfrm>
              <a:off x="6372200" y="5589240"/>
              <a:ext cx="2448272" cy="707886"/>
            </a:xfrm>
            <a:prstGeom prst="rect">
              <a:avLst/>
            </a:prstGeom>
            <a:noFill/>
          </p:spPr>
          <p:txBody>
            <a:bodyPr wrap="square" rtlCol="0">
              <a:spAutoFit/>
            </a:bodyPr>
            <a:lstStyle/>
            <a:p>
              <a:r>
                <a:rPr lang="en-US" sz="2000" b="1" dirty="0"/>
                <a:t>Socrative</a:t>
              </a:r>
            </a:p>
            <a:p>
              <a:r>
                <a:rPr lang="en-US" sz="2000" b="1" dirty="0"/>
                <a:t>C</a:t>
              </a:r>
              <a:r>
                <a:rPr lang="en-AU" sz="2000" b="1" dirty="0"/>
                <a:t>ALDWELL8573</a:t>
              </a:r>
            </a:p>
          </p:txBody>
        </p:sp>
      </p:grpSp>
    </p:spTree>
    <p:extLst>
      <p:ext uri="{BB962C8B-B14F-4D97-AF65-F5344CB8AC3E}">
        <p14:creationId xmlns:p14="http://schemas.microsoft.com/office/powerpoint/2010/main" val="15494147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35</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899592" y="1196752"/>
            <a:ext cx="7292975" cy="954107"/>
          </a:xfrm>
          <a:prstGeom prst="rect">
            <a:avLst/>
          </a:prstGeom>
        </p:spPr>
        <p:txBody>
          <a:bodyPr wrap="square">
            <a:spAutoFit/>
          </a:bodyPr>
          <a:lstStyle/>
          <a:p>
            <a:r>
              <a:rPr lang="en-US" altLang="en-US" sz="2800" dirty="0">
                <a:latin typeface="Tekton Pro" panose="020F0603020208020904" pitchFamily="34" charset="0"/>
              </a:rPr>
              <a:t>What are the key attributes of a good project manager and why are they important</a:t>
            </a:r>
            <a:r>
              <a:rPr lang="en-US" sz="2800" dirty="0">
                <a:latin typeface="Tekton Pro" panose="020F0603020208020904" pitchFamily="34" charset="0"/>
              </a:rPr>
              <a:t>?</a:t>
            </a:r>
          </a:p>
        </p:txBody>
      </p:sp>
      <p:pic>
        <p:nvPicPr>
          <p:cNvPr id="10" name="Picture 9"/>
          <p:cNvPicPr>
            <a:picLocks noChangeAspect="1"/>
          </p:cNvPicPr>
          <p:nvPr/>
        </p:nvPicPr>
        <p:blipFill>
          <a:blip r:embed="rId4"/>
          <a:stretch>
            <a:fillRect/>
          </a:stretch>
        </p:blipFill>
        <p:spPr>
          <a:xfrm>
            <a:off x="8474650" y="154493"/>
            <a:ext cx="447055" cy="447055"/>
          </a:xfrm>
          <a:prstGeom prst="rect">
            <a:avLst/>
          </a:prstGeom>
          <a:effectLst>
            <a:softEdge rad="63500"/>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4409" y="2702042"/>
            <a:ext cx="4977788" cy="3597807"/>
          </a:xfrm>
          <a:prstGeom prst="rect">
            <a:avLst/>
          </a:prstGeom>
        </p:spPr>
      </p:pic>
      <p:sp>
        <p:nvSpPr>
          <p:cNvPr id="7" name="Double Brace 6"/>
          <p:cNvSpPr/>
          <p:nvPr/>
        </p:nvSpPr>
        <p:spPr>
          <a:xfrm>
            <a:off x="2684976" y="3068960"/>
            <a:ext cx="864096" cy="1944216"/>
          </a:xfrm>
          <a:prstGeom prst="brace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954416" y="2886906"/>
            <a:ext cx="2031325" cy="2308324"/>
          </a:xfrm>
          <a:prstGeom prst="rect">
            <a:avLst/>
          </a:prstGeom>
          <a:solidFill>
            <a:schemeClr val="bg1"/>
          </a:solidFill>
        </p:spPr>
        <p:txBody>
          <a:bodyPr wrap="none" rtlCol="0">
            <a:spAutoFit/>
          </a:bodyPr>
          <a:lstStyle/>
          <a:p>
            <a:endParaRPr lang="en-AU" dirty="0"/>
          </a:p>
          <a:p>
            <a:r>
              <a:rPr lang="en-AU" dirty="0"/>
              <a:t>Best practices</a:t>
            </a:r>
          </a:p>
          <a:p>
            <a:r>
              <a:rPr lang="en-AU" dirty="0"/>
              <a:t>Training</a:t>
            </a:r>
          </a:p>
          <a:p>
            <a:r>
              <a:rPr lang="en-AU" dirty="0"/>
              <a:t>Conferences</a:t>
            </a:r>
          </a:p>
          <a:p>
            <a:r>
              <a:rPr lang="en-AU" dirty="0"/>
              <a:t>PM software</a:t>
            </a:r>
          </a:p>
          <a:p>
            <a:r>
              <a:rPr lang="en-AU" dirty="0"/>
              <a:t>PM templates</a:t>
            </a:r>
          </a:p>
          <a:p>
            <a:r>
              <a:rPr lang="en-AU" dirty="0"/>
              <a:t>Lessons learned</a:t>
            </a:r>
          </a:p>
          <a:p>
            <a:r>
              <a:rPr lang="en-AU" dirty="0"/>
              <a:t>Project notebooks</a:t>
            </a:r>
            <a:endParaRPr lang="en-US" dirty="0"/>
          </a:p>
        </p:txBody>
      </p:sp>
    </p:spTree>
    <p:extLst>
      <p:ext uri="{BB962C8B-B14F-4D97-AF65-F5344CB8AC3E}">
        <p14:creationId xmlns:p14="http://schemas.microsoft.com/office/powerpoint/2010/main" val="34109010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219200"/>
            <a:ext cx="7428711" cy="523220"/>
          </a:xfrm>
          <a:prstGeom prst="rect">
            <a:avLst/>
          </a:prstGeom>
          <a:noFill/>
        </p:spPr>
        <p:txBody>
          <a:bodyPr wrap="none" rtlCol="0">
            <a:spAutoFit/>
          </a:bodyPr>
          <a:lstStyle/>
          <a:p>
            <a:r>
              <a:rPr lang="en-AU" sz="2800" b="1" dirty="0"/>
              <a:t>Project management vs Project leadership</a:t>
            </a:r>
            <a:endParaRPr lang="en-US" sz="2800" b="1" dirty="0"/>
          </a:p>
        </p:txBody>
      </p:sp>
      <p:pic>
        <p:nvPicPr>
          <p:cNvPr id="4" name="Picture 3" descr="Lead_vs_Manage_5.tiff"/>
          <p:cNvPicPr>
            <a:picLocks noChangeAspect="1"/>
          </p:cNvPicPr>
          <p:nvPr/>
        </p:nvPicPr>
        <p:blipFill>
          <a:blip r:embed="rId3"/>
          <a:stretch>
            <a:fillRect/>
          </a:stretch>
        </p:blipFill>
        <p:spPr>
          <a:xfrm>
            <a:off x="838200" y="2362200"/>
            <a:ext cx="7848600" cy="3530600"/>
          </a:xfrm>
          <a:prstGeom prst="rect">
            <a:avLst/>
          </a:prstGeom>
        </p:spPr>
      </p:pic>
    </p:spTree>
    <p:extLst>
      <p:ext uri="{BB962C8B-B14F-4D97-AF65-F5344CB8AC3E}">
        <p14:creationId xmlns:p14="http://schemas.microsoft.com/office/powerpoint/2010/main" val="4007985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2057400"/>
            <a:ext cx="6029215" cy="3416320"/>
          </a:xfrm>
          <a:prstGeom prst="rect">
            <a:avLst/>
          </a:prstGeom>
          <a:noFill/>
        </p:spPr>
        <p:txBody>
          <a:bodyPr wrap="none" rtlCol="0">
            <a:spAutoFit/>
          </a:bodyPr>
          <a:lstStyle/>
          <a:p>
            <a:r>
              <a:rPr lang="en-AU" sz="2400" b="1" dirty="0"/>
              <a:t>Understanding teamwork</a:t>
            </a:r>
          </a:p>
          <a:p>
            <a:endParaRPr lang="en-AU" sz="2400" b="1" dirty="0"/>
          </a:p>
          <a:p>
            <a:r>
              <a:rPr lang="en-AU" sz="2400" b="1" dirty="0"/>
              <a:t>Team formation</a:t>
            </a:r>
          </a:p>
          <a:p>
            <a:endParaRPr lang="en-AU" sz="2400" b="1" dirty="0"/>
          </a:p>
          <a:p>
            <a:r>
              <a:rPr lang="en-AU" sz="2400" b="1" dirty="0"/>
              <a:t>Developing your people skills</a:t>
            </a:r>
          </a:p>
          <a:p>
            <a:endParaRPr lang="en-AU" sz="2400" b="1" dirty="0"/>
          </a:p>
          <a:p>
            <a:r>
              <a:rPr lang="en-AU" sz="2400" b="1" dirty="0"/>
              <a:t>Personality and its impact</a:t>
            </a:r>
          </a:p>
          <a:p>
            <a:endParaRPr lang="en-AU" sz="2400" b="1" dirty="0"/>
          </a:p>
          <a:p>
            <a:r>
              <a:rPr lang="en-AU" sz="2400" b="1" dirty="0"/>
              <a:t>Emotional intelligence and performance</a:t>
            </a:r>
          </a:p>
        </p:txBody>
      </p:sp>
    </p:spTree>
    <p:extLst>
      <p:ext uri="{BB962C8B-B14F-4D97-AF65-F5344CB8AC3E}">
        <p14:creationId xmlns:p14="http://schemas.microsoft.com/office/powerpoint/2010/main" val="820065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95800" y="152400"/>
            <a:ext cx="4494239" cy="523220"/>
          </a:xfrm>
          <a:prstGeom prst="rect">
            <a:avLst/>
          </a:prstGeom>
          <a:noFill/>
        </p:spPr>
        <p:txBody>
          <a:bodyPr wrap="none" rtlCol="0">
            <a:spAutoFit/>
          </a:bodyPr>
          <a:lstStyle/>
          <a:p>
            <a:r>
              <a:rPr lang="en-AU" sz="2800" b="1" dirty="0">
                <a:solidFill>
                  <a:srgbClr val="FFFFFF"/>
                </a:solidFill>
              </a:rPr>
              <a:t>Understanding teamwork</a:t>
            </a:r>
            <a:endParaRPr lang="en-US" sz="2800" b="1" dirty="0">
              <a:solidFill>
                <a:srgbClr val="FFFFFF"/>
              </a:solidFill>
            </a:endParaRPr>
          </a:p>
        </p:txBody>
      </p:sp>
      <p:pic>
        <p:nvPicPr>
          <p:cNvPr id="3" name="Picture 2" descr="Screenshot 2017-03-05 18.58.24.png"/>
          <p:cNvPicPr>
            <a:picLocks noChangeAspect="1"/>
          </p:cNvPicPr>
          <p:nvPr/>
        </p:nvPicPr>
        <p:blipFill>
          <a:blip r:embed="rId3"/>
          <a:stretch>
            <a:fillRect/>
          </a:stretch>
        </p:blipFill>
        <p:spPr>
          <a:xfrm>
            <a:off x="533400" y="1524000"/>
            <a:ext cx="8610600" cy="4321795"/>
          </a:xfrm>
          <a:prstGeom prst="rect">
            <a:avLst/>
          </a:prstGeom>
        </p:spPr>
      </p:pic>
      <p:cxnSp>
        <p:nvCxnSpPr>
          <p:cNvPr id="5" name="Straight Connector 4"/>
          <p:cNvCxnSpPr/>
          <p:nvPr/>
        </p:nvCxnSpPr>
        <p:spPr>
          <a:xfrm>
            <a:off x="5867400" y="2819400"/>
            <a:ext cx="3200400" cy="15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122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95800" y="152400"/>
            <a:ext cx="4494239" cy="523220"/>
          </a:xfrm>
          <a:prstGeom prst="rect">
            <a:avLst/>
          </a:prstGeom>
          <a:noFill/>
        </p:spPr>
        <p:txBody>
          <a:bodyPr wrap="none" rtlCol="0">
            <a:spAutoFit/>
          </a:bodyPr>
          <a:lstStyle/>
          <a:p>
            <a:r>
              <a:rPr lang="en-AU" sz="2800" b="1" dirty="0">
                <a:solidFill>
                  <a:srgbClr val="FFFFFF"/>
                </a:solidFill>
              </a:rPr>
              <a:t>Understanding teamwork</a:t>
            </a:r>
            <a:endParaRPr lang="en-US" sz="2800" b="1" dirty="0">
              <a:solidFill>
                <a:srgbClr val="FFFFFF"/>
              </a:solidFill>
            </a:endParaRPr>
          </a:p>
        </p:txBody>
      </p:sp>
      <p:pic>
        <p:nvPicPr>
          <p:cNvPr id="9" name="Picture 8" descr="Screenshot 2017-03-05 18.34.40.png"/>
          <p:cNvPicPr>
            <a:picLocks noChangeAspect="1"/>
          </p:cNvPicPr>
          <p:nvPr/>
        </p:nvPicPr>
        <p:blipFill>
          <a:blip r:embed="rId3"/>
          <a:stretch>
            <a:fillRect/>
          </a:stretch>
        </p:blipFill>
        <p:spPr>
          <a:xfrm>
            <a:off x="1795921" y="1371600"/>
            <a:ext cx="3905250" cy="3410787"/>
          </a:xfrm>
          <a:prstGeom prst="rect">
            <a:avLst/>
          </a:prstGeom>
        </p:spPr>
      </p:pic>
      <p:sp>
        <p:nvSpPr>
          <p:cNvPr id="10" name="TextBox 9"/>
          <p:cNvSpPr txBox="1"/>
          <p:nvPr/>
        </p:nvSpPr>
        <p:spPr>
          <a:xfrm>
            <a:off x="5682121" y="3429000"/>
            <a:ext cx="2166479" cy="1323439"/>
          </a:xfrm>
          <a:prstGeom prst="rect">
            <a:avLst/>
          </a:prstGeom>
          <a:noFill/>
        </p:spPr>
        <p:txBody>
          <a:bodyPr wrap="none" rtlCol="0">
            <a:spAutoFit/>
          </a:bodyPr>
          <a:lstStyle/>
          <a:p>
            <a:r>
              <a:rPr lang="en-US" sz="8000"/>
              <a:t>, </a:t>
            </a:r>
            <a:r>
              <a:rPr lang="en-US" sz="6600"/>
              <a:t>not!</a:t>
            </a:r>
          </a:p>
        </p:txBody>
      </p:sp>
    </p:spTree>
    <p:extLst>
      <p:ext uri="{BB962C8B-B14F-4D97-AF65-F5344CB8AC3E}">
        <p14:creationId xmlns:p14="http://schemas.microsoft.com/office/powerpoint/2010/main" val="414461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116632"/>
            <a:ext cx="5181227" cy="523220"/>
          </a:xfrm>
          <a:prstGeom prst="rect">
            <a:avLst/>
          </a:prstGeom>
          <a:noFill/>
        </p:spPr>
        <p:txBody>
          <a:bodyPr wrap="none" rtlCol="0">
            <a:spAutoFit/>
          </a:bodyPr>
          <a:lstStyle/>
          <a:p>
            <a:r>
              <a:rPr lang="en-AU" sz="2800" b="1" dirty="0">
                <a:solidFill>
                  <a:schemeClr val="bg1"/>
                </a:solidFill>
              </a:rPr>
              <a:t>Course details - assignments</a:t>
            </a:r>
          </a:p>
        </p:txBody>
      </p:sp>
      <p:sp>
        <p:nvSpPr>
          <p:cNvPr id="3" name="TextBox 2">
            <a:extLst>
              <a:ext uri="{FF2B5EF4-FFF2-40B4-BE49-F238E27FC236}">
                <a16:creationId xmlns:a16="http://schemas.microsoft.com/office/drawing/2014/main" xmlns="" id="{4CB597AB-BCBB-413B-9378-BD574A72FBF4}"/>
              </a:ext>
            </a:extLst>
          </p:cNvPr>
          <p:cNvSpPr txBox="1"/>
          <p:nvPr/>
        </p:nvSpPr>
        <p:spPr>
          <a:xfrm>
            <a:off x="395537" y="980728"/>
            <a:ext cx="8064895" cy="5078313"/>
          </a:xfrm>
          <a:prstGeom prst="rect">
            <a:avLst/>
          </a:prstGeom>
          <a:noFill/>
        </p:spPr>
        <p:txBody>
          <a:bodyPr wrap="square" rtlCol="0">
            <a:spAutoFit/>
          </a:bodyPr>
          <a:lstStyle/>
          <a:p>
            <a:r>
              <a:rPr lang="en-US" b="1" dirty="0"/>
              <a:t>Assignment 1 -  Research Report Review  (10%)</a:t>
            </a:r>
            <a:endParaRPr lang="en-US" dirty="0"/>
          </a:p>
          <a:p>
            <a:r>
              <a:rPr lang="en-US" dirty="0"/>
              <a:t>groups will review and provide feedback on a research paper </a:t>
            </a:r>
            <a:br>
              <a:rPr lang="en-US" dirty="0"/>
            </a:br>
            <a:r>
              <a:rPr lang="en-US" dirty="0"/>
              <a:t>provided to you.</a:t>
            </a:r>
          </a:p>
          <a:p>
            <a:endParaRPr lang="en-US" dirty="0"/>
          </a:p>
          <a:p>
            <a:endParaRPr lang="en-US" dirty="0"/>
          </a:p>
          <a:p>
            <a:r>
              <a:rPr lang="en-US" b="1" dirty="0"/>
              <a:t>Assignment 2 -  Research Report (15%)</a:t>
            </a:r>
            <a:r>
              <a:rPr lang="en-US" dirty="0"/>
              <a:t> </a:t>
            </a:r>
          </a:p>
          <a:p>
            <a:r>
              <a:rPr lang="en-US" dirty="0"/>
              <a:t>groups will research an assigned topic and produce a short research paper on their assigned topic.</a:t>
            </a:r>
          </a:p>
          <a:p>
            <a:endParaRPr lang="en-US" dirty="0"/>
          </a:p>
          <a:p>
            <a:endParaRPr lang="en-US" dirty="0"/>
          </a:p>
          <a:p>
            <a:r>
              <a:rPr lang="en-US" b="1" dirty="0"/>
              <a:t>Assignment 3 - Briefing Paper &amp; Presentation (20%)</a:t>
            </a:r>
            <a:endParaRPr lang="en-US" dirty="0"/>
          </a:p>
          <a:p>
            <a:r>
              <a:rPr lang="en-US" dirty="0"/>
              <a:t>students will produce a short briefing paper for a scenario provided to you and used in workshop exercises. In addition to the briefing paper, students are required to present the key points, including recommendation, during Week 12. The briefing paper, including recommendations, will require students to draw upon and apply the knowledge gained from their research conducted for Assignments 1 &amp; 2.</a:t>
            </a:r>
            <a:br>
              <a:rPr lang="en-US" dirty="0"/>
            </a:br>
            <a:endParaRPr lang="en-AU" dirty="0"/>
          </a:p>
        </p:txBody>
      </p:sp>
      <p:sp>
        <p:nvSpPr>
          <p:cNvPr id="4" name="TextBox 3">
            <a:extLst>
              <a:ext uri="{FF2B5EF4-FFF2-40B4-BE49-F238E27FC236}">
                <a16:creationId xmlns:a16="http://schemas.microsoft.com/office/drawing/2014/main" xmlns="" id="{589ECE98-2CC3-4FF5-B236-E4E7BF78F3D9}"/>
              </a:ext>
            </a:extLst>
          </p:cNvPr>
          <p:cNvSpPr txBox="1"/>
          <p:nvPr/>
        </p:nvSpPr>
        <p:spPr>
          <a:xfrm>
            <a:off x="3923928" y="1556792"/>
            <a:ext cx="3232488" cy="369332"/>
          </a:xfrm>
          <a:prstGeom prst="rect">
            <a:avLst/>
          </a:prstGeom>
          <a:noFill/>
        </p:spPr>
        <p:txBody>
          <a:bodyPr wrap="none" rtlCol="0">
            <a:spAutoFit/>
          </a:bodyPr>
          <a:lstStyle/>
          <a:p>
            <a:r>
              <a:rPr lang="en-US" b="1" dirty="0">
                <a:solidFill>
                  <a:srgbClr val="C00000"/>
                </a:solidFill>
              </a:rPr>
              <a:t>Due: 5pm Friday, </a:t>
            </a:r>
            <a:r>
              <a:rPr lang="en-US" b="1" dirty="0" smtClean="0">
                <a:solidFill>
                  <a:srgbClr val="C00000"/>
                </a:solidFill>
              </a:rPr>
              <a:t>29 </a:t>
            </a:r>
            <a:r>
              <a:rPr lang="en-US" b="1" dirty="0">
                <a:solidFill>
                  <a:srgbClr val="C00000"/>
                </a:solidFill>
              </a:rPr>
              <a:t>March </a:t>
            </a:r>
            <a:endParaRPr lang="en-AU" b="1" dirty="0">
              <a:solidFill>
                <a:srgbClr val="C00000"/>
              </a:solidFill>
            </a:endParaRPr>
          </a:p>
        </p:txBody>
      </p:sp>
      <p:sp>
        <p:nvSpPr>
          <p:cNvPr id="5" name="TextBox 4">
            <a:extLst>
              <a:ext uri="{FF2B5EF4-FFF2-40B4-BE49-F238E27FC236}">
                <a16:creationId xmlns:a16="http://schemas.microsoft.com/office/drawing/2014/main" xmlns="" id="{918734C8-0F30-47A7-A8E7-3F92AFEAFC83}"/>
              </a:ext>
            </a:extLst>
          </p:cNvPr>
          <p:cNvSpPr txBox="1"/>
          <p:nvPr/>
        </p:nvSpPr>
        <p:spPr>
          <a:xfrm>
            <a:off x="3923928" y="2960940"/>
            <a:ext cx="3005887" cy="369332"/>
          </a:xfrm>
          <a:prstGeom prst="rect">
            <a:avLst/>
          </a:prstGeom>
          <a:noFill/>
        </p:spPr>
        <p:txBody>
          <a:bodyPr wrap="none" rtlCol="0">
            <a:spAutoFit/>
          </a:bodyPr>
          <a:lstStyle/>
          <a:p>
            <a:r>
              <a:rPr lang="en-US" b="1" dirty="0">
                <a:solidFill>
                  <a:srgbClr val="C00000"/>
                </a:solidFill>
              </a:rPr>
              <a:t>Due: 5pm Friday, </a:t>
            </a:r>
            <a:r>
              <a:rPr lang="en-US" b="1" dirty="0" smtClean="0">
                <a:solidFill>
                  <a:srgbClr val="C00000"/>
                </a:solidFill>
              </a:rPr>
              <a:t>26 </a:t>
            </a:r>
            <a:r>
              <a:rPr lang="en-US" b="1" dirty="0">
                <a:solidFill>
                  <a:srgbClr val="C00000"/>
                </a:solidFill>
              </a:rPr>
              <a:t>April</a:t>
            </a:r>
            <a:endParaRPr lang="en-AU" b="1" dirty="0">
              <a:solidFill>
                <a:srgbClr val="C00000"/>
              </a:solidFill>
            </a:endParaRPr>
          </a:p>
        </p:txBody>
      </p:sp>
      <p:sp>
        <p:nvSpPr>
          <p:cNvPr id="6" name="TextBox 5">
            <a:extLst>
              <a:ext uri="{FF2B5EF4-FFF2-40B4-BE49-F238E27FC236}">
                <a16:creationId xmlns:a16="http://schemas.microsoft.com/office/drawing/2014/main" xmlns="" id="{C77B4423-3F6D-4954-9ACA-F56765C6E78E}"/>
              </a:ext>
            </a:extLst>
          </p:cNvPr>
          <p:cNvSpPr txBox="1"/>
          <p:nvPr/>
        </p:nvSpPr>
        <p:spPr>
          <a:xfrm>
            <a:off x="3923928" y="5518973"/>
            <a:ext cx="5369803" cy="646331"/>
          </a:xfrm>
          <a:prstGeom prst="rect">
            <a:avLst/>
          </a:prstGeom>
          <a:noFill/>
        </p:spPr>
        <p:txBody>
          <a:bodyPr wrap="none" rtlCol="0">
            <a:spAutoFit/>
          </a:bodyPr>
          <a:lstStyle/>
          <a:p>
            <a:r>
              <a:rPr lang="en-US" b="1" dirty="0">
                <a:solidFill>
                  <a:srgbClr val="C00000"/>
                </a:solidFill>
              </a:rPr>
              <a:t>Briefing paper due: 5pm Friday, 24 May</a:t>
            </a:r>
          </a:p>
          <a:p>
            <a:r>
              <a:rPr lang="en-US" b="1" dirty="0">
                <a:solidFill>
                  <a:srgbClr val="C00000"/>
                </a:solidFill>
              </a:rPr>
              <a:t>Presentation slides due: 9am </a:t>
            </a:r>
            <a:r>
              <a:rPr lang="en-US" b="1" dirty="0" smtClean="0">
                <a:solidFill>
                  <a:srgbClr val="C00000"/>
                </a:solidFill>
              </a:rPr>
              <a:t>Tuesday</a:t>
            </a:r>
            <a:r>
              <a:rPr lang="en-US" b="1" dirty="0">
                <a:solidFill>
                  <a:srgbClr val="C00000"/>
                </a:solidFill>
              </a:rPr>
              <a:t>, </a:t>
            </a:r>
            <a:r>
              <a:rPr lang="en-US" b="1" dirty="0" smtClean="0">
                <a:solidFill>
                  <a:srgbClr val="C00000"/>
                </a:solidFill>
              </a:rPr>
              <a:t>28 </a:t>
            </a:r>
            <a:r>
              <a:rPr lang="en-US" b="1" dirty="0">
                <a:solidFill>
                  <a:srgbClr val="C00000"/>
                </a:solidFill>
              </a:rPr>
              <a:t>May  </a:t>
            </a:r>
            <a:endParaRPr lang="en-AU" b="1" dirty="0">
              <a:solidFill>
                <a:srgbClr val="C00000"/>
              </a:solidFill>
            </a:endParaRPr>
          </a:p>
        </p:txBody>
      </p:sp>
    </p:spTree>
    <p:extLst>
      <p:ext uri="{BB962C8B-B14F-4D97-AF65-F5344CB8AC3E}">
        <p14:creationId xmlns:p14="http://schemas.microsoft.com/office/powerpoint/2010/main" val="3476807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95800" y="152400"/>
            <a:ext cx="4494239" cy="523220"/>
          </a:xfrm>
          <a:prstGeom prst="rect">
            <a:avLst/>
          </a:prstGeom>
          <a:noFill/>
        </p:spPr>
        <p:txBody>
          <a:bodyPr wrap="none" rtlCol="0">
            <a:spAutoFit/>
          </a:bodyPr>
          <a:lstStyle/>
          <a:p>
            <a:r>
              <a:rPr lang="en-AU" sz="2800" b="1" dirty="0">
                <a:solidFill>
                  <a:srgbClr val="FFFFFF"/>
                </a:solidFill>
              </a:rPr>
              <a:t>Understanding teamwork</a:t>
            </a:r>
            <a:endParaRPr lang="en-US" sz="2800" b="1" dirty="0">
              <a:solidFill>
                <a:srgbClr val="FFFFFF"/>
              </a:solidFill>
            </a:endParaRPr>
          </a:p>
        </p:txBody>
      </p:sp>
      <p:pic>
        <p:nvPicPr>
          <p:cNvPr id="3" name="Picture 2" descr="Screenshot 2017-03-05 18.58.43.png"/>
          <p:cNvPicPr>
            <a:picLocks noChangeAspect="1"/>
          </p:cNvPicPr>
          <p:nvPr/>
        </p:nvPicPr>
        <p:blipFill>
          <a:blip r:embed="rId3"/>
          <a:stretch>
            <a:fillRect/>
          </a:stretch>
        </p:blipFill>
        <p:spPr>
          <a:xfrm>
            <a:off x="110994" y="1556792"/>
            <a:ext cx="8791706" cy="3673415"/>
          </a:xfrm>
          <a:prstGeom prst="rect">
            <a:avLst/>
          </a:prstGeom>
        </p:spPr>
      </p:pic>
    </p:spTree>
    <p:extLst>
      <p:ext uri="{BB962C8B-B14F-4D97-AF65-F5344CB8AC3E}">
        <p14:creationId xmlns:p14="http://schemas.microsoft.com/office/powerpoint/2010/main" val="3832008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95800" y="152400"/>
            <a:ext cx="4494239" cy="523220"/>
          </a:xfrm>
          <a:prstGeom prst="rect">
            <a:avLst/>
          </a:prstGeom>
          <a:noFill/>
        </p:spPr>
        <p:txBody>
          <a:bodyPr wrap="none" rtlCol="0">
            <a:spAutoFit/>
          </a:bodyPr>
          <a:lstStyle/>
          <a:p>
            <a:r>
              <a:rPr lang="en-AU" sz="2800" b="1" dirty="0">
                <a:solidFill>
                  <a:srgbClr val="FFFFFF"/>
                </a:solidFill>
              </a:rPr>
              <a:t>Understanding teamwork</a:t>
            </a:r>
            <a:endParaRPr lang="en-US" sz="2800" b="1" dirty="0">
              <a:solidFill>
                <a:srgbClr val="FFFFFF"/>
              </a:solidFill>
            </a:endParaRPr>
          </a:p>
        </p:txBody>
      </p:sp>
      <p:pic>
        <p:nvPicPr>
          <p:cNvPr id="4" name="Picture 3" descr="Screenshot 2017-03-05 18.58.56.png"/>
          <p:cNvPicPr>
            <a:picLocks noChangeAspect="1"/>
          </p:cNvPicPr>
          <p:nvPr/>
        </p:nvPicPr>
        <p:blipFill>
          <a:blip r:embed="rId3"/>
          <a:stretch>
            <a:fillRect/>
          </a:stretch>
        </p:blipFill>
        <p:spPr>
          <a:xfrm>
            <a:off x="571185" y="1124744"/>
            <a:ext cx="8064223" cy="4968552"/>
          </a:xfrm>
          <a:prstGeom prst="rect">
            <a:avLst/>
          </a:prstGeom>
        </p:spPr>
      </p:pic>
    </p:spTree>
    <p:extLst>
      <p:ext uri="{BB962C8B-B14F-4D97-AF65-F5344CB8AC3E}">
        <p14:creationId xmlns:p14="http://schemas.microsoft.com/office/powerpoint/2010/main" val="977547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42</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7664" y="1393612"/>
            <a:ext cx="7292975" cy="523220"/>
          </a:xfrm>
          <a:prstGeom prst="rect">
            <a:avLst/>
          </a:prstGeom>
        </p:spPr>
        <p:txBody>
          <a:bodyPr wrap="square">
            <a:spAutoFit/>
          </a:bodyPr>
          <a:lstStyle/>
          <a:p>
            <a:r>
              <a:rPr lang="en-US" altLang="en-US" sz="2800" dirty="0">
                <a:latin typeface="Tekton Pro" panose="020F0603020208020904" pitchFamily="34" charset="0"/>
              </a:rPr>
              <a:t>What is Agile project management (APM)</a:t>
            </a:r>
            <a:r>
              <a:rPr lang="en-US" sz="2800" dirty="0">
                <a:latin typeface="Tekton Pro" panose="020F0603020208020904" pitchFamily="34" charset="0"/>
              </a:rPr>
              <a:t>?</a:t>
            </a:r>
          </a:p>
        </p:txBody>
      </p:sp>
      <p:pic>
        <p:nvPicPr>
          <p:cNvPr id="6" name="Picture 5"/>
          <p:cNvPicPr>
            <a:picLocks noChangeAspect="1"/>
          </p:cNvPicPr>
          <p:nvPr/>
        </p:nvPicPr>
        <p:blipFill>
          <a:blip r:embed="rId4"/>
          <a:stretch>
            <a:fillRect/>
          </a:stretch>
        </p:blipFill>
        <p:spPr>
          <a:xfrm>
            <a:off x="630753" y="1214852"/>
            <a:ext cx="601531" cy="1037729"/>
          </a:xfrm>
          <a:prstGeom prst="rect">
            <a:avLst/>
          </a:prstGeom>
        </p:spPr>
      </p:pic>
      <p:pic>
        <p:nvPicPr>
          <p:cNvPr id="10" name="Picture 9"/>
          <p:cNvPicPr>
            <a:picLocks noChangeAspect="1"/>
          </p:cNvPicPr>
          <p:nvPr/>
        </p:nvPicPr>
        <p:blipFill>
          <a:blip r:embed="rId5"/>
          <a:stretch>
            <a:fillRect/>
          </a:stretch>
        </p:blipFill>
        <p:spPr>
          <a:xfrm>
            <a:off x="8474650" y="154493"/>
            <a:ext cx="447055" cy="447055"/>
          </a:xfrm>
          <a:prstGeom prst="rect">
            <a:avLst/>
          </a:prstGeom>
          <a:effectLst>
            <a:softEdge rad="63500"/>
          </a:effectLst>
        </p:spPr>
      </p:pic>
      <p:sp>
        <p:nvSpPr>
          <p:cNvPr id="12" name="TextBox 11"/>
          <p:cNvSpPr txBox="1"/>
          <p:nvPr/>
        </p:nvSpPr>
        <p:spPr>
          <a:xfrm>
            <a:off x="8460432" y="182484"/>
            <a:ext cx="470000" cy="400110"/>
          </a:xfrm>
          <a:prstGeom prst="rect">
            <a:avLst/>
          </a:prstGeom>
          <a:noFill/>
        </p:spPr>
        <p:txBody>
          <a:bodyPr wrap="none" rtlCol="0">
            <a:spAutoFit/>
          </a:bodyPr>
          <a:lstStyle/>
          <a:p>
            <a:r>
              <a:rPr lang="en-AU" sz="2000" b="1" dirty="0"/>
              <a:t>10</a:t>
            </a:r>
          </a:p>
        </p:txBody>
      </p:sp>
      <p:pic>
        <p:nvPicPr>
          <p:cNvPr id="13" name="Picture 12"/>
          <p:cNvPicPr>
            <a:picLocks noChangeAspect="1"/>
          </p:cNvPicPr>
          <p:nvPr/>
        </p:nvPicPr>
        <p:blipFill>
          <a:blip r:embed="rId6"/>
          <a:stretch>
            <a:fillRect/>
          </a:stretch>
        </p:blipFill>
        <p:spPr>
          <a:xfrm>
            <a:off x="1763688" y="2780928"/>
            <a:ext cx="5715000" cy="1781175"/>
          </a:xfrm>
          <a:prstGeom prst="rect">
            <a:avLst/>
          </a:prstGeom>
        </p:spPr>
      </p:pic>
      <p:grpSp>
        <p:nvGrpSpPr>
          <p:cNvPr id="14" name="Group 13">
            <a:extLst>
              <a:ext uri="{FF2B5EF4-FFF2-40B4-BE49-F238E27FC236}">
                <a16:creationId xmlns:a16="http://schemas.microsoft.com/office/drawing/2014/main" xmlns="" id="{E00FC899-25A1-4369-B3FD-1003B56B9B17}"/>
              </a:ext>
            </a:extLst>
          </p:cNvPr>
          <p:cNvGrpSpPr/>
          <p:nvPr/>
        </p:nvGrpSpPr>
        <p:grpSpPr>
          <a:xfrm>
            <a:off x="5436096" y="5445224"/>
            <a:ext cx="3384376" cy="1013593"/>
            <a:chOff x="5436096" y="5445224"/>
            <a:chExt cx="3384376" cy="1013593"/>
          </a:xfrm>
        </p:grpSpPr>
        <p:pic>
          <p:nvPicPr>
            <p:cNvPr id="15" name="Picture 14">
              <a:extLst>
                <a:ext uri="{FF2B5EF4-FFF2-40B4-BE49-F238E27FC236}">
                  <a16:creationId xmlns:a16="http://schemas.microsoft.com/office/drawing/2014/main" xmlns="" id="{189A95E1-6B39-4FB6-B307-0B25AE88E5FF}"/>
                </a:ext>
              </a:extLst>
            </p:cNvPr>
            <p:cNvPicPr>
              <a:picLocks noChangeAspect="1"/>
            </p:cNvPicPr>
            <p:nvPr/>
          </p:nvPicPr>
          <p:blipFill>
            <a:blip r:embed="rId5"/>
            <a:stretch>
              <a:fillRect/>
            </a:stretch>
          </p:blipFill>
          <p:spPr>
            <a:xfrm>
              <a:off x="5436096" y="5445224"/>
              <a:ext cx="1013593" cy="1013593"/>
            </a:xfrm>
            <a:prstGeom prst="rect">
              <a:avLst/>
            </a:prstGeom>
            <a:effectLst>
              <a:outerShdw blurRad="50800" dist="38100" dir="2700000" algn="tl" rotWithShape="0">
                <a:schemeClr val="bg1"/>
              </a:outerShdw>
            </a:effectLst>
          </p:spPr>
        </p:pic>
        <p:sp>
          <p:nvSpPr>
            <p:cNvPr id="16" name="TextBox 15">
              <a:extLst>
                <a:ext uri="{FF2B5EF4-FFF2-40B4-BE49-F238E27FC236}">
                  <a16:creationId xmlns:a16="http://schemas.microsoft.com/office/drawing/2014/main" xmlns="" id="{3699ED0C-E5CD-4987-B904-D84002357E6B}"/>
                </a:ext>
              </a:extLst>
            </p:cNvPr>
            <p:cNvSpPr txBox="1"/>
            <p:nvPr/>
          </p:nvSpPr>
          <p:spPr>
            <a:xfrm>
              <a:off x="6372200" y="5589240"/>
              <a:ext cx="2448272" cy="707886"/>
            </a:xfrm>
            <a:prstGeom prst="rect">
              <a:avLst/>
            </a:prstGeom>
            <a:noFill/>
          </p:spPr>
          <p:txBody>
            <a:bodyPr wrap="square" rtlCol="0">
              <a:spAutoFit/>
            </a:bodyPr>
            <a:lstStyle/>
            <a:p>
              <a:r>
                <a:rPr lang="en-US" sz="2000" b="1" dirty="0"/>
                <a:t>Socrative</a:t>
              </a:r>
            </a:p>
            <a:p>
              <a:r>
                <a:rPr lang="en-US" sz="2000" b="1" dirty="0"/>
                <a:t>C</a:t>
              </a:r>
              <a:r>
                <a:rPr lang="en-AU" sz="2000" b="1" dirty="0"/>
                <a:t>ALDWELL8573</a:t>
              </a:r>
            </a:p>
          </p:txBody>
        </p:sp>
      </p:grpSp>
    </p:spTree>
    <p:extLst>
      <p:ext uri="{BB962C8B-B14F-4D97-AF65-F5344CB8AC3E}">
        <p14:creationId xmlns:p14="http://schemas.microsoft.com/office/powerpoint/2010/main" val="215936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116632"/>
            <a:ext cx="5181227" cy="523220"/>
          </a:xfrm>
          <a:prstGeom prst="rect">
            <a:avLst/>
          </a:prstGeom>
          <a:noFill/>
        </p:spPr>
        <p:txBody>
          <a:bodyPr wrap="none" rtlCol="0">
            <a:spAutoFit/>
          </a:bodyPr>
          <a:lstStyle/>
          <a:p>
            <a:r>
              <a:rPr lang="en-AU" sz="2800" b="1" dirty="0">
                <a:solidFill>
                  <a:schemeClr val="bg1"/>
                </a:solidFill>
              </a:rPr>
              <a:t>Course details - assignments</a:t>
            </a:r>
          </a:p>
        </p:txBody>
      </p:sp>
      <p:sp>
        <p:nvSpPr>
          <p:cNvPr id="3" name="TextBox 2">
            <a:extLst>
              <a:ext uri="{FF2B5EF4-FFF2-40B4-BE49-F238E27FC236}">
                <a16:creationId xmlns:a16="http://schemas.microsoft.com/office/drawing/2014/main" xmlns="" id="{4CB597AB-BCBB-413B-9378-BD574A72FBF4}"/>
              </a:ext>
            </a:extLst>
          </p:cNvPr>
          <p:cNvSpPr txBox="1"/>
          <p:nvPr/>
        </p:nvSpPr>
        <p:spPr>
          <a:xfrm>
            <a:off x="395537" y="980728"/>
            <a:ext cx="8064895" cy="1477328"/>
          </a:xfrm>
          <a:prstGeom prst="rect">
            <a:avLst/>
          </a:prstGeom>
          <a:noFill/>
        </p:spPr>
        <p:txBody>
          <a:bodyPr wrap="square" rtlCol="0">
            <a:spAutoFit/>
          </a:bodyPr>
          <a:lstStyle/>
          <a:p>
            <a:endParaRPr lang="en-US" dirty="0"/>
          </a:p>
          <a:p>
            <a:endParaRPr lang="en-US" dirty="0"/>
          </a:p>
          <a:p>
            <a:r>
              <a:rPr lang="en-US" b="1" dirty="0"/>
              <a:t>Notice all the reports in the assignments?</a:t>
            </a:r>
          </a:p>
          <a:p>
            <a:endParaRPr lang="en-US" b="1" dirty="0"/>
          </a:p>
          <a:p>
            <a:r>
              <a:rPr lang="en-US" b="1" dirty="0"/>
              <a:t>We’ll be helping you with that …</a:t>
            </a:r>
            <a:endParaRPr lang="en-US" dirty="0"/>
          </a:p>
        </p:txBody>
      </p:sp>
      <p:sp>
        <p:nvSpPr>
          <p:cNvPr id="7" name="TextBox 6">
            <a:extLst>
              <a:ext uri="{FF2B5EF4-FFF2-40B4-BE49-F238E27FC236}">
                <a16:creationId xmlns:a16="http://schemas.microsoft.com/office/drawing/2014/main" xmlns="" id="{BCA2F0B0-674D-47BC-A6CB-89CF45036732}"/>
              </a:ext>
            </a:extLst>
          </p:cNvPr>
          <p:cNvSpPr txBox="1"/>
          <p:nvPr/>
        </p:nvSpPr>
        <p:spPr>
          <a:xfrm>
            <a:off x="2123728" y="3212976"/>
            <a:ext cx="5604419" cy="830997"/>
          </a:xfrm>
          <a:prstGeom prst="rect">
            <a:avLst/>
          </a:prstGeom>
          <a:noFill/>
        </p:spPr>
        <p:txBody>
          <a:bodyPr wrap="none" rtlCol="0">
            <a:spAutoFit/>
          </a:bodyPr>
          <a:lstStyle/>
          <a:p>
            <a:r>
              <a:rPr lang="en-US" sz="2400" b="1" dirty="0">
                <a:solidFill>
                  <a:srgbClr val="0000CC"/>
                </a:solidFill>
              </a:rPr>
              <a:t>Workshop 1 Next week</a:t>
            </a:r>
          </a:p>
          <a:p>
            <a:r>
              <a:rPr lang="en-US" sz="2400" b="1" dirty="0">
                <a:solidFill>
                  <a:srgbClr val="0000CC"/>
                </a:solidFill>
              </a:rPr>
              <a:t>Academic Skills and Learning Centre</a:t>
            </a:r>
            <a:endParaRPr lang="en-AU" sz="2400" b="1" dirty="0">
              <a:solidFill>
                <a:srgbClr val="0000CC"/>
              </a:solidFill>
            </a:endParaRPr>
          </a:p>
        </p:txBody>
      </p:sp>
    </p:spTree>
    <p:extLst>
      <p:ext uri="{BB962C8B-B14F-4D97-AF65-F5344CB8AC3E}">
        <p14:creationId xmlns:p14="http://schemas.microsoft.com/office/powerpoint/2010/main" val="281481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BDAF315-508B-472C-A95A-1632881423C3}"/>
              </a:ext>
            </a:extLst>
          </p:cNvPr>
          <p:cNvSpPr txBox="1"/>
          <p:nvPr/>
        </p:nvSpPr>
        <p:spPr>
          <a:xfrm>
            <a:off x="683568" y="1844824"/>
            <a:ext cx="4896544" cy="923330"/>
          </a:xfrm>
          <a:prstGeom prst="rect">
            <a:avLst/>
          </a:prstGeom>
          <a:noFill/>
        </p:spPr>
        <p:txBody>
          <a:bodyPr wrap="square" rtlCol="0">
            <a:spAutoFit/>
          </a:bodyPr>
          <a:lstStyle/>
          <a:p>
            <a:r>
              <a:rPr lang="en-US" b="1" dirty="0"/>
              <a:t>GROUP submission</a:t>
            </a:r>
            <a:r>
              <a:rPr lang="en-US" dirty="0"/>
              <a:t> – i.e. a single copy per group – via the appropriate </a:t>
            </a:r>
            <a:r>
              <a:rPr lang="en-US" i="1" dirty="0"/>
              <a:t>Wattle </a:t>
            </a:r>
            <a:r>
              <a:rPr lang="en-US" dirty="0"/>
              <a:t>assignment submission activity</a:t>
            </a:r>
            <a:endParaRPr lang="en-AU" dirty="0"/>
          </a:p>
        </p:txBody>
      </p:sp>
      <p:sp>
        <p:nvSpPr>
          <p:cNvPr id="5" name="Rectangle 4">
            <a:extLst>
              <a:ext uri="{FF2B5EF4-FFF2-40B4-BE49-F238E27FC236}">
                <a16:creationId xmlns:a16="http://schemas.microsoft.com/office/drawing/2014/main" xmlns="" id="{1261D4A9-BADB-4BB1-8F78-8CDF5840B93B}"/>
              </a:ext>
            </a:extLst>
          </p:cNvPr>
          <p:cNvSpPr/>
          <p:nvPr/>
        </p:nvSpPr>
        <p:spPr>
          <a:xfrm>
            <a:off x="683568" y="4006805"/>
            <a:ext cx="5040560" cy="923330"/>
          </a:xfrm>
          <a:prstGeom prst="rect">
            <a:avLst/>
          </a:prstGeom>
        </p:spPr>
        <p:txBody>
          <a:bodyPr wrap="square">
            <a:spAutoFit/>
          </a:bodyPr>
          <a:lstStyle/>
          <a:p>
            <a:r>
              <a:rPr lang="en-US" b="1" dirty="0"/>
              <a:t>INDIVIDUAL submission</a:t>
            </a:r>
            <a:r>
              <a:rPr lang="en-US" dirty="0"/>
              <a:t> – i.e. each student must submit a peer assessment at https://users.cecs.anu.edu.au/webpax/login.php</a:t>
            </a:r>
            <a:endParaRPr lang="en-AU" dirty="0"/>
          </a:p>
        </p:txBody>
      </p:sp>
      <p:pic>
        <p:nvPicPr>
          <p:cNvPr id="6" name="Picture 5">
            <a:extLst>
              <a:ext uri="{FF2B5EF4-FFF2-40B4-BE49-F238E27FC236}">
                <a16:creationId xmlns:a16="http://schemas.microsoft.com/office/drawing/2014/main" xmlns="" id="{7D2FC21E-DCBD-448C-A943-B4CCB13805EF}"/>
              </a:ext>
            </a:extLst>
          </p:cNvPr>
          <p:cNvPicPr>
            <a:picLocks noChangeAspect="1"/>
          </p:cNvPicPr>
          <p:nvPr/>
        </p:nvPicPr>
        <p:blipFill>
          <a:blip r:embed="rId3"/>
          <a:stretch>
            <a:fillRect/>
          </a:stretch>
        </p:blipFill>
        <p:spPr>
          <a:xfrm>
            <a:off x="6012161" y="4241662"/>
            <a:ext cx="1872207" cy="411474"/>
          </a:xfrm>
          <a:prstGeom prst="rect">
            <a:avLst/>
          </a:prstGeom>
        </p:spPr>
      </p:pic>
      <p:grpSp>
        <p:nvGrpSpPr>
          <p:cNvPr id="10" name="Group 9">
            <a:extLst>
              <a:ext uri="{FF2B5EF4-FFF2-40B4-BE49-F238E27FC236}">
                <a16:creationId xmlns:a16="http://schemas.microsoft.com/office/drawing/2014/main" xmlns="" id="{55D7F338-35F7-4510-98D2-0491AB5C2CD3}"/>
              </a:ext>
            </a:extLst>
          </p:cNvPr>
          <p:cNvGrpSpPr/>
          <p:nvPr/>
        </p:nvGrpSpPr>
        <p:grpSpPr>
          <a:xfrm>
            <a:off x="6084168" y="1844824"/>
            <a:ext cx="2016224" cy="1170607"/>
            <a:chOff x="5796136" y="1682329"/>
            <a:chExt cx="2520280" cy="1584176"/>
          </a:xfrm>
        </p:grpSpPr>
        <p:sp>
          <p:nvSpPr>
            <p:cNvPr id="8" name="Rectangle 7">
              <a:extLst>
                <a:ext uri="{FF2B5EF4-FFF2-40B4-BE49-F238E27FC236}">
                  <a16:creationId xmlns:a16="http://schemas.microsoft.com/office/drawing/2014/main" xmlns="" id="{FD518B14-CF8A-4944-8582-2A44C38A88D5}"/>
                </a:ext>
              </a:extLst>
            </p:cNvPr>
            <p:cNvSpPr/>
            <p:nvPr/>
          </p:nvSpPr>
          <p:spPr>
            <a:xfrm>
              <a:off x="5796136" y="1682329"/>
              <a:ext cx="2520280" cy="15841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8E3FC56F-8FDB-47F7-98AC-10EFC3E96B83}"/>
                </a:ext>
              </a:extLst>
            </p:cNvPr>
            <p:cNvPicPr>
              <a:picLocks noChangeAspect="1"/>
            </p:cNvPicPr>
            <p:nvPr/>
          </p:nvPicPr>
          <p:blipFill>
            <a:blip r:embed="rId4"/>
            <a:stretch>
              <a:fillRect/>
            </a:stretch>
          </p:blipFill>
          <p:spPr>
            <a:xfrm>
              <a:off x="5868144" y="1772816"/>
              <a:ext cx="2286000" cy="800100"/>
            </a:xfrm>
            <a:prstGeom prst="rect">
              <a:avLst/>
            </a:prstGeom>
          </p:spPr>
        </p:pic>
        <p:sp>
          <p:nvSpPr>
            <p:cNvPr id="7" name="Rectangle 6">
              <a:extLst>
                <a:ext uri="{FF2B5EF4-FFF2-40B4-BE49-F238E27FC236}">
                  <a16:creationId xmlns:a16="http://schemas.microsoft.com/office/drawing/2014/main" xmlns="" id="{C34526B3-04F4-4521-8A99-C9AAD9F7107D}"/>
                </a:ext>
              </a:extLst>
            </p:cNvPr>
            <p:cNvSpPr/>
            <p:nvPr/>
          </p:nvSpPr>
          <p:spPr>
            <a:xfrm>
              <a:off x="5940152" y="2618433"/>
              <a:ext cx="2286000" cy="5495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Wattle</a:t>
              </a:r>
              <a:endParaRPr lang="en-US" sz="2800" dirty="0"/>
            </a:p>
          </p:txBody>
        </p:sp>
      </p:grpSp>
      <p:sp>
        <p:nvSpPr>
          <p:cNvPr id="11" name="TextBox 10">
            <a:extLst>
              <a:ext uri="{FF2B5EF4-FFF2-40B4-BE49-F238E27FC236}">
                <a16:creationId xmlns:a16="http://schemas.microsoft.com/office/drawing/2014/main" xmlns="" id="{BBE99826-1689-4A6B-A90E-A53FA2492005}"/>
              </a:ext>
            </a:extLst>
          </p:cNvPr>
          <p:cNvSpPr txBox="1"/>
          <p:nvPr/>
        </p:nvSpPr>
        <p:spPr>
          <a:xfrm>
            <a:off x="696505" y="4941168"/>
            <a:ext cx="7331879" cy="369332"/>
          </a:xfrm>
          <a:prstGeom prst="rect">
            <a:avLst/>
          </a:prstGeom>
          <a:noFill/>
        </p:spPr>
        <p:txBody>
          <a:bodyPr wrap="none" rtlCol="0">
            <a:spAutoFit/>
          </a:bodyPr>
          <a:lstStyle/>
          <a:p>
            <a:r>
              <a:rPr lang="en-US" b="1" dirty="0">
                <a:solidFill>
                  <a:srgbClr val="C00000"/>
                </a:solidFill>
              </a:rPr>
              <a:t>Due: 9am Monday morning following each Assignment due date </a:t>
            </a:r>
            <a:endParaRPr lang="en-AU" b="1" dirty="0">
              <a:solidFill>
                <a:srgbClr val="C00000"/>
              </a:solidFill>
            </a:endParaRPr>
          </a:p>
        </p:txBody>
      </p:sp>
      <p:sp>
        <p:nvSpPr>
          <p:cNvPr id="12" name="TextBox 11">
            <a:extLst>
              <a:ext uri="{FF2B5EF4-FFF2-40B4-BE49-F238E27FC236}">
                <a16:creationId xmlns:a16="http://schemas.microsoft.com/office/drawing/2014/main" xmlns="" id="{F519ED42-4067-497A-A10B-325D050E9641}"/>
              </a:ext>
            </a:extLst>
          </p:cNvPr>
          <p:cNvSpPr txBox="1"/>
          <p:nvPr/>
        </p:nvSpPr>
        <p:spPr>
          <a:xfrm>
            <a:off x="3851920" y="116632"/>
            <a:ext cx="5181227" cy="523220"/>
          </a:xfrm>
          <a:prstGeom prst="rect">
            <a:avLst/>
          </a:prstGeom>
          <a:noFill/>
        </p:spPr>
        <p:txBody>
          <a:bodyPr wrap="none" rtlCol="0">
            <a:spAutoFit/>
          </a:bodyPr>
          <a:lstStyle/>
          <a:p>
            <a:r>
              <a:rPr lang="en-AU" sz="2800" b="1" dirty="0">
                <a:solidFill>
                  <a:schemeClr val="bg1"/>
                </a:solidFill>
              </a:rPr>
              <a:t>Course details - assignments</a:t>
            </a:r>
          </a:p>
        </p:txBody>
      </p:sp>
    </p:spTree>
    <p:extLst>
      <p:ext uri="{BB962C8B-B14F-4D97-AF65-F5344CB8AC3E}">
        <p14:creationId xmlns:p14="http://schemas.microsoft.com/office/powerpoint/2010/main" val="39033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BDAF315-508B-472C-A95A-1632881423C3}"/>
              </a:ext>
            </a:extLst>
          </p:cNvPr>
          <p:cNvSpPr txBox="1"/>
          <p:nvPr/>
        </p:nvSpPr>
        <p:spPr>
          <a:xfrm>
            <a:off x="2051720" y="3573016"/>
            <a:ext cx="4896544" cy="2246769"/>
          </a:xfrm>
          <a:prstGeom prst="rect">
            <a:avLst/>
          </a:prstGeom>
          <a:noFill/>
        </p:spPr>
        <p:txBody>
          <a:bodyPr wrap="square" rtlCol="0">
            <a:spAutoFit/>
          </a:bodyPr>
          <a:lstStyle/>
          <a:p>
            <a:pPr algn="ctr"/>
            <a:r>
              <a:rPr lang="en-US" sz="2800" b="1" dirty="0"/>
              <a:t>Course outline</a:t>
            </a:r>
          </a:p>
          <a:p>
            <a:pPr algn="ctr"/>
            <a:endParaRPr lang="en-US" sz="2800" b="1" dirty="0"/>
          </a:p>
          <a:p>
            <a:pPr algn="ctr"/>
            <a:r>
              <a:rPr lang="en-US" sz="2800" b="1" dirty="0"/>
              <a:t>Course schedule</a:t>
            </a:r>
          </a:p>
          <a:p>
            <a:pPr algn="ctr"/>
            <a:endParaRPr lang="en-US" sz="2800" b="1" dirty="0"/>
          </a:p>
          <a:p>
            <a:pPr algn="ctr"/>
            <a:r>
              <a:rPr lang="en-US" sz="2800" b="1" dirty="0"/>
              <a:t>Weekly reading</a:t>
            </a:r>
            <a:endParaRPr lang="en-AU" sz="2800" dirty="0"/>
          </a:p>
        </p:txBody>
      </p:sp>
      <p:grpSp>
        <p:nvGrpSpPr>
          <p:cNvPr id="10" name="Group 9">
            <a:extLst>
              <a:ext uri="{FF2B5EF4-FFF2-40B4-BE49-F238E27FC236}">
                <a16:creationId xmlns:a16="http://schemas.microsoft.com/office/drawing/2014/main" xmlns="" id="{55D7F338-35F7-4510-98D2-0491AB5C2CD3}"/>
              </a:ext>
            </a:extLst>
          </p:cNvPr>
          <p:cNvGrpSpPr/>
          <p:nvPr/>
        </p:nvGrpSpPr>
        <p:grpSpPr>
          <a:xfrm>
            <a:off x="3491880" y="1916832"/>
            <a:ext cx="2016224" cy="1170607"/>
            <a:chOff x="5796136" y="1682329"/>
            <a:chExt cx="2520280" cy="1584176"/>
          </a:xfrm>
        </p:grpSpPr>
        <p:sp>
          <p:nvSpPr>
            <p:cNvPr id="8" name="Rectangle 7">
              <a:extLst>
                <a:ext uri="{FF2B5EF4-FFF2-40B4-BE49-F238E27FC236}">
                  <a16:creationId xmlns:a16="http://schemas.microsoft.com/office/drawing/2014/main" xmlns="" id="{FD518B14-CF8A-4944-8582-2A44C38A88D5}"/>
                </a:ext>
              </a:extLst>
            </p:cNvPr>
            <p:cNvSpPr/>
            <p:nvPr/>
          </p:nvSpPr>
          <p:spPr>
            <a:xfrm>
              <a:off x="5796136" y="1682329"/>
              <a:ext cx="2520280" cy="15841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8E3FC56F-8FDB-47F7-98AC-10EFC3E96B83}"/>
                </a:ext>
              </a:extLst>
            </p:cNvPr>
            <p:cNvPicPr>
              <a:picLocks noChangeAspect="1"/>
            </p:cNvPicPr>
            <p:nvPr/>
          </p:nvPicPr>
          <p:blipFill>
            <a:blip r:embed="rId3"/>
            <a:stretch>
              <a:fillRect/>
            </a:stretch>
          </p:blipFill>
          <p:spPr>
            <a:xfrm>
              <a:off x="5868144" y="1772816"/>
              <a:ext cx="2286000" cy="800100"/>
            </a:xfrm>
            <a:prstGeom prst="rect">
              <a:avLst/>
            </a:prstGeom>
          </p:spPr>
        </p:pic>
        <p:sp>
          <p:nvSpPr>
            <p:cNvPr id="7" name="Rectangle 6">
              <a:extLst>
                <a:ext uri="{FF2B5EF4-FFF2-40B4-BE49-F238E27FC236}">
                  <a16:creationId xmlns:a16="http://schemas.microsoft.com/office/drawing/2014/main" xmlns="" id="{C34526B3-04F4-4521-8A99-C9AAD9F7107D}"/>
                </a:ext>
              </a:extLst>
            </p:cNvPr>
            <p:cNvSpPr/>
            <p:nvPr/>
          </p:nvSpPr>
          <p:spPr>
            <a:xfrm>
              <a:off x="5940152" y="2618433"/>
              <a:ext cx="2286000" cy="5495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Wattle</a:t>
              </a:r>
              <a:endParaRPr lang="en-US" sz="2800" dirty="0"/>
            </a:p>
          </p:txBody>
        </p:sp>
      </p:grpSp>
      <p:sp>
        <p:nvSpPr>
          <p:cNvPr id="12" name="TextBox 11">
            <a:extLst>
              <a:ext uri="{FF2B5EF4-FFF2-40B4-BE49-F238E27FC236}">
                <a16:creationId xmlns:a16="http://schemas.microsoft.com/office/drawing/2014/main" xmlns="" id="{F519ED42-4067-497A-A10B-325D050E9641}"/>
              </a:ext>
            </a:extLst>
          </p:cNvPr>
          <p:cNvSpPr txBox="1"/>
          <p:nvPr/>
        </p:nvSpPr>
        <p:spPr>
          <a:xfrm>
            <a:off x="6156176" y="116632"/>
            <a:ext cx="2762295" cy="523220"/>
          </a:xfrm>
          <a:prstGeom prst="rect">
            <a:avLst/>
          </a:prstGeom>
          <a:noFill/>
        </p:spPr>
        <p:txBody>
          <a:bodyPr wrap="none" rtlCol="0">
            <a:spAutoFit/>
          </a:bodyPr>
          <a:lstStyle/>
          <a:p>
            <a:r>
              <a:rPr lang="en-AU" sz="2800" b="1" dirty="0">
                <a:solidFill>
                  <a:schemeClr val="bg1"/>
                </a:solidFill>
              </a:rPr>
              <a:t>Course details</a:t>
            </a:r>
          </a:p>
        </p:txBody>
      </p:sp>
    </p:spTree>
    <p:extLst>
      <p:ext uri="{BB962C8B-B14F-4D97-AF65-F5344CB8AC3E}">
        <p14:creationId xmlns:p14="http://schemas.microsoft.com/office/powerpoint/2010/main" val="242913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8</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829" y="2780928"/>
            <a:ext cx="5810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1851025" y="2780928"/>
            <a:ext cx="7292975" cy="523220"/>
          </a:xfrm>
          <a:prstGeom prst="rect">
            <a:avLst/>
          </a:prstGeom>
        </p:spPr>
        <p:txBody>
          <a:bodyPr wrap="square">
            <a:spAutoFit/>
          </a:bodyPr>
          <a:lstStyle/>
          <a:p>
            <a:r>
              <a:rPr lang="en-US" sz="2800" dirty="0">
                <a:latin typeface="Tekton Pro" panose="020F0603020208020904" pitchFamily="34" charset="0"/>
              </a:rPr>
              <a:t>What </a:t>
            </a:r>
            <a:r>
              <a:rPr lang="en-US" sz="2800" dirty="0" smtClean="0">
                <a:latin typeface="Tekton Pro" panose="020F0603020208020904" pitchFamily="34" charset="0"/>
              </a:rPr>
              <a:t>do you think a project is?</a:t>
            </a:r>
            <a:endParaRPr lang="en-US" sz="2800" dirty="0">
              <a:latin typeface="Tekton Pro" panose="020F0603020208020904" pitchFamily="34" charset="0"/>
            </a:endParaRPr>
          </a:p>
        </p:txBody>
      </p:sp>
      <p:pic>
        <p:nvPicPr>
          <p:cNvPr id="24" name="Picture 23"/>
          <p:cNvPicPr>
            <a:picLocks noChangeAspect="1"/>
          </p:cNvPicPr>
          <p:nvPr/>
        </p:nvPicPr>
        <p:blipFill>
          <a:blip r:embed="rId5"/>
          <a:stretch>
            <a:fillRect/>
          </a:stretch>
        </p:blipFill>
        <p:spPr>
          <a:xfrm>
            <a:off x="1087953" y="2695333"/>
            <a:ext cx="601531" cy="1037729"/>
          </a:xfrm>
          <a:prstGeom prst="rect">
            <a:avLst/>
          </a:prstGeom>
        </p:spPr>
      </p:pic>
      <p:grpSp>
        <p:nvGrpSpPr>
          <p:cNvPr id="25" name="Group 24">
            <a:extLst>
              <a:ext uri="{FF2B5EF4-FFF2-40B4-BE49-F238E27FC236}">
                <a16:creationId xmlns:a16="http://schemas.microsoft.com/office/drawing/2014/main" xmlns="" id="{719F5362-FF12-42CE-9AC1-D7B03A726EC9}"/>
              </a:ext>
            </a:extLst>
          </p:cNvPr>
          <p:cNvGrpSpPr/>
          <p:nvPr/>
        </p:nvGrpSpPr>
        <p:grpSpPr>
          <a:xfrm>
            <a:off x="5436096" y="5445224"/>
            <a:ext cx="3384376" cy="1013593"/>
            <a:chOff x="5436096" y="5445224"/>
            <a:chExt cx="3384376" cy="1013593"/>
          </a:xfrm>
        </p:grpSpPr>
        <p:pic>
          <p:nvPicPr>
            <p:cNvPr id="26" name="Picture 25">
              <a:extLst>
                <a:ext uri="{FF2B5EF4-FFF2-40B4-BE49-F238E27FC236}">
                  <a16:creationId xmlns:a16="http://schemas.microsoft.com/office/drawing/2014/main" xmlns="" id="{D864C4F2-1954-4505-BCB8-48AB0EE66616}"/>
                </a:ext>
              </a:extLst>
            </p:cNvPr>
            <p:cNvPicPr>
              <a:picLocks noChangeAspect="1"/>
            </p:cNvPicPr>
            <p:nvPr/>
          </p:nvPicPr>
          <p:blipFill>
            <a:blip r:embed="rId6"/>
            <a:stretch>
              <a:fillRect/>
            </a:stretch>
          </p:blipFill>
          <p:spPr>
            <a:xfrm>
              <a:off x="5436096" y="5445224"/>
              <a:ext cx="1013593" cy="1013593"/>
            </a:xfrm>
            <a:prstGeom prst="rect">
              <a:avLst/>
            </a:prstGeom>
            <a:effectLst>
              <a:outerShdw blurRad="50800" dist="38100" dir="2700000" algn="tl" rotWithShape="0">
                <a:schemeClr val="bg1"/>
              </a:outerShdw>
            </a:effectLst>
          </p:spPr>
        </p:pic>
        <p:sp>
          <p:nvSpPr>
            <p:cNvPr id="27" name="TextBox 26">
              <a:extLst>
                <a:ext uri="{FF2B5EF4-FFF2-40B4-BE49-F238E27FC236}">
                  <a16:creationId xmlns:a16="http://schemas.microsoft.com/office/drawing/2014/main" xmlns="" id="{170C2038-7F68-49EF-90F7-E46627EF7871}"/>
                </a:ext>
              </a:extLst>
            </p:cNvPr>
            <p:cNvSpPr txBox="1"/>
            <p:nvPr/>
          </p:nvSpPr>
          <p:spPr>
            <a:xfrm>
              <a:off x="6372200" y="5589240"/>
              <a:ext cx="2448272" cy="707886"/>
            </a:xfrm>
            <a:prstGeom prst="rect">
              <a:avLst/>
            </a:prstGeom>
            <a:noFill/>
          </p:spPr>
          <p:txBody>
            <a:bodyPr wrap="square" rtlCol="0">
              <a:spAutoFit/>
            </a:bodyPr>
            <a:lstStyle/>
            <a:p>
              <a:r>
                <a:rPr lang="en-US" sz="2000" b="1" dirty="0"/>
                <a:t>Socrative</a:t>
              </a:r>
            </a:p>
            <a:p>
              <a:r>
                <a:rPr lang="en-US" sz="2000" b="1" dirty="0"/>
                <a:t>C</a:t>
              </a:r>
              <a:r>
                <a:rPr lang="en-AU" sz="2000" b="1" dirty="0"/>
                <a:t>ALDWELL8573</a:t>
              </a:r>
            </a:p>
          </p:txBody>
        </p:sp>
      </p:grpSp>
      <p:pic>
        <p:nvPicPr>
          <p:cNvPr id="28" name="Picture 27"/>
          <p:cNvPicPr>
            <a:picLocks noChangeAspect="1"/>
          </p:cNvPicPr>
          <p:nvPr/>
        </p:nvPicPr>
        <p:blipFill>
          <a:blip r:embed="rId6"/>
          <a:stretch>
            <a:fillRect/>
          </a:stretch>
        </p:blipFill>
        <p:spPr>
          <a:xfrm>
            <a:off x="8474650" y="154493"/>
            <a:ext cx="447055" cy="447055"/>
          </a:xfrm>
          <a:prstGeom prst="rect">
            <a:avLst/>
          </a:prstGeom>
          <a:effectLst>
            <a:softEdge rad="63500"/>
          </a:effectLst>
        </p:spPr>
      </p:pic>
    </p:spTree>
    <p:extLst>
      <p:ext uri="{BB962C8B-B14F-4D97-AF65-F5344CB8AC3E}">
        <p14:creationId xmlns:p14="http://schemas.microsoft.com/office/powerpoint/2010/main" val="30473853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B85E8-6B20-4CDB-A473-C3122D25221E}" type="slidenum">
              <a:rPr lang="en-AU" altLang="en-US"/>
              <a:pPr/>
              <a:t>9</a:t>
            </a:fld>
            <a:endParaRPr lang="en-AU" altLang="en-US"/>
          </a:p>
        </p:txBody>
      </p:sp>
      <p:sp>
        <p:nvSpPr>
          <p:cNvPr id="4" name="AutoShape 4" descr="Image result for logo for microsoft paint"/>
          <p:cNvSpPr>
            <a:spLocks noChangeAspect="1" noChangeArrowheads="1"/>
          </p:cNvSpPr>
          <p:nvPr/>
        </p:nvSpPr>
        <p:spPr bwMode="auto">
          <a:xfrm>
            <a:off x="155575" y="-593725"/>
            <a:ext cx="1238250"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7" descr="Image result for corel photo editing softwar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Rectangle 17"/>
          <p:cNvSpPr/>
          <p:nvPr/>
        </p:nvSpPr>
        <p:spPr>
          <a:xfrm>
            <a:off x="7308304" y="1772816"/>
            <a:ext cx="50252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AutoShape 2" descr="Image result for 10:05 clock image"/>
          <p:cNvSpPr>
            <a:spLocks noChangeAspect="1" noChangeArrowheads="1"/>
          </p:cNvSpPr>
          <p:nvPr/>
        </p:nvSpPr>
        <p:spPr bwMode="auto">
          <a:xfrm>
            <a:off x="155575" y="-547688"/>
            <a:ext cx="11525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Title 20"/>
          <p:cNvSpPr>
            <a:spLocks noGrp="1"/>
          </p:cNvSpPr>
          <p:nvPr>
            <p:ph type="title"/>
          </p:nvPr>
        </p:nvSpPr>
        <p:spPr>
          <a:xfrm>
            <a:off x="1763688" y="2996952"/>
            <a:ext cx="5525380" cy="935633"/>
          </a:xfrm>
        </p:spPr>
        <p:txBody>
          <a:bodyPr/>
          <a:lstStyle/>
          <a:p>
            <a:r>
              <a:rPr lang="en-AU" sz="3200" b="1" dirty="0"/>
              <a:t>What is a ‘project’ anyway? </a:t>
            </a:r>
          </a:p>
        </p:txBody>
      </p:sp>
      <p:sp>
        <p:nvSpPr>
          <p:cNvPr id="8" name="TextBox 7"/>
          <p:cNvSpPr txBox="1"/>
          <p:nvPr/>
        </p:nvSpPr>
        <p:spPr>
          <a:xfrm>
            <a:off x="611560" y="1959250"/>
            <a:ext cx="3467616" cy="369332"/>
          </a:xfrm>
          <a:prstGeom prst="rect">
            <a:avLst/>
          </a:prstGeom>
          <a:noFill/>
        </p:spPr>
        <p:txBody>
          <a:bodyPr wrap="none" rtlCol="0">
            <a:spAutoFit/>
          </a:bodyPr>
          <a:lstStyle/>
          <a:p>
            <a:r>
              <a:rPr lang="en-AU" dirty="0"/>
              <a:t>Solution to a business problem?</a:t>
            </a:r>
          </a:p>
        </p:txBody>
      </p:sp>
      <p:sp>
        <p:nvSpPr>
          <p:cNvPr id="16" name="TextBox 15"/>
          <p:cNvSpPr txBox="1"/>
          <p:nvPr/>
        </p:nvSpPr>
        <p:spPr>
          <a:xfrm>
            <a:off x="4788024" y="1403484"/>
            <a:ext cx="1492716" cy="369332"/>
          </a:xfrm>
          <a:prstGeom prst="rect">
            <a:avLst/>
          </a:prstGeom>
          <a:noFill/>
        </p:spPr>
        <p:txBody>
          <a:bodyPr wrap="none" rtlCol="0">
            <a:spAutoFit/>
          </a:bodyPr>
          <a:lstStyle/>
          <a:p>
            <a:r>
              <a:rPr lang="en-AU" dirty="0"/>
              <a:t>Goal driven?</a:t>
            </a:r>
          </a:p>
        </p:txBody>
      </p:sp>
      <p:sp>
        <p:nvSpPr>
          <p:cNvPr id="17" name="TextBox 16"/>
          <p:cNvSpPr txBox="1"/>
          <p:nvPr/>
        </p:nvSpPr>
        <p:spPr>
          <a:xfrm>
            <a:off x="6832444" y="5383374"/>
            <a:ext cx="1454244" cy="369332"/>
          </a:xfrm>
          <a:prstGeom prst="rect">
            <a:avLst/>
          </a:prstGeom>
          <a:noFill/>
        </p:spPr>
        <p:txBody>
          <a:bodyPr wrap="none" rtlCol="0">
            <a:spAutoFit/>
          </a:bodyPr>
          <a:lstStyle/>
          <a:p>
            <a:r>
              <a:rPr lang="en-AU" dirty="0"/>
              <a:t>Adds value?</a:t>
            </a:r>
          </a:p>
        </p:txBody>
      </p:sp>
      <p:sp>
        <p:nvSpPr>
          <p:cNvPr id="19" name="TextBox 18"/>
          <p:cNvSpPr txBox="1"/>
          <p:nvPr/>
        </p:nvSpPr>
        <p:spPr>
          <a:xfrm>
            <a:off x="2195736" y="5568040"/>
            <a:ext cx="1043876" cy="369332"/>
          </a:xfrm>
          <a:prstGeom prst="rect">
            <a:avLst/>
          </a:prstGeom>
          <a:noFill/>
        </p:spPr>
        <p:txBody>
          <a:bodyPr wrap="none" rtlCol="0">
            <a:spAutoFit/>
          </a:bodyPr>
          <a:lstStyle/>
          <a:p>
            <a:r>
              <a:rPr lang="en-AU" dirty="0"/>
              <a:t>Unique?</a:t>
            </a:r>
          </a:p>
        </p:txBody>
      </p:sp>
      <p:sp>
        <p:nvSpPr>
          <p:cNvPr id="20" name="TextBox 19"/>
          <p:cNvSpPr txBox="1"/>
          <p:nvPr/>
        </p:nvSpPr>
        <p:spPr>
          <a:xfrm>
            <a:off x="510645" y="4328672"/>
            <a:ext cx="1941557" cy="369332"/>
          </a:xfrm>
          <a:prstGeom prst="rect">
            <a:avLst/>
          </a:prstGeom>
          <a:noFill/>
        </p:spPr>
        <p:txBody>
          <a:bodyPr wrap="none" rtlCol="0">
            <a:spAutoFit/>
          </a:bodyPr>
          <a:lstStyle/>
          <a:p>
            <a:r>
              <a:rPr lang="en-AU" dirty="0"/>
              <a:t>Fixed End Point?</a:t>
            </a:r>
          </a:p>
        </p:txBody>
      </p:sp>
      <p:sp>
        <p:nvSpPr>
          <p:cNvPr id="21" name="TextBox 20"/>
          <p:cNvSpPr txBox="1"/>
          <p:nvPr/>
        </p:nvSpPr>
        <p:spPr>
          <a:xfrm>
            <a:off x="7076100" y="2011918"/>
            <a:ext cx="1210588" cy="369332"/>
          </a:xfrm>
          <a:prstGeom prst="rect">
            <a:avLst/>
          </a:prstGeom>
          <a:noFill/>
        </p:spPr>
        <p:txBody>
          <a:bodyPr wrap="none" rtlCol="0">
            <a:spAutoFit/>
          </a:bodyPr>
          <a:lstStyle/>
          <a:p>
            <a:r>
              <a:rPr lang="en-AU" dirty="0"/>
              <a:t>Lifecycle?</a:t>
            </a:r>
          </a:p>
        </p:txBody>
      </p:sp>
      <p:sp>
        <p:nvSpPr>
          <p:cNvPr id="22" name="TextBox 21"/>
          <p:cNvSpPr txBox="1"/>
          <p:nvPr/>
        </p:nvSpPr>
        <p:spPr>
          <a:xfrm>
            <a:off x="4168762" y="4709948"/>
            <a:ext cx="1120820" cy="369332"/>
          </a:xfrm>
          <a:prstGeom prst="rect">
            <a:avLst/>
          </a:prstGeom>
          <a:noFill/>
        </p:spPr>
        <p:txBody>
          <a:bodyPr wrap="none" rtlCol="0">
            <a:spAutoFit/>
          </a:bodyPr>
          <a:lstStyle/>
          <a:p>
            <a:r>
              <a:rPr lang="en-AU" dirty="0"/>
              <a:t>Change?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829" y="2780928"/>
            <a:ext cx="5810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3383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9" grpId="0"/>
      <p:bldP spid="20" grpId="0"/>
      <p:bldP spid="21" grpId="0"/>
      <p:bldP spid="22" grpId="0"/>
    </p:bld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7108</TotalTime>
  <Words>1475</Words>
  <Application>Microsoft Office PowerPoint</Application>
  <PresentationFormat>On-screen Show (4:3)</PresentationFormat>
  <Paragraphs>348</Paragraphs>
  <Slides>42</Slides>
  <Notes>42</Notes>
  <HiddenSlides>1</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ANUPowerpointTemplate2010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‘project’ anyway? </vt:lpstr>
      <vt:lpstr>PowerPoint Presentation</vt:lpstr>
      <vt:lpstr>PowerPoint Presentation</vt:lpstr>
      <vt:lpstr>PowerPoint Presentation</vt:lpstr>
      <vt:lpstr>PowerPoint Presentation</vt:lpstr>
      <vt:lpstr>Project – Program - Portfolio </vt:lpstr>
      <vt:lpstr>Project – Program - Portfolio </vt:lpstr>
      <vt:lpstr>Project management fundamentals</vt:lpstr>
      <vt:lpstr>PowerPoint Presentation</vt:lpstr>
      <vt:lpstr>Project management fundamentals</vt:lpstr>
      <vt:lpstr>The iron triangle</vt:lpstr>
      <vt:lpstr>Classifying projects</vt:lpstr>
      <vt:lpstr>Classifying projects</vt:lpstr>
      <vt:lpstr>Project management approaches and lifecycles</vt:lpstr>
      <vt:lpstr>PowerPoint Presentation</vt:lpstr>
      <vt:lpstr>PowerPoint Presentation</vt:lpstr>
      <vt:lpstr>PowerPoint Presentation</vt:lpstr>
      <vt:lpstr>PowerPoint Presentation</vt:lpstr>
      <vt:lpstr>Project Management Body of Knowledge</vt:lpstr>
      <vt:lpstr>PowerPoint Presentation</vt:lpstr>
      <vt:lpstr>PowerPoint Presentation</vt:lpstr>
      <vt:lpstr>Why do projects fail? – Technical reasons</vt:lpstr>
      <vt:lpstr>Why do projects fail? Management reasons </vt:lpstr>
      <vt:lpstr>Why do projects fail? Not understanding requirements</vt:lpstr>
      <vt:lpstr>Why we manage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Australian National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admin-sabrina</cp:lastModifiedBy>
  <cp:revision>230</cp:revision>
  <dcterms:created xsi:type="dcterms:W3CDTF">2017-03-12T23:27:22Z</dcterms:created>
  <dcterms:modified xsi:type="dcterms:W3CDTF">2019-02-25T22:51:26Z</dcterms:modified>
</cp:coreProperties>
</file>