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Questrial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235BF43-7EE8-47CD-BEF3-B515BF6C3B98}">
  <a:tblStyle styleId="{4235BF43-7EE8-47CD-BEF3-B515BF6C3B9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estrial-regular.fnt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1128403" y="945912"/>
            <a:ext cx="8637072" cy="2618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6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1128404" y="3564467"/>
            <a:ext cx="8637072" cy="10710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7232829" y="330369"/>
            <a:ext cx="251539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1127124" y="329307"/>
            <a:ext cx="5943667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9924392" y="134930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59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 rot="5400000">
            <a:off x="4284619" y="-982580"/>
            <a:ext cx="3294575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7232829" y="330369"/>
            <a:ext cx="251539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1130270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9918075" y="137407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59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 rot="5400000">
            <a:off x="7602635" y="2321046"/>
            <a:ext cx="4659888" cy="1615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2714740" y="-785497"/>
            <a:ext cx="4659888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7232829" y="330369"/>
            <a:ext cx="251539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1130270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9918075" y="137407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2">
            <a:alphaModFix/>
          </a:blip>
          <a:srcRect b="36435" l="-115" r="59214" t="0"/>
          <a:stretch/>
        </p:blipFill>
        <p:spPr>
          <a:xfrm rot="5400000">
            <a:off x="8642278" y="3046915"/>
            <a:ext cx="4663439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130270" y="2171768"/>
            <a:ext cx="9603275" cy="329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7232829" y="330369"/>
            <a:ext cx="251539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1130270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9918075" y="137407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59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129166" y="1756128"/>
            <a:ext cx="8619059" cy="20500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129166" y="3806194"/>
            <a:ext cx="8619059" cy="10129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7232829" y="330369"/>
            <a:ext cx="251539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1130270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9918075" y="137407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59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131051" y="958037"/>
            <a:ext cx="9605634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129166" y="2165621"/>
            <a:ext cx="4645151" cy="32938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6095605" y="2171768"/>
            <a:ext cx="4645151" cy="32870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7232829" y="330369"/>
            <a:ext cx="251539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1130270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9918075" y="137407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59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129166" y="953336"/>
            <a:ext cx="9607661" cy="10563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129166" y="2169726"/>
            <a:ext cx="4645151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1129166" y="2974448"/>
            <a:ext cx="4645151" cy="2493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6094337" y="2173181"/>
            <a:ext cx="4645151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4" type="body"/>
          </p:nvPr>
        </p:nvSpPr>
        <p:spPr>
          <a:xfrm>
            <a:off x="6094337" y="2971668"/>
            <a:ext cx="4645151" cy="24871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7232829" y="330369"/>
            <a:ext cx="251539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1130270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9918075" y="137407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59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232829" y="330369"/>
            <a:ext cx="251539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1130270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9918075" y="137407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pic>
        <p:nvPicPr>
          <p:cNvPr id="58" name="Shape 58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59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0" type="dt"/>
          </p:nvPr>
        </p:nvSpPr>
        <p:spPr>
          <a:xfrm>
            <a:off x="7232829" y="330369"/>
            <a:ext cx="251539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1130270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9918075" y="137407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124291" y="952578"/>
            <a:ext cx="3275012" cy="23221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723333" y="952578"/>
            <a:ext cx="6012469" cy="4505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1124291" y="3274753"/>
            <a:ext cx="3275012" cy="21789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7232829" y="330369"/>
            <a:ext cx="251539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1130270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9918075" y="137407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59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Shape 72"/>
          <p:cNvGrpSpPr/>
          <p:nvPr/>
        </p:nvGrpSpPr>
        <p:grpSpPr>
          <a:xfrm>
            <a:off x="7477386" y="482170"/>
            <a:ext cx="4074532" cy="5149101"/>
            <a:chOff x="7477386" y="482170"/>
            <a:chExt cx="4074532" cy="5149101"/>
          </a:xfrm>
        </p:grpSpPr>
        <p:sp>
          <p:nvSpPr>
            <p:cNvPr id="73" name="Shape 73"/>
            <p:cNvSpPr/>
            <p:nvPr/>
          </p:nvSpPr>
          <p:spPr>
            <a:xfrm>
              <a:off x="7477386" y="482170"/>
              <a:ext cx="4074532" cy="5149101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100000">
                  <a:srgbClr val="0C0C0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7790446" y="812506"/>
              <a:ext cx="3450288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Shape 75"/>
          <p:cNvSpPr txBox="1"/>
          <p:nvPr>
            <p:ph type="title"/>
          </p:nvPr>
        </p:nvSpPr>
        <p:spPr>
          <a:xfrm>
            <a:off x="1129124" y="1129512"/>
            <a:ext cx="5854872" cy="19242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8124389" y="1122541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128246" y="3053721"/>
            <a:ext cx="5846486" cy="20960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1125300" y="5469855"/>
            <a:ext cx="5849604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1125300" y="318639"/>
            <a:ext cx="4877818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176794" y="137407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2">
            <a:alphaModFix/>
          </a:blip>
          <a:srcRect b="36564" l="-115" r="48548" t="474"/>
          <a:stretch/>
        </p:blipFill>
        <p:spPr>
          <a:xfrm>
            <a:off x="1125459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19335"/>
            <a:ext cx="12192000" cy="74294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/>
          <p:nvPr/>
        </p:nvSpPr>
        <p:spPr>
          <a:xfrm>
            <a:off x="0" y="468768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DDDE1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" name="Shape 8"/>
          <p:cNvCxnSpPr/>
          <p:nvPr/>
        </p:nvCxnSpPr>
        <p:spPr>
          <a:xfrm>
            <a:off x="0" y="6121269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" name="Shape 9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1130270" y="2171768"/>
            <a:ext cx="9603275" cy="329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7232829" y="330369"/>
            <a:ext cx="251539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1130270" y="329307"/>
            <a:ext cx="593883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9918075" y="137407"/>
            <a:ext cx="811019" cy="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5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4.png"/><Relationship Id="rId4" Type="http://schemas.openxmlformats.org/officeDocument/2006/relationships/image" Target="../media/image06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Relationship Id="rId7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Relationship Id="rId4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2857050" y="1184418"/>
            <a:ext cx="6477900" cy="15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rIns="68575" tIns="34275">
            <a:noAutofit/>
          </a:bodyPr>
          <a:lstStyle/>
          <a:p>
            <a:pPr lvl="0" rtl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50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IMMIGRATION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975" y="3183850"/>
            <a:ext cx="3438049" cy="72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2857050" y="4193043"/>
            <a:ext cx="6477900" cy="15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rIns="68575" tIns="34275">
            <a:noAutofit/>
          </a:bodyPr>
          <a:lstStyle/>
          <a:p>
            <a:pPr lvl="0" rtl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3000">
                <a:latin typeface="Questrial"/>
                <a:ea typeface="Questrial"/>
                <a:cs typeface="Questrial"/>
                <a:sym typeface="Questrial"/>
              </a:rPr>
              <a:t>By Team Immigration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130270" y="953324"/>
            <a:ext cx="9603300" cy="104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Design Walkthrough - Infographic  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12249" l="0" r="0" t="0"/>
          <a:stretch/>
        </p:blipFill>
        <p:spPr>
          <a:xfrm>
            <a:off x="1896900" y="1644900"/>
            <a:ext cx="8009100" cy="42884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130270" y="953324"/>
            <a:ext cx="9603300" cy="104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Design Walkthrough - Infographic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12249" l="0" r="0" t="0"/>
          <a:stretch/>
        </p:blipFill>
        <p:spPr>
          <a:xfrm>
            <a:off x="1913100" y="1695275"/>
            <a:ext cx="7928048" cy="42543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130270" y="953324"/>
            <a:ext cx="9603300" cy="104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Design Walkthrough - Infographic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13232" l="0" r="0" t="0"/>
          <a:stretch/>
        </p:blipFill>
        <p:spPr>
          <a:xfrm>
            <a:off x="1961750" y="1667900"/>
            <a:ext cx="8155023" cy="42816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130270" y="953324"/>
            <a:ext cx="9603300" cy="104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Design Walkthrough - Infographic</a:t>
            </a: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5938" l="0" r="0" t="7742"/>
          <a:stretch/>
        </p:blipFill>
        <p:spPr>
          <a:xfrm>
            <a:off x="1969700" y="1631174"/>
            <a:ext cx="7924449" cy="43184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130270" y="953324"/>
            <a:ext cx="9603300" cy="104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Design Walkthrough - Charts</a:t>
            </a: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3772" l="0" r="1487" t="0"/>
          <a:stretch/>
        </p:blipFill>
        <p:spPr>
          <a:xfrm>
            <a:off x="2091450" y="1660850"/>
            <a:ext cx="7911824" cy="42724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130270" y="953324"/>
            <a:ext cx="9603300" cy="104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Design Walkthrough - Charts</a:t>
            </a: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0" l="0" r="1078" t="8725"/>
          <a:stretch/>
        </p:blipFill>
        <p:spPr>
          <a:xfrm>
            <a:off x="2330425" y="1694975"/>
            <a:ext cx="7061198" cy="3737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 b="9744" l="16486" r="17437" t="8093"/>
          <a:stretch/>
        </p:blipFill>
        <p:spPr>
          <a:xfrm>
            <a:off x="2794525" y="1576775"/>
            <a:ext cx="6330474" cy="44257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96" name="Shape 196"/>
          <p:cNvSpPr txBox="1"/>
          <p:nvPr>
            <p:ph type="title"/>
          </p:nvPr>
        </p:nvSpPr>
        <p:spPr>
          <a:xfrm>
            <a:off x="1130270" y="953324"/>
            <a:ext cx="9603300" cy="104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Design Walkthrough - Search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461300" y="2155400"/>
            <a:ext cx="11269500" cy="217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>
            <p:ph type="title"/>
          </p:nvPr>
        </p:nvSpPr>
        <p:spPr>
          <a:xfrm>
            <a:off x="1130270" y="953324"/>
            <a:ext cx="9603300" cy="104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Design Walkthrough - Colours</a:t>
            </a: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b="87502" l="0" r="1263" t="0"/>
          <a:stretch/>
        </p:blipFill>
        <p:spPr>
          <a:xfrm>
            <a:off x="461261" y="2155400"/>
            <a:ext cx="11269476" cy="80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 rotWithShape="1">
          <a:blip r:embed="rId4">
            <a:alphaModFix/>
          </a:blip>
          <a:srcRect b="0" l="0" r="1244" t="81042"/>
          <a:stretch/>
        </p:blipFill>
        <p:spPr>
          <a:xfrm>
            <a:off x="461250" y="3132399"/>
            <a:ext cx="11269500" cy="1216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 rotWithShape="1">
          <a:blip r:embed="rId4">
            <a:alphaModFix/>
          </a:blip>
          <a:srcRect b="6458" l="0" r="92079" t="81042"/>
          <a:stretch/>
        </p:blipFill>
        <p:spPr>
          <a:xfrm>
            <a:off x="233000" y="4856162"/>
            <a:ext cx="977875" cy="8676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06" name="Shape 206"/>
          <p:cNvSpPr txBox="1"/>
          <p:nvPr/>
        </p:nvSpPr>
        <p:spPr>
          <a:xfrm>
            <a:off x="3614237" y="4407825"/>
            <a:ext cx="1361100" cy="16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>
                <a:latin typeface="Questrial"/>
                <a:ea typeface="Questrial"/>
                <a:cs typeface="Questrial"/>
                <a:sym typeface="Questrial"/>
              </a:rPr>
              <a:t>#58B36F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 b="65624" l="0" r="91979" t="19723"/>
          <a:stretch/>
        </p:blipFill>
        <p:spPr>
          <a:xfrm>
            <a:off x="2614900" y="4856162"/>
            <a:ext cx="977875" cy="8676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08" name="Shape 208"/>
          <p:cNvSpPr txBox="1"/>
          <p:nvPr/>
        </p:nvSpPr>
        <p:spPr>
          <a:xfrm>
            <a:off x="6077800" y="4407750"/>
            <a:ext cx="1361100" cy="16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>
                <a:latin typeface="Questrial"/>
                <a:ea typeface="Questrial"/>
                <a:cs typeface="Questrial"/>
                <a:sym typeface="Questrial"/>
              </a:rPr>
              <a:t>#FFFFFF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4996800" y="4856162"/>
            <a:ext cx="1038000" cy="86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8519775" y="4407750"/>
            <a:ext cx="1361100" cy="16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>
                <a:latin typeface="Questrial"/>
                <a:ea typeface="Questrial"/>
                <a:cs typeface="Questrial"/>
                <a:sym typeface="Questrial"/>
              </a:rPr>
              <a:t>#E7E7E7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1210875" y="4442775"/>
            <a:ext cx="1404300" cy="16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-US" sz="2000">
                <a:latin typeface="Questrial"/>
                <a:ea typeface="Questrial"/>
                <a:cs typeface="Questrial"/>
                <a:sym typeface="Questrial"/>
              </a:rPr>
              <a:t>#005A84</a:t>
            </a: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6">
            <a:alphaModFix/>
          </a:blip>
          <a:srcRect b="59880" l="0" r="87753" t="13882"/>
          <a:stretch/>
        </p:blipFill>
        <p:spPr>
          <a:xfrm>
            <a:off x="7438825" y="4856175"/>
            <a:ext cx="1037999" cy="8676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13" name="Shape 2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880850" y="4856175"/>
            <a:ext cx="1038000" cy="8676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14" name="Shape 214"/>
          <p:cNvSpPr txBox="1"/>
          <p:nvPr/>
        </p:nvSpPr>
        <p:spPr>
          <a:xfrm>
            <a:off x="10900700" y="4407750"/>
            <a:ext cx="1215000" cy="16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>
                <a:latin typeface="Questrial"/>
                <a:ea typeface="Questrial"/>
                <a:cs typeface="Questrial"/>
                <a:sym typeface="Questrial"/>
              </a:rPr>
              <a:t>#FFA339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130270" y="953324"/>
            <a:ext cx="9603300" cy="104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Project Development Methodology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1130275" y="1527275"/>
            <a:ext cx="6839700" cy="417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Weekly Scrum</a:t>
            </a:r>
          </a:p>
          <a:p>
            <a:pPr indent="-228600" lvl="1" marL="914400">
              <a:spcBef>
                <a:spcPts val="0"/>
              </a:spcBef>
            </a:pPr>
            <a:r>
              <a:rPr lang="en-US"/>
              <a:t>Stand up for 15 minutes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What did I do in past </a:t>
            </a:r>
            <a:r>
              <a:rPr lang="en-US"/>
              <a:t>week</a:t>
            </a:r>
            <a:r>
              <a:rPr lang="en-US" sz="1800"/>
              <a:t>?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What will I do in the </a:t>
            </a:r>
            <a:r>
              <a:rPr lang="en-US"/>
              <a:t>past week</a:t>
            </a:r>
            <a:r>
              <a:rPr lang="en-US" sz="1800"/>
              <a:t>?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What are the challenges I faced?</a:t>
            </a:r>
            <a:br>
              <a:rPr lang="en-US"/>
            </a:b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Sprint Meeting - Every 2 weeks</a:t>
            </a:r>
            <a:br>
              <a:rPr lang="en-US"/>
            </a:b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Sprint Review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Review and plan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Present the part of the work that is completed to client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" name="Shape 225"/>
          <p:cNvGraphicFramePr/>
          <p:nvPr/>
        </p:nvGraphicFramePr>
        <p:xfrm>
          <a:off x="517637" y="11195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{4235BF43-7EE8-47CD-BEF3-B515BF6C3B98}</a:tableStyleId>
              </a:tblPr>
              <a:tblGrid>
                <a:gridCol w="2392925"/>
                <a:gridCol w="2462975"/>
                <a:gridCol w="6300825"/>
              </a:tblGrid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800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Recommended Skills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hMerge="1"/>
              </a:tr>
              <a:tr h="2252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100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Scrum Master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spcBef>
                          <a:spcPts val="0"/>
                        </a:spcBef>
                        <a:buSzPct val="100000"/>
                        <a:buFont typeface="Questrial"/>
                        <a:buChar char="●"/>
                      </a:pPr>
                      <a:r>
                        <a:rPr lang="en-US" sz="18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php</a:t>
                      </a:r>
                    </a:p>
                    <a:p>
                      <a:pPr indent="-342900" lvl="0" marL="457200" rtl="0">
                        <a:spcBef>
                          <a:spcPts val="0"/>
                        </a:spcBef>
                        <a:buSzPct val="100000"/>
                        <a:buFont typeface="Questrial"/>
                        <a:buChar char="●"/>
                      </a:pPr>
                      <a:r>
                        <a:rPr lang="en-US" sz="18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JavaScript</a:t>
                      </a:r>
                    </a:p>
                    <a:p>
                      <a:pPr indent="-342900" lvl="0" marL="457200" rtl="0">
                        <a:spcBef>
                          <a:spcPts val="0"/>
                        </a:spcBef>
                        <a:buSzPct val="100000"/>
                        <a:buFont typeface="Questrial"/>
                        <a:buChar char="●"/>
                      </a:pPr>
                      <a:r>
                        <a:rPr lang="en-US" sz="18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Python</a:t>
                      </a:r>
                    </a:p>
                    <a:p>
                      <a:pPr indent="-342900" lvl="0" marL="457200" rtl="0">
                        <a:spcBef>
                          <a:spcPts val="0"/>
                        </a:spcBef>
                        <a:buSzPct val="100000"/>
                        <a:buFont typeface="Questrial"/>
                        <a:buChar char="●"/>
                      </a:pPr>
                      <a:r>
                        <a:rPr lang="en-US" sz="18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Jquery</a:t>
                      </a:r>
                    </a:p>
                    <a:p>
                      <a:pPr indent="-342900" lvl="0" marL="457200" rtl="0">
                        <a:spcBef>
                          <a:spcPts val="0"/>
                        </a:spcBef>
                        <a:buSzPct val="100000"/>
                        <a:buFont typeface="Questrial"/>
                        <a:buChar char="●"/>
                      </a:pPr>
                      <a:r>
                        <a:rPr lang="en-US" sz="18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JSON</a:t>
                      </a:r>
                    </a:p>
                    <a:p>
                      <a:pPr indent="-342900" lvl="0" marL="457200" rtl="0">
                        <a:spcBef>
                          <a:spcPts val="0"/>
                        </a:spcBef>
                        <a:buSzPct val="100000"/>
                        <a:buFont typeface="Questrial"/>
                        <a:buChar char="●"/>
                      </a:pPr>
                      <a:r>
                        <a:rPr lang="en-US" sz="18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XML</a:t>
                      </a:r>
                    </a:p>
                    <a:p>
                      <a:pPr indent="-342900" lvl="0" marL="457200" rtl="0">
                        <a:spcBef>
                          <a:spcPts val="0"/>
                        </a:spcBef>
                        <a:buSzPct val="100000"/>
                        <a:buFont typeface="Questrial"/>
                        <a:buChar char="●"/>
                      </a:pPr>
                      <a:r>
                        <a:rPr lang="en-US" sz="18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AJAX</a:t>
                      </a:r>
                    </a:p>
                    <a:p>
                      <a:pPr indent="-342900" lvl="0" marL="457200" rtl="0">
                        <a:spcBef>
                          <a:spcPts val="0"/>
                        </a:spcBef>
                        <a:buSzPct val="100000"/>
                        <a:buFont typeface="Questrial"/>
                        <a:buChar char="●"/>
                      </a:pPr>
                      <a:r>
                        <a:rPr lang="en-US" sz="18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CSS</a:t>
                      </a:r>
                    </a:p>
                    <a:p>
                      <a:pPr indent="-342900" lvl="0" marL="457200" rtl="0">
                        <a:spcBef>
                          <a:spcPts val="0"/>
                        </a:spcBef>
                        <a:buSzPct val="100000"/>
                        <a:buFont typeface="Questrial"/>
                        <a:buChar char="●"/>
                      </a:pPr>
                      <a:r>
                        <a:rPr lang="en-US" sz="18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HTML</a:t>
                      </a:r>
                    </a:p>
                    <a:p>
                      <a:pPr indent="-342900" lvl="0" marL="457200" rtl="0">
                        <a:spcBef>
                          <a:spcPts val="0"/>
                        </a:spcBef>
                        <a:buSzPct val="100000"/>
                        <a:buFont typeface="Questrial"/>
                        <a:buChar char="●"/>
                      </a:pPr>
                      <a:r>
                        <a:rPr lang="en-US" sz="18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MySQL</a:t>
                      </a:r>
                    </a:p>
                    <a:p>
                      <a:pPr indent="-342900" lvl="0" marL="457200" rtl="0">
                        <a:spcBef>
                          <a:spcPts val="0"/>
                        </a:spcBef>
                        <a:buSzPct val="100000"/>
                        <a:buFont typeface="Questrial"/>
                        <a:buChar char="●"/>
                      </a:pPr>
                      <a:r>
                        <a:rPr lang="en-US" sz="18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photoshop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Questrial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Help the product owner maintain the product backlog</a:t>
                      </a:r>
                    </a:p>
                    <a:p>
                      <a:pPr indent="-342900" lvl="0" marL="45720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Questrial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Help the team to determine the definition of done for the product</a:t>
                      </a:r>
                    </a:p>
                    <a:p>
                      <a:pPr indent="-3429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Questrial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Coach the team, within the scrum principles, in order to deliver high-quality features for its product</a:t>
                      </a:r>
                    </a:p>
                    <a:p>
                      <a:pPr indent="-3429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Questrial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Promote self-organization within the team</a:t>
                      </a:r>
                    </a:p>
                    <a:p>
                      <a:pPr indent="-342900" lvl="0" marL="45720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Questrial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Facilitate team events to ensure regular progress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100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Team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lnSpc>
                          <a:spcPct val="120000"/>
                        </a:lnSpc>
                        <a:spcBef>
                          <a:spcPts val="500"/>
                        </a:spcBef>
                        <a:buClr>
                          <a:schemeClr val="dk1"/>
                        </a:buClr>
                        <a:buSzPct val="100000"/>
                        <a:buFont typeface="Questrial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Self-organized</a:t>
                      </a:r>
                    </a:p>
                    <a:p>
                      <a:pPr indent="-342900" lvl="0" marL="457200" rtl="0">
                        <a:lnSpc>
                          <a:spcPct val="120000"/>
                        </a:lnSpc>
                        <a:spcBef>
                          <a:spcPts val="500"/>
                        </a:spcBef>
                        <a:buClr>
                          <a:schemeClr val="dk1"/>
                        </a:buClr>
                        <a:buSzPct val="100000"/>
                        <a:buFont typeface="Questrial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Good discipline</a:t>
                      </a:r>
                    </a:p>
                    <a:p>
                      <a:pPr indent="-342900" lvl="0" marL="457200" rtl="0">
                        <a:lnSpc>
                          <a:spcPct val="120000"/>
                        </a:lnSpc>
                        <a:spcBef>
                          <a:spcPts val="500"/>
                        </a:spcBef>
                        <a:buClr>
                          <a:schemeClr val="dk1"/>
                        </a:buClr>
                        <a:buSzPct val="100000"/>
                        <a:buFont typeface="Questrial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Ability to take responsibility</a:t>
                      </a:r>
                    </a:p>
                    <a:p>
                      <a:pPr indent="-342900" lvl="0" marL="457200" rtl="0">
                        <a:lnSpc>
                          <a:spcPct val="120000"/>
                        </a:lnSpc>
                        <a:spcBef>
                          <a:spcPts val="500"/>
                        </a:spcBef>
                        <a:buClr>
                          <a:schemeClr val="dk1"/>
                        </a:buClr>
                        <a:buSzPct val="100000"/>
                        <a:buFont typeface="Questrial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Committed</a:t>
                      </a:r>
                    </a:p>
                    <a:p>
                      <a:pPr indent="-342900" lvl="0" marL="457200" rtl="0">
                        <a:lnSpc>
                          <a:spcPct val="120000"/>
                        </a:lnSpc>
                        <a:spcBef>
                          <a:spcPts val="500"/>
                        </a:spcBef>
                        <a:buClr>
                          <a:schemeClr val="dk1"/>
                        </a:buClr>
                        <a:buSzPct val="100000"/>
                        <a:buFont typeface="Questrial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Take accountability and ownership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130270" y="953324"/>
            <a:ext cx="9603300" cy="104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Team Immigration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130270" y="2171768"/>
            <a:ext cx="9603300" cy="329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Agung Wirayogi (Scrum Master)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Fatin Shahrol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Yangyang Xu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Yue Han Loke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Zaim R Hamdan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Zun Tian Tan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294350" y="2507250"/>
            <a:ext cx="9603300" cy="184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6000"/>
              <a:t>Thank You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/>
              <a:t>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130275" y="963524"/>
            <a:ext cx="9603300" cy="88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Queensland State Archives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130275" y="1846425"/>
            <a:ext cx="9603300" cy="42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-US"/>
              <a:t>Queensland State Archives connects Queenslanders with their past.</a:t>
            </a:r>
            <a:br>
              <a:rPr lang="en-US"/>
            </a:b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-US"/>
              <a:t>11 open datasets relating to immigrant ships arriving in Queensland with assisted passengers.</a:t>
            </a:r>
            <a:br>
              <a:rPr lang="en-US"/>
            </a:b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-US"/>
              <a:t>Compiled from original records in the collection of Queensland State Archives. </a:t>
            </a:r>
            <a:br>
              <a:rPr lang="en-US"/>
            </a:b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-US"/>
              <a:t>Most highly valued and commonly used datasets for family history research.</a:t>
            </a:r>
            <a:br>
              <a:rPr lang="en-US"/>
            </a:b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-US"/>
              <a:t>Assisted immigration 1848 to 1912,  Register of immigrants 1864 to 1878,  Register of immigrants Brisbane 1885 to 1917 indexes.</a:t>
            </a:r>
            <a:br>
              <a:rPr lang="en-US"/>
            </a:b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1270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130270" y="953324"/>
            <a:ext cx="9603300" cy="104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Immigration 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130275" y="1776850"/>
            <a:ext cx="9603300" cy="399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US" u="sng"/>
              <a:t>Project Goals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To bring the datasets to life through data visualization and infographics</a:t>
            </a:r>
            <a:br>
              <a:rPr lang="en-US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Provide visualized datasets for anyone to discover new discoveries, linkages and trends  easily.</a:t>
            </a:r>
            <a:br>
              <a:rPr lang="en-US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Allow users to search for immigrant records.</a:t>
            </a:r>
            <a:br>
              <a:rPr lang="en-US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Allow users to place order for search result through email.</a:t>
            </a:r>
            <a:br>
              <a:rPr lang="en-US"/>
            </a:b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130270" y="953324"/>
            <a:ext cx="9603300" cy="104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Immigration 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130275" y="1790774"/>
            <a:ext cx="9603300" cy="421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-US" u="sng"/>
              <a:t>Target Users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Anyone from a casual user to academic researchers, e.g. </a:t>
            </a: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2000"/>
              <a:t>Family members searching for family history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 sz="2000"/>
              <a:t>Academic researchers trying to find a greater understanding of immigration from 1848 - 1917.</a:t>
            </a:r>
            <a:br>
              <a:rPr lang="en-US"/>
            </a:b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69850" lvl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130270" y="953324"/>
            <a:ext cx="9603300" cy="104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Immigration 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1130275" y="2002424"/>
            <a:ext cx="9603300" cy="392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Multi-browser supported website (IE, Chrome, Firefox, Microsoft Edge)</a:t>
            </a:r>
            <a:br>
              <a:rPr lang="en-US"/>
            </a:b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Infographics, e.g.</a:t>
            </a:r>
          </a:p>
          <a:p>
            <a:pPr indent="-355600" lvl="0" marL="914400" rtl="0">
              <a:spcBef>
                <a:spcPts val="0"/>
              </a:spcBef>
              <a:buSzPct val="100000"/>
              <a:buAutoNum type="arabicPeriod"/>
            </a:pPr>
            <a:r>
              <a:rPr lang="en-US" sz="2000"/>
              <a:t>Top 10 ships’ with the highest voyages,</a:t>
            </a:r>
          </a:p>
          <a:p>
            <a:pPr indent="-355600" lvl="0" marL="914400" rtl="0">
              <a:spcBef>
                <a:spcPts val="0"/>
              </a:spcBef>
              <a:buSzPct val="100000"/>
              <a:buAutoNum type="arabicPeriod"/>
            </a:pPr>
            <a:r>
              <a:rPr lang="en-US" sz="2000"/>
              <a:t>Top 10 first names of immigrants</a:t>
            </a:r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1130270" y="953324"/>
            <a:ext cx="9603300" cy="104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Immigration - Solution and major design factors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1130270" y="953324"/>
            <a:ext cx="9603300" cy="104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Immigration - Solution and major design factors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1130275" y="1697625"/>
            <a:ext cx="9603300" cy="346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/>
              <a:t>Data Visualization</a:t>
            </a:r>
          </a:p>
          <a:p>
            <a:pPr indent="-355600" lvl="0" marL="914400" rtl="0">
              <a:spcBef>
                <a:spcPts val="1000"/>
              </a:spcBef>
              <a:buSzPct val="100000"/>
              <a:buAutoNum type="arabicPeriod"/>
            </a:pPr>
            <a:r>
              <a:rPr lang="en-US" sz="2000"/>
              <a:t>Charts</a:t>
            </a:r>
          </a:p>
          <a:p>
            <a:pPr indent="-342900" lvl="0" marL="1371600" rtl="0">
              <a:spcBef>
                <a:spcPts val="500"/>
              </a:spcBef>
              <a:buSzPct val="100000"/>
            </a:pPr>
            <a:r>
              <a:rPr lang="en-US" sz="1800"/>
              <a:t>Line chart and pie chart based on selected x-axis and y-axis. </a:t>
            </a:r>
          </a:p>
          <a:p>
            <a:pPr indent="-355600" lvl="0" marL="914400" rtl="0">
              <a:spcBef>
                <a:spcPts val="1000"/>
              </a:spcBef>
              <a:buSzPct val="100000"/>
              <a:buAutoNum type="arabicPeriod"/>
            </a:pPr>
            <a:r>
              <a:rPr lang="en-US"/>
              <a:t>Ships Voyages</a:t>
            </a:r>
          </a:p>
          <a:p>
            <a:pPr indent="-342900" lvl="2" marL="1371600" rtl="0">
              <a:spcBef>
                <a:spcPts val="0"/>
              </a:spcBef>
              <a:buSzPct val="100000"/>
            </a:pPr>
            <a:r>
              <a:rPr lang="en-US" sz="1800"/>
              <a:t>Across 1848-1917</a:t>
            </a:r>
            <a:br>
              <a:rPr lang="en-US" sz="1800"/>
            </a:b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Search feature</a:t>
            </a:r>
          </a:p>
          <a:p>
            <a:pPr indent="-355600" lvl="1" marL="914400">
              <a:spcBef>
                <a:spcPts val="0"/>
              </a:spcBef>
              <a:buSzPct val="100000"/>
            </a:pPr>
            <a:r>
              <a:rPr lang="en-US" sz="2000"/>
              <a:t>Family Name, First Name, Year, Date, Age and Applicant</a:t>
            </a: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3772" l="2543" r="1487" t="33563"/>
          <a:stretch/>
        </p:blipFill>
        <p:spPr>
          <a:xfrm>
            <a:off x="6842100" y="4803050"/>
            <a:ext cx="4652274" cy="16793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41" name="Shape 141"/>
          <p:cNvPicPr preferRelativeResize="0"/>
          <p:nvPr/>
        </p:nvPicPr>
        <p:blipFill rotWithShape="1">
          <a:blip r:embed="rId4">
            <a:alphaModFix/>
          </a:blip>
          <a:srcRect b="28916" l="23479" r="21788" t="8724"/>
          <a:stretch/>
        </p:blipFill>
        <p:spPr>
          <a:xfrm>
            <a:off x="8925400" y="2513624"/>
            <a:ext cx="2568978" cy="167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130270" y="953324"/>
            <a:ext cx="9603300" cy="104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Immigration - Solution and major design factors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130275" y="1697625"/>
            <a:ext cx="9603300" cy="346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-US"/>
              <a:t>Data Cleansing</a:t>
            </a:r>
          </a:p>
          <a:p>
            <a:pPr indent="-228600" lvl="0" marL="9144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/>
              <a:t>Analysis</a:t>
            </a:r>
          </a:p>
          <a:p>
            <a:pPr indent="-228600" lvl="0" marL="9144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/>
              <a:t>Data Standardization</a:t>
            </a:r>
          </a:p>
          <a:p>
            <a:pPr indent="-228600" lvl="2" marL="1371600" rtl="0">
              <a:lnSpc>
                <a:spcPct val="100000"/>
              </a:lnSpc>
              <a:spcBef>
                <a:spcPts val="0"/>
              </a:spcBef>
            </a:pPr>
            <a:r>
              <a:rPr lang="en-US"/>
              <a:t>Automated with Python and Java code</a:t>
            </a:r>
            <a:br>
              <a:rPr lang="en-US"/>
            </a:b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-US"/>
              <a:t>Merging Datasets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61055" l="15385" r="7685" t="22744"/>
          <a:stretch/>
        </p:blipFill>
        <p:spPr>
          <a:xfrm>
            <a:off x="1294350" y="3871700"/>
            <a:ext cx="9603301" cy="113704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130270" y="953324"/>
            <a:ext cx="9603300" cy="104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Design Walkthrough - Home Page</a:t>
            </a: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15994" l="0" r="1156" t="0"/>
          <a:stretch/>
        </p:blipFill>
        <p:spPr>
          <a:xfrm>
            <a:off x="2127675" y="1596125"/>
            <a:ext cx="7936651" cy="43697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Custom 4">
      <a:dk1>
        <a:srgbClr val="000000"/>
      </a:dk1>
      <a:lt1>
        <a:srgbClr val="FFFFFF"/>
      </a:lt1>
      <a:dk2>
        <a:srgbClr val="454545"/>
      </a:dk2>
      <a:lt2>
        <a:srgbClr val="DCDCE0"/>
      </a:lt2>
      <a:accent1>
        <a:srgbClr val="005A84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