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7" r:id="rId4"/>
    <p:sldId id="258" r:id="rId5"/>
    <p:sldId id="262" r:id="rId6"/>
    <p:sldId id="269" r:id="rId7"/>
    <p:sldId id="272" r:id="rId8"/>
    <p:sldId id="263" r:id="rId9"/>
    <p:sldId id="264" r:id="rId10"/>
    <p:sldId id="270" r:id="rId11"/>
    <p:sldId id="259" r:id="rId12"/>
    <p:sldId id="273" r:id="rId13"/>
    <p:sldId id="265" r:id="rId14"/>
    <p:sldId id="266" r:id="rId15"/>
    <p:sldId id="267" r:id="rId16"/>
    <p:sldId id="268" r:id="rId17"/>
    <p:sldId id="275" r:id="rId18"/>
    <p:sldId id="274" r:id="rId19"/>
    <p:sldId id="276" r:id="rId20"/>
    <p:sldId id="261" r:id="rId21"/>
  </p:sldIdLst>
  <p:sldSz cx="9144000" cy="5143500" type="screen16x9"/>
  <p:notesSz cx="7772400" cy="100584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Arial Unicode MS" panose="020B0604020202020204" pitchFamily="34" charset="-128"/>
      <p:regular r:id="rId28"/>
    </p:embeddedFont>
    <p:embeddedFont>
      <p:font typeface="Mangal" panose="020B0604020202020204" charset="0"/>
      <p:regular r:id="rId29"/>
      <p:bold r:id="rId30"/>
    </p:embeddedFont>
    <p:embeddedFont>
      <p:font typeface="SimSun" panose="02010600030101010101" pitchFamily="2" charset="-122"/>
      <p:regular r:id="rId31"/>
    </p:embeddedFont>
    <p:embeddedFont>
      <p:font typeface="Tahoma" panose="020B0604030504040204" pitchFamily="34" charset="0"/>
      <p:regular r:id="rId32"/>
      <p:bold r:id="rId33"/>
    </p:embeddedFont>
  </p:embeddedFontLst>
  <p:defaultTextStyle>
    <a:defPPr>
      <a:defRPr lang="en-US"/>
    </a:defPPr>
    <a:lvl1pPr algn="l" defTabSz="739775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369888" indent="87313" algn="l" defTabSz="739775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739775" indent="174625" algn="l" defTabSz="739775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109663" indent="261938" algn="l" defTabSz="739775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481138" indent="347663" algn="l" defTabSz="739775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113" autoAdjust="0"/>
  </p:normalViewPr>
  <p:slideViewPr>
    <p:cSldViewPr>
      <p:cViewPr varScale="1">
        <p:scale>
          <a:sx n="89" d="100"/>
          <a:sy n="89" d="100"/>
        </p:scale>
        <p:origin x="224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lvl1pPr defTabSz="740573" fontAlgn="auto" hangingPunct="0">
              <a:spcBef>
                <a:spcPts val="0"/>
              </a:spcBef>
              <a:spcAft>
                <a:spcPts val="0"/>
              </a:spcAft>
              <a:defRPr sz="1400">
                <a:latin typeface="Arial" pitchFamily="18"/>
                <a:ea typeface="SimSun" pitchFamily="2"/>
                <a:cs typeface="Mangal" pitchFamily="2"/>
              </a:defRPr>
            </a:lvl1pPr>
          </a:lstStyle>
          <a:p>
            <a:pPr>
              <a:defRPr sz="1400"/>
            </a:pP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8963" y="0"/>
            <a:ext cx="3373437" cy="503238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lvl1pPr algn="r" defTabSz="740573" fontAlgn="auto" hangingPunct="0">
              <a:spcBef>
                <a:spcPts val="0"/>
              </a:spcBef>
              <a:spcAft>
                <a:spcPts val="0"/>
              </a:spcAft>
              <a:defRPr sz="1400">
                <a:latin typeface="Arial" pitchFamily="18"/>
                <a:ea typeface="SimSun" pitchFamily="2"/>
                <a:cs typeface="Mangal" pitchFamily="2"/>
              </a:defRPr>
            </a:lvl1pPr>
          </a:lstStyle>
          <a:p>
            <a:pPr>
              <a:defRPr sz="1400"/>
            </a:pPr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lvl1pPr defTabSz="740573" fontAlgn="auto" hangingPunct="0">
              <a:spcBef>
                <a:spcPts val="0"/>
              </a:spcBef>
              <a:spcAft>
                <a:spcPts val="0"/>
              </a:spcAft>
              <a:defRPr sz="1400">
                <a:latin typeface="Arial" pitchFamily="18"/>
                <a:ea typeface="SimSun" pitchFamily="2"/>
                <a:cs typeface="Mangal" pitchFamily="2"/>
              </a:defRPr>
            </a:lvl1pPr>
          </a:lstStyle>
          <a:p>
            <a:pPr>
              <a:defRPr sz="1400"/>
            </a:pPr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lvl1pPr algn="r" defTabSz="740573" fontAlgn="auto" hangingPunct="0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 sz="1400"/>
            </a:pPr>
            <a:fld id="{03B095EF-1CA7-41CE-A5E8-39C8959A43CC}" type="slidenum">
              <a:rPr/>
              <a:pPr>
                <a:defRPr sz="1400"/>
              </a:pPr>
              <a:t>‹#›</a:t>
            </a:fld>
            <a:endParaRPr lang="en-US">
              <a:latin typeface="Arial" pitchFamily="18"/>
              <a:ea typeface="SimSun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82561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Image Placeholder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875" y="4776788"/>
            <a:ext cx="6216650" cy="45259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endParaRPr lang="en-US" noProof="0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defTabSz="740573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8963" y="0"/>
            <a:ext cx="3373437" cy="50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defTabSz="740573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defTabSz="740573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defTabSz="740573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fld id="{108F2DC1-9BF1-4730-BA00-2E6AC951470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3507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4625" indent="-174625" algn="l" rtl="0" eaLnBrk="0" fontAlgn="base" hangingPunct="0">
      <a:spcBef>
        <a:spcPct val="30000"/>
      </a:spcBef>
      <a:spcAft>
        <a:spcPct val="0"/>
      </a:spcAft>
      <a:defRPr lang="en-US" sz="1600" kern="1200">
        <a:solidFill>
          <a:schemeClr val="tx1"/>
        </a:solidFill>
        <a:latin typeface="Arial" pitchFamily="18"/>
        <a:ea typeface="SimSun" pitchFamily="2"/>
        <a:cs typeface="SimSun" pitchFamily="2" charset="-122"/>
      </a:defRPr>
    </a:lvl1pPr>
    <a:lvl2pPr marL="742950" indent="-285750" algn="l" defTabSz="739775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SimSun" pitchFamily="2" charset="-122"/>
        <a:cs typeface="+mn-cs"/>
      </a:defRPr>
    </a:lvl2pPr>
    <a:lvl3pPr marL="1143000" indent="-228600" algn="l" defTabSz="739775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SimSun" pitchFamily="2" charset="-122"/>
        <a:cs typeface="+mn-cs"/>
      </a:defRPr>
    </a:lvl3pPr>
    <a:lvl4pPr marL="1600200" indent="-228600" algn="l" defTabSz="739775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SimSun" pitchFamily="2" charset="-122"/>
        <a:cs typeface="+mn-cs"/>
      </a:defRPr>
    </a:lvl4pPr>
    <a:lvl5pPr marL="2057400" indent="-228600" algn="l" defTabSz="739775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SimSun" pitchFamily="2" charset="-122"/>
        <a:cs typeface="+mn-cs"/>
      </a:defRPr>
    </a:lvl5pPr>
    <a:lvl6pPr marL="1851431" algn="l" defTabSz="7405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21718" algn="l" defTabSz="7405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92004" algn="l" defTabSz="7405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62290" algn="l" defTabSz="7405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3588"/>
            <a:ext cx="0" cy="15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9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77875" y="4776788"/>
            <a:ext cx="6216650" cy="452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endParaRPr dirty="0" smtClean="0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013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3588"/>
            <a:ext cx="0" cy="15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9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77875" y="4776788"/>
            <a:ext cx="6216650" cy="452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https://www.ntu.edu.sg/home/ehchua/programming/java/J1a_Introduction.html</a:t>
            </a:r>
            <a:endParaRPr dirty="0" smtClean="0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558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3588"/>
            <a:ext cx="0" cy="15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9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77875" y="4776788"/>
            <a:ext cx="6216650" cy="452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 car is assembled from parts and components, such as chassis, doors, engine, wheels, brake and transmission. The components are reusable, e.g., a wheel can be used in many cars (of the same specifications).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How about software?  Can you "assemble" a software application by picking a routine here, a routine there, and expect the program to run?  The answer is obviously NO!  Unlike hardware, it is very difficult to "assemble" an application from </a:t>
            </a:r>
            <a:r>
              <a:rPr lang="en-US" i="1" dirty="0" smtClean="0"/>
              <a:t>software components</a:t>
            </a:r>
            <a:r>
              <a:rPr lang="en-US" dirty="0" smtClean="0"/>
              <a:t>.  Since the advent of computer 70 years ago, we have written tons and tons of programs and routines.  However, for each new application, we have to re-invent the wheels and write the program from scratch!</a:t>
            </a:r>
          </a:p>
          <a:p>
            <a:pPr eaLnBrk="1">
              <a:spcBef>
                <a:spcPct val="0"/>
              </a:spcBef>
            </a:pPr>
            <a:endParaRPr lang="en-US" sz="1600" b="0" i="0" kern="1200" dirty="0" smtClean="0">
              <a:solidFill>
                <a:schemeClr val="tx1"/>
              </a:solidFill>
              <a:effectLst/>
              <a:latin typeface="Arial" pitchFamily="18"/>
              <a:ea typeface="SimSun" pitchFamily="2"/>
              <a:cs typeface="SimSun" pitchFamily="2" charset="-122"/>
            </a:endParaRPr>
          </a:p>
          <a:p>
            <a:pPr eaLnBrk="1">
              <a:spcBef>
                <a:spcPct val="0"/>
              </a:spcBef>
            </a:pP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Traditional procedural-oriented programming languages (such as C, Fortran, Cobol and Pascal) suffer some notable drawbacks in creating </a:t>
            </a:r>
            <a:r>
              <a:rPr lang="en-US" sz="1600" b="0" i="1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reusable software components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:</a:t>
            </a:r>
          </a:p>
          <a:p>
            <a:pPr eaLnBrk="1">
              <a:spcBef>
                <a:spcPct val="0"/>
              </a:spcBef>
            </a:pPr>
            <a:endParaRPr lang="en-US" dirty="0" smtClean="0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  <a:p>
            <a:pPr marL="285750" indent="-285750" eaLnBrk="1">
              <a:spcBef>
                <a:spcPct val="0"/>
              </a:spcBef>
              <a:buFontTx/>
              <a:buChar char="-"/>
            </a:pP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The procedural-oriented programs are made up of functions. Functions are </a:t>
            </a:r>
            <a:r>
              <a:rPr lang="en-US" sz="1600" b="0" i="1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less reusable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. </a:t>
            </a:r>
          </a:p>
          <a:p>
            <a:pPr marL="285750" indent="-285750" eaLnBrk="1">
              <a:spcBef>
                <a:spcPct val="0"/>
              </a:spcBef>
              <a:buFontTx/>
              <a:buChar char="-"/>
            </a:pP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The procedural languages are not suitable of </a:t>
            </a:r>
            <a:r>
              <a:rPr lang="en-US" sz="1600" b="0" i="1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high-level abstraction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 for solving real life problems.</a:t>
            </a:r>
          </a:p>
          <a:p>
            <a:pPr marL="285750" indent="-285750" eaLnBrk="1">
              <a:spcBef>
                <a:spcPct val="0"/>
              </a:spcBef>
              <a:buFontTx/>
              <a:buChar char="-"/>
            </a:pP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The traditional procedural-languages </a:t>
            </a:r>
            <a:r>
              <a:rPr lang="en-US" sz="1600" b="0" i="1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separate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 the data structures (variables) and algorithms (functions).</a:t>
            </a:r>
          </a:p>
          <a:p>
            <a:pPr marL="285750" indent="-285750" eaLnBrk="1">
              <a:spcBef>
                <a:spcPct val="0"/>
              </a:spcBef>
              <a:buFontTx/>
              <a:buChar char="-"/>
            </a:pPr>
            <a:endParaRPr lang="en-US" sz="1600" b="0" i="0" kern="1200" dirty="0" smtClean="0">
              <a:solidFill>
                <a:schemeClr val="tx1"/>
              </a:solidFill>
              <a:effectLst/>
              <a:latin typeface="Arial" pitchFamily="18"/>
              <a:ea typeface="SimSun" pitchFamily="2"/>
              <a:cs typeface="SimSun" pitchFamily="2" charset="-122"/>
            </a:endParaRPr>
          </a:p>
          <a:p>
            <a:pPr marL="0" indent="0" eaLnBrk="1">
              <a:spcBef>
                <a:spcPct val="0"/>
              </a:spcBef>
              <a:buFontTx/>
              <a:buNone/>
            </a:pP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Object-oriented programming (OOP) languages are designed to overcome these problems.</a:t>
            </a:r>
          </a:p>
          <a:p>
            <a:pPr marL="0" indent="0" eaLnBrk="1">
              <a:spcBef>
                <a:spcPct val="0"/>
              </a:spcBef>
              <a:buFontTx/>
              <a:buNone/>
            </a:pPr>
            <a:endParaRPr lang="en-US" sz="1600" b="0" i="0" kern="1200" dirty="0" smtClean="0">
              <a:solidFill>
                <a:schemeClr val="tx1"/>
              </a:solidFill>
              <a:effectLst/>
              <a:latin typeface="Arial" pitchFamily="18"/>
              <a:ea typeface="SimSun" pitchFamily="2"/>
              <a:cs typeface="SimSun" pitchFamily="2" charset="-122"/>
            </a:endParaRPr>
          </a:p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The basic unit of OOP is a </a:t>
            </a:r>
            <a:r>
              <a:rPr lang="en-US" sz="1600" b="0" i="1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class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, which encapsulates both the </a:t>
            </a:r>
            <a:r>
              <a:rPr lang="en-US" sz="1600" b="0" i="1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static properties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 and </a:t>
            </a:r>
            <a:r>
              <a:rPr lang="en-US" sz="1600" b="0" i="1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dynamic operations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 within a "box", and specifies the public interface for using these boxes. Since classes are well-encapsulated, it is easier to reuse these classes. In other words, OOP combines the data structures and algorithms of a software entity inside the same box.</a:t>
            </a:r>
          </a:p>
          <a:p>
            <a:pPr marL="0" indent="0" eaLnBrk="1">
              <a:spcBef>
                <a:spcPct val="0"/>
              </a:spcBef>
              <a:buFontTx/>
              <a:buNone/>
            </a:pPr>
            <a:endParaRPr lang="en-US" sz="1600" b="0" i="0" kern="1200" dirty="0" smtClean="0">
              <a:solidFill>
                <a:schemeClr val="tx1"/>
              </a:solidFill>
              <a:effectLst/>
              <a:latin typeface="Arial" pitchFamily="18"/>
              <a:ea typeface="SimSun" pitchFamily="2"/>
              <a:cs typeface="SimSun" pitchFamily="2" charset="-122"/>
            </a:endParaRPr>
          </a:p>
          <a:p>
            <a:pPr marL="0" indent="0" eaLnBrk="1">
              <a:spcBef>
                <a:spcPct val="0"/>
              </a:spcBef>
              <a:buFontTx/>
              <a:buNone/>
            </a:pPr>
            <a:endParaRPr lang="en-US" sz="1600" b="0" i="0" kern="1200" dirty="0" smtClean="0">
              <a:solidFill>
                <a:schemeClr val="tx1"/>
              </a:solidFill>
              <a:effectLst/>
              <a:latin typeface="Arial" pitchFamily="18"/>
              <a:ea typeface="SimSun" pitchFamily="2"/>
              <a:cs typeface="SimSun" pitchFamily="2" charset="-122"/>
            </a:endParaRPr>
          </a:p>
          <a:p>
            <a:pPr marL="0" indent="0" eaLnBrk="1">
              <a:spcBef>
                <a:spcPct val="0"/>
              </a:spcBef>
              <a:buFontTx/>
              <a:buNone/>
            </a:pP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OOP languages permit </a:t>
            </a:r>
            <a:r>
              <a:rPr lang="en-US" sz="1600" b="0" i="1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higher level of abstraction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 for solving real-life problems. The OOP languages (such as Java, C++ and C#) let you think in the problem space, and use software objects to represent and abstract entities of the problem space to solve the problem.</a:t>
            </a:r>
          </a:p>
          <a:p>
            <a:pPr marL="285750" indent="-285750" eaLnBrk="1">
              <a:spcBef>
                <a:spcPct val="0"/>
              </a:spcBef>
              <a:buFontTx/>
              <a:buChar char="-"/>
            </a:pPr>
            <a:endParaRPr lang="en-US" sz="1600" b="0" i="0" kern="1200" dirty="0" smtClean="0">
              <a:solidFill>
                <a:schemeClr val="tx1"/>
              </a:solidFill>
              <a:effectLst/>
              <a:latin typeface="Arial" pitchFamily="18"/>
              <a:ea typeface="SimSun" pitchFamily="2"/>
              <a:cs typeface="SimSun" pitchFamily="2" charset="-122"/>
            </a:endParaRPr>
          </a:p>
          <a:p>
            <a:pPr marL="285750" indent="-285750" eaLnBrk="1">
              <a:spcBef>
                <a:spcPct val="0"/>
              </a:spcBef>
              <a:buFontTx/>
              <a:buChar char="-"/>
            </a:pPr>
            <a:endParaRPr lang="en-US" sz="1600" b="0" i="0" kern="1200" dirty="0" smtClean="0">
              <a:solidFill>
                <a:schemeClr val="tx1"/>
              </a:solidFill>
              <a:effectLst/>
              <a:latin typeface="Arial" pitchFamily="18"/>
              <a:ea typeface="SimSun" pitchFamily="2"/>
              <a:cs typeface="SimSun" pitchFamily="2" charset="-122"/>
            </a:endParaRP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Object-Oriented technology has many benefits:</a:t>
            </a:r>
          </a:p>
          <a:p>
            <a:r>
              <a:rPr lang="en-US" sz="1600" b="0" i="1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Ease in software design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 as you could think in the problem space rather than the machine's bits and bytes. You are dealing with high-level concepts and abstractions. Ease in design leads to more productive software development.</a:t>
            </a:r>
          </a:p>
          <a:p>
            <a:r>
              <a:rPr lang="en-US" sz="1600" b="0" i="1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Ease in software maintenance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: object-oriented software are easier to understand, therefore easier to test, debug, and maintain.</a:t>
            </a:r>
          </a:p>
          <a:p>
            <a:r>
              <a:rPr lang="en-US" sz="1600" b="0" i="1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Reusable software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Arial" pitchFamily="18"/>
                <a:ea typeface="SimSun" pitchFamily="2"/>
                <a:cs typeface="SimSun" pitchFamily="2" charset="-122"/>
              </a:rPr>
              <a:t>: you don't need to keep re-inventing the wheels and re-write the same functions for different situations. The fastest and safest way of developing a new application is to reuse existing codes - fully tested and proven codes.</a:t>
            </a:r>
          </a:p>
          <a:p>
            <a:pPr marL="0" indent="0" eaLnBrk="1">
              <a:spcBef>
                <a:spcPct val="0"/>
              </a:spcBef>
              <a:buFontTx/>
              <a:buNone/>
            </a:pPr>
            <a:endParaRPr lang="en-US" sz="1600" b="0" i="0" kern="1200" dirty="0" smtClean="0">
              <a:solidFill>
                <a:schemeClr val="tx1"/>
              </a:solidFill>
              <a:effectLst/>
              <a:latin typeface="Arial" pitchFamily="18"/>
              <a:ea typeface="SimSun" pitchFamily="2"/>
              <a:cs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919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3588"/>
            <a:ext cx="0" cy="15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9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77875" y="4776788"/>
            <a:ext cx="6216650" cy="452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1">
              <a:spcBef>
                <a:spcPct val="0"/>
              </a:spcBef>
              <a:buFontTx/>
              <a:buNone/>
            </a:pPr>
            <a:endParaRPr lang="en-US" sz="1600" b="0" i="0" kern="1200" dirty="0" smtClean="0">
              <a:solidFill>
                <a:schemeClr val="tx1"/>
              </a:solidFill>
              <a:effectLst/>
              <a:latin typeface="Arial" pitchFamily="18"/>
              <a:ea typeface="SimSun" pitchFamily="2"/>
              <a:cs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422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3588"/>
            <a:ext cx="0" cy="15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9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77875" y="4776788"/>
            <a:ext cx="6216650" cy="452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what is </a:t>
            </a:r>
            <a:r>
              <a:rPr lang="en-US" dirty="0" err="1" smtClean="0"/>
              <a:t>oop</a:t>
            </a:r>
            <a:r>
              <a:rPr lang="en-US" dirty="0" smtClean="0"/>
              <a:t>? objects and classes; instance variables, methods, constructors; how is memory allocated when you create an object and type NEW. Live coding - think about real world example to build on (Person/Employee/Train station/Book store/Movie store 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Constructors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https://www.ntu.edu.sg/home/ehchua/programming/java/J3a_OOPBasics.html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7689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3588"/>
            <a:ext cx="0" cy="15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9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77875" y="4776788"/>
            <a:ext cx="6216650" cy="452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https://www.ntu.edu.sg/home/ehchua/programming/java/J1a_Introduction.html</a:t>
            </a:r>
            <a:endParaRPr dirty="0" smtClean="0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251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3588"/>
            <a:ext cx="0" cy="15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9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77875" y="4776788"/>
            <a:ext cx="6216650" cy="452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Ce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este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o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clasa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abstracta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?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Cand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e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folosita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?</a:t>
            </a:r>
          </a:p>
          <a:p>
            <a:pPr eaLnBrk="1"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  <a:p>
            <a:pPr eaLnBrk="1">
              <a:spcBef>
                <a:spcPct val="0"/>
              </a:spcBef>
            </a:pP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Ce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este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o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interfata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si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cand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e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folosita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?</a:t>
            </a:r>
          </a:p>
          <a:p>
            <a:pPr eaLnBrk="1"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  <a:p>
            <a:pPr eaLnBrk="1">
              <a:spcBef>
                <a:spcPct val="0"/>
              </a:spcBef>
            </a:pP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Visibilitate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–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folosim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cand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vrem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sa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encapsulam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o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anumite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variabile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sau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functii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,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iar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pe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altele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sa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le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expunem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.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Putem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seta la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nivel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de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clasa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,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metoda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sau</a:t>
            </a:r>
            <a:r>
              <a:rPr lang="en-US" baseline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 </a:t>
            </a:r>
            <a:r>
              <a:rPr lang="en-US" baseline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variabila</a:t>
            </a:r>
            <a:endParaRPr lang="en-US" baseline="0" dirty="0" smtClean="0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  <a:p>
            <a:pPr eaLnBrk="1"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  <a:p>
            <a:pPr eaLnBrk="1"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  <a:p>
            <a:pPr eaLnBrk="1"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  <a:p>
            <a:pPr eaLnBrk="1">
              <a:spcBef>
                <a:spcPct val="0"/>
              </a:spcBef>
            </a:pPr>
            <a:endParaRPr dirty="0" smtClean="0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910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3588"/>
            <a:ext cx="0" cy="15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9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77875" y="4776788"/>
            <a:ext cx="6216650" cy="452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https://www.ntu.edu.sg/home/ehchua/programming/java/J1a_Introduction.html</a:t>
            </a:r>
            <a:endParaRPr dirty="0" smtClean="0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098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3588"/>
            <a:ext cx="0" cy="15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9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77875" y="4776788"/>
            <a:ext cx="6216650" cy="452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https://www.ntu.edu.sg/home/ehchua/programming/java/J1a_Introduction.html</a:t>
            </a:r>
            <a:endParaRPr dirty="0" smtClean="0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960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3588"/>
            <a:ext cx="0" cy="15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9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77875" y="4776788"/>
            <a:ext cx="6216650" cy="452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https://www.ntu.edu.sg/home/ehchua/programming/java/J1a_Introduction.html</a:t>
            </a:r>
            <a:endParaRPr dirty="0" smtClean="0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908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3588"/>
            <a:ext cx="0" cy="15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9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77875" y="4776788"/>
            <a:ext cx="6216650" cy="452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https://www.ntu.edu.sg/home/ehchua/programming/java/J1a_Introduction.html</a:t>
            </a:r>
            <a:endParaRPr dirty="0" smtClean="0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924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3588"/>
            <a:ext cx="0" cy="15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9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77875" y="4776788"/>
            <a:ext cx="6216650" cy="452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endParaRPr dirty="0" smtClean="0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170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3588"/>
            <a:ext cx="0" cy="15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9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77875" y="4776788"/>
            <a:ext cx="6216650" cy="452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1">
              <a:spcBef>
                <a:spcPct val="0"/>
              </a:spcBef>
              <a:buFontTx/>
              <a:buChar char="-"/>
            </a:pPr>
            <a:endParaRPr lang="en-US" sz="1600" b="0" i="0" kern="1200" dirty="0" smtClean="0">
              <a:solidFill>
                <a:schemeClr val="tx1"/>
              </a:solidFill>
              <a:effectLst/>
              <a:latin typeface="Arial" pitchFamily="18"/>
              <a:ea typeface="SimSun" pitchFamily="2"/>
              <a:cs typeface="SimSun" pitchFamily="2" charset="-122"/>
            </a:endParaRPr>
          </a:p>
          <a:p>
            <a:pPr eaLnBrk="1">
              <a:spcBef>
                <a:spcPct val="0"/>
              </a:spcBef>
            </a:pPr>
            <a:endParaRPr dirty="0" smtClean="0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658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3588"/>
            <a:ext cx="0" cy="15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9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77875" y="4776788"/>
            <a:ext cx="6216650" cy="452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endParaRPr dirty="0" smtClean="0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601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3588"/>
            <a:ext cx="0" cy="15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9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77875" y="4776788"/>
            <a:ext cx="6216650" cy="452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endParaRPr smtClean="0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605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3588"/>
            <a:ext cx="0" cy="15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9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77875" y="4776788"/>
            <a:ext cx="6216650" cy="452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endParaRPr smtClean="0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491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3588"/>
            <a:ext cx="0" cy="15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9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77875" y="4776788"/>
            <a:ext cx="6216650" cy="452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endParaRPr smtClean="0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1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3588"/>
            <a:ext cx="0" cy="15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9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77875" y="4776788"/>
            <a:ext cx="6216650" cy="452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endParaRPr dirty="0" smtClean="0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6720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3588"/>
            <a:ext cx="0" cy="15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9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77875" y="4776788"/>
            <a:ext cx="6216650" cy="452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endParaRPr smtClean="0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193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3588"/>
            <a:ext cx="0" cy="15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9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77875" y="4776788"/>
            <a:ext cx="6216650" cy="452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</a:rPr>
              <a:t>https://www.ntu.edu.sg/home/ehchua/programming/java/J1a_Introduction.html</a:t>
            </a:r>
            <a:endParaRPr dirty="0" smtClean="0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69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1597489"/>
            <a:ext cx="7773120" cy="11027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2914146"/>
            <a:ext cx="6400800" cy="13144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0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0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0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1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1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2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62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9293F-7EB9-4568-B4A6-012BF8F520D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120299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6A3FB-B00D-44D3-8BD5-DFB78050B0C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608005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8320" y="204142"/>
            <a:ext cx="2056320" cy="43939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1" y="204142"/>
            <a:ext cx="6033600" cy="43939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04F02-4AC1-47A9-A2B2-BE2EEA63C2D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257340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E817C-82F4-491C-9BD1-89D9CC52696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9085355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3305147"/>
            <a:ext cx="7771680" cy="102178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179669"/>
            <a:ext cx="7771680" cy="112547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02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05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085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8114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5143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2171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920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6229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A9A14-0693-4094-8ACB-D623D8E8820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071926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1" y="1203247"/>
            <a:ext cx="4044960" cy="3394797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680" y="1203247"/>
            <a:ext cx="4044960" cy="3394797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A9036-A80B-4EEB-97A3-9BB77F7C920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028466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06302"/>
            <a:ext cx="8229600" cy="8565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151401"/>
            <a:ext cx="403920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286" indent="0">
              <a:buNone/>
              <a:defRPr sz="1600" b="1"/>
            </a:lvl2pPr>
            <a:lvl3pPr marL="740573" indent="0">
              <a:buNone/>
              <a:defRPr sz="1500" b="1"/>
            </a:lvl3pPr>
            <a:lvl4pPr marL="1110859" indent="0">
              <a:buNone/>
              <a:defRPr sz="1300" b="1"/>
            </a:lvl4pPr>
            <a:lvl5pPr marL="1481145" indent="0">
              <a:buNone/>
              <a:defRPr sz="1300" b="1"/>
            </a:lvl5pPr>
            <a:lvl6pPr marL="1851431" indent="0">
              <a:buNone/>
              <a:defRPr sz="1300" b="1"/>
            </a:lvl6pPr>
            <a:lvl7pPr marL="2221718" indent="0">
              <a:buNone/>
              <a:defRPr sz="1300" b="1"/>
            </a:lvl7pPr>
            <a:lvl8pPr marL="2592004" indent="0">
              <a:buNone/>
              <a:defRPr sz="1300" b="1"/>
            </a:lvl8pPr>
            <a:lvl9pPr marL="296229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1630971"/>
            <a:ext cx="403920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151401"/>
            <a:ext cx="404208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286" indent="0">
              <a:buNone/>
              <a:defRPr sz="1600" b="1"/>
            </a:lvl2pPr>
            <a:lvl3pPr marL="740573" indent="0">
              <a:buNone/>
              <a:defRPr sz="1500" b="1"/>
            </a:lvl3pPr>
            <a:lvl4pPr marL="1110859" indent="0">
              <a:buNone/>
              <a:defRPr sz="1300" b="1"/>
            </a:lvl4pPr>
            <a:lvl5pPr marL="1481145" indent="0">
              <a:buNone/>
              <a:defRPr sz="1300" b="1"/>
            </a:lvl5pPr>
            <a:lvl6pPr marL="1851431" indent="0">
              <a:buNone/>
              <a:defRPr sz="1300" b="1"/>
            </a:lvl6pPr>
            <a:lvl7pPr marL="2221718" indent="0">
              <a:buNone/>
              <a:defRPr sz="1300" b="1"/>
            </a:lvl7pPr>
            <a:lvl8pPr marL="2592004" indent="0">
              <a:buNone/>
              <a:defRPr sz="1300" b="1"/>
            </a:lvl8pPr>
            <a:lvl9pPr marL="296229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1630971"/>
            <a:ext cx="404208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D3B4D-7A52-4962-BC27-8D809E4492D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6939562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72DAB-F9C8-4CF9-9FCA-9C64EA1D136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142001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897F0-6FD6-4408-8302-0B256EB58C8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62760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05222"/>
            <a:ext cx="3008160" cy="87057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05221"/>
            <a:ext cx="5112000" cy="438958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075794"/>
            <a:ext cx="3008160" cy="3519009"/>
          </a:xfrm>
        </p:spPr>
        <p:txBody>
          <a:bodyPr/>
          <a:lstStyle>
            <a:lvl1pPr marL="0" indent="0">
              <a:buNone/>
              <a:defRPr sz="1100"/>
            </a:lvl1pPr>
            <a:lvl2pPr marL="370286" indent="0">
              <a:buNone/>
              <a:defRPr sz="1000"/>
            </a:lvl2pPr>
            <a:lvl3pPr marL="740573" indent="0">
              <a:buNone/>
              <a:defRPr sz="800"/>
            </a:lvl3pPr>
            <a:lvl4pPr marL="1110859" indent="0">
              <a:buNone/>
              <a:defRPr sz="700"/>
            </a:lvl4pPr>
            <a:lvl5pPr marL="1481145" indent="0">
              <a:buNone/>
              <a:defRPr sz="700"/>
            </a:lvl5pPr>
            <a:lvl6pPr marL="1851431" indent="0">
              <a:buNone/>
              <a:defRPr sz="700"/>
            </a:lvl6pPr>
            <a:lvl7pPr marL="2221718" indent="0">
              <a:buNone/>
              <a:defRPr sz="700"/>
            </a:lvl7pPr>
            <a:lvl8pPr marL="2592004" indent="0">
              <a:buNone/>
              <a:defRPr sz="700"/>
            </a:lvl8pPr>
            <a:lvl9pPr marL="296229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9ECC6-F5ED-4058-9B8E-2DE5F681269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234949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3600018"/>
            <a:ext cx="5486400" cy="42556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459049"/>
            <a:ext cx="5486400" cy="3086964"/>
          </a:xfrm>
        </p:spPr>
        <p:txBody>
          <a:bodyPr/>
          <a:lstStyle>
            <a:lvl1pPr marL="0" indent="0">
              <a:buNone/>
              <a:defRPr sz="2600"/>
            </a:lvl1pPr>
            <a:lvl2pPr marL="370286" indent="0">
              <a:buNone/>
              <a:defRPr sz="2300"/>
            </a:lvl2pPr>
            <a:lvl3pPr marL="740573" indent="0">
              <a:buNone/>
              <a:defRPr sz="1900"/>
            </a:lvl3pPr>
            <a:lvl4pPr marL="1110859" indent="0">
              <a:buNone/>
              <a:defRPr sz="1600"/>
            </a:lvl4pPr>
            <a:lvl5pPr marL="1481145" indent="0">
              <a:buNone/>
              <a:defRPr sz="1600"/>
            </a:lvl5pPr>
            <a:lvl6pPr marL="1851431" indent="0">
              <a:buNone/>
              <a:defRPr sz="1600"/>
            </a:lvl6pPr>
            <a:lvl7pPr marL="2221718" indent="0">
              <a:buNone/>
              <a:defRPr sz="1600"/>
            </a:lvl7pPr>
            <a:lvl8pPr marL="2592004" indent="0">
              <a:buNone/>
              <a:defRPr sz="1600"/>
            </a:lvl8pPr>
            <a:lvl9pPr marL="296229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4025583"/>
            <a:ext cx="5486400" cy="603783"/>
          </a:xfrm>
        </p:spPr>
        <p:txBody>
          <a:bodyPr/>
          <a:lstStyle>
            <a:lvl1pPr marL="0" indent="0">
              <a:buNone/>
              <a:defRPr sz="1100"/>
            </a:lvl1pPr>
            <a:lvl2pPr marL="370286" indent="0">
              <a:buNone/>
              <a:defRPr sz="1000"/>
            </a:lvl2pPr>
            <a:lvl3pPr marL="740573" indent="0">
              <a:buNone/>
              <a:defRPr sz="800"/>
            </a:lvl3pPr>
            <a:lvl4pPr marL="1110859" indent="0">
              <a:buNone/>
              <a:defRPr sz="700"/>
            </a:lvl4pPr>
            <a:lvl5pPr marL="1481145" indent="0">
              <a:buNone/>
              <a:defRPr sz="700"/>
            </a:lvl5pPr>
            <a:lvl6pPr marL="1851431" indent="0">
              <a:buNone/>
              <a:defRPr sz="700"/>
            </a:lvl6pPr>
            <a:lvl7pPr marL="2221718" indent="0">
              <a:buNone/>
              <a:defRPr sz="700"/>
            </a:lvl7pPr>
            <a:lvl8pPr marL="2592004" indent="0">
              <a:buNone/>
              <a:defRPr sz="700"/>
            </a:lvl8pPr>
            <a:lvl9pPr marL="296229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0DA9C-1A47-4BE3-BD6F-D6CD1823A48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6950039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 txBox="1">
            <a:spLocks noGrp="1"/>
          </p:cNvSpPr>
          <p:nvPr>
            <p:ph type="title"/>
          </p:nvPr>
        </p:nvSpPr>
        <p:spPr bwMode="auto">
          <a:xfrm>
            <a:off x="457200" y="204788"/>
            <a:ext cx="8228013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7" name="Text Placeholder 2"/>
          <p:cNvSpPr txBox="1">
            <a:spLocks noGrp="1"/>
          </p:cNvSpPr>
          <p:nvPr>
            <p:ph type="body" idx="1"/>
          </p:nvPr>
        </p:nvSpPr>
        <p:spPr bwMode="auto">
          <a:xfrm>
            <a:off x="457200" y="1203325"/>
            <a:ext cx="8228013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7200" y="4684713"/>
            <a:ext cx="2128838" cy="35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defTabSz="740573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1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5788" y="4684713"/>
            <a:ext cx="2898775" cy="35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defTabSz="740573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1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4788" y="4684713"/>
            <a:ext cx="2130425" cy="35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defTabSz="740573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1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fld id="{023E4EF1-B29C-40ED-93E4-A4D4BEA5848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kern="1200">
          <a:solidFill>
            <a:schemeClr val="tx2"/>
          </a:solidFill>
          <a:latin typeface="Arial" pitchFamily="18"/>
          <a:ea typeface="SimSun" pitchFamily="2"/>
          <a:cs typeface="SimSun" pitchFamily="2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SimSun" pitchFamily="2" charset="-122"/>
          <a:cs typeface="SimSun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SimSun" pitchFamily="2" charset="-122"/>
          <a:cs typeface="SimSun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SimSun" pitchFamily="2" charset="-122"/>
          <a:cs typeface="SimSun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SimSun" pitchFamily="2" charset="-122"/>
          <a:cs typeface="SimSun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SimSun" pitchFamily="2" charset="-122"/>
          <a:cs typeface="SimSun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SimSun" pitchFamily="2" charset="-122"/>
          <a:cs typeface="SimSun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SimSun" pitchFamily="2" charset="-122"/>
          <a:cs typeface="SimSun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SimSun" pitchFamily="2" charset="-122"/>
          <a:cs typeface="SimSun" pitchFamily="2" charset="-122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ts val="1150"/>
        </a:spcAft>
        <a:defRPr lang="en-US" sz="2600" kern="1200">
          <a:solidFill>
            <a:schemeClr val="tx1"/>
          </a:solidFill>
          <a:latin typeface="Arial" pitchFamily="18"/>
          <a:ea typeface="SimSun" pitchFamily="2"/>
          <a:cs typeface="SimSun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ea typeface="SimSun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SimSun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SimSun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SimSun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SimSun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SimSun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SimSun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SimSun" pitchFamily="2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jetbrains.com/help/idea/2017.1/creating-and-opening-forms.html" TargetMode="External"/><Relationship Id="rId5" Type="http://schemas.openxmlformats.org/officeDocument/2006/relationships/hyperlink" Target="https://www.ntu.edu.sg/home/ehchua/programming/java/J4a_GUI.html" TargetMode="External"/><Relationship Id="rId4" Type="http://schemas.openxmlformats.org/officeDocument/2006/relationships/hyperlink" Target="http://www.drdobbs.com/jvm/java-se-7-new-file-io/231600403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rojecteuler.net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://rsino.eu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emusSino/java_oop_intro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ocs.oracle.com/javase/tutorial/java/concept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bm.com/developerworks/java/tutorials/j-introtojava1/" TargetMode="External"/><Relationship Id="rId5" Type="http://schemas.openxmlformats.org/officeDocument/2006/relationships/hyperlink" Target="http://courses.coreservlets.com/Course-Materials/java.html" TargetMode="External"/><Relationship Id="rId4" Type="http://schemas.openxmlformats.org/officeDocument/2006/relationships/hyperlink" Target="https://www.ntu.edu.sg/home/ehchua/programming/java/J3a_OOPBasic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jubomir.graovac\Downloads\PresentationCCDro2014-16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050"/>
            <a:ext cx="9144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504950"/>
            <a:ext cx="838200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Introduction to Object Oriented Programming </a:t>
            </a:r>
          </a:p>
          <a:p>
            <a:pPr algn="ctr"/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with </a:t>
            </a:r>
          </a:p>
          <a:p>
            <a:pPr algn="ctr"/>
            <a:r>
              <a:rPr lang="en-US" sz="5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 A V A</a:t>
            </a:r>
          </a:p>
          <a:p>
            <a:pPr algn="ctr"/>
            <a:endParaRPr lang="en-US" sz="3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Remus Sinorchian</a:t>
            </a:r>
          </a:p>
          <a:p>
            <a:pPr algn="ctr"/>
            <a:r>
              <a:rPr lang="en-US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Bucuresti</a:t>
            </a:r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en-US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Aprilie</a:t>
            </a:r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2017</a:t>
            </a:r>
            <a:endParaRPr 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jubomir.graovac\Downloads\PresentationCCDro2014-16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050"/>
            <a:ext cx="9144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200150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Sitaxa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baza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Java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65735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Operatori</a:t>
            </a:r>
            <a:r>
              <a:rPr lang="en-US" dirty="0" smtClean="0"/>
              <a:t> </a:t>
            </a:r>
            <a:r>
              <a:rPr lang="en-US" dirty="0" err="1" smtClean="0"/>
              <a:t>aritmetici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r>
              <a:rPr lang="en-US" dirty="0" smtClean="0"/>
              <a:t>: + , - , * , / , % 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Operatori</a:t>
            </a:r>
            <a:r>
              <a:rPr lang="en-US" dirty="0" smtClean="0"/>
              <a:t> </a:t>
            </a:r>
            <a:r>
              <a:rPr lang="en-US" dirty="0" err="1" smtClean="0"/>
              <a:t>conditionali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r>
              <a:rPr lang="en-US" dirty="0" smtClean="0"/>
              <a:t>: &gt; , &lt; , == , != , &amp;&amp; , || , !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If , else, else if  |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For		|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exemple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While 	| 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Clase</a:t>
            </a:r>
            <a:r>
              <a:rPr lang="en-US" dirty="0"/>
              <a:t>, </a:t>
            </a:r>
            <a:r>
              <a:rPr lang="en-US" dirty="0" err="1" smtClean="0"/>
              <a:t>metode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Clasa</a:t>
            </a:r>
            <a:r>
              <a:rPr lang="en-US" dirty="0" smtClean="0"/>
              <a:t> de test cu </a:t>
            </a:r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fac</a:t>
            </a:r>
            <a:r>
              <a:rPr lang="en-US" dirty="0" smtClean="0"/>
              <a:t> </a:t>
            </a:r>
            <a:r>
              <a:rPr lang="en-US" dirty="0" err="1" smtClean="0"/>
              <a:t>anumite</a:t>
            </a:r>
            <a:r>
              <a:rPr lang="en-US" dirty="0" smtClean="0"/>
              <a:t> </a:t>
            </a:r>
            <a:r>
              <a:rPr lang="en-US" dirty="0" err="1" smtClean="0"/>
              <a:t>calcule</a:t>
            </a:r>
            <a:r>
              <a:rPr lang="en-US" dirty="0" smtClean="0"/>
              <a:t> care </a:t>
            </a:r>
            <a:r>
              <a:rPr lang="en-US" dirty="0" err="1" smtClean="0"/>
              <a:t>exemplifica</a:t>
            </a:r>
            <a:r>
              <a:rPr lang="en-US" dirty="0" smtClean="0"/>
              <a:t> </a:t>
            </a:r>
            <a:r>
              <a:rPr lang="en-US" dirty="0" err="1" smtClean="0"/>
              <a:t>operatorii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READ from </a:t>
            </a:r>
            <a:r>
              <a:rPr lang="en-US" dirty="0" err="1" smtClean="0">
                <a:sym typeface="Wingdings" panose="05000000000000000000" pitchFamily="2" charset="2"/>
              </a:rPr>
              <a:t>keayboard</a:t>
            </a:r>
            <a:r>
              <a:rPr lang="en-US" dirty="0" smtClean="0">
                <a:sym typeface="Wingdings" panose="05000000000000000000" pitchFamily="2" charset="2"/>
              </a:rPr>
              <a:t> input (either with scanner or </a:t>
            </a:r>
            <a:r>
              <a:rPr lang="en-US" dirty="0" err="1" smtClean="0">
                <a:sym typeface="Wingdings" panose="05000000000000000000" pitchFamily="2" charset="2"/>
              </a:rPr>
              <a:t>args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926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jubomir.graovac\Downloads\PresentationCCDro2014-16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050"/>
            <a:ext cx="9144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200150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 </a:t>
            </a:r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OOP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657350"/>
            <a:ext cx="7924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Analogie</a:t>
            </a:r>
            <a:r>
              <a:rPr lang="en-US" dirty="0" smtClean="0"/>
              <a:t> cu </a:t>
            </a:r>
            <a:r>
              <a:rPr lang="en-US" dirty="0" err="1" smtClean="0"/>
              <a:t>masina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Limbaje</a:t>
            </a:r>
            <a:r>
              <a:rPr lang="en-US" dirty="0" smtClean="0"/>
              <a:t> </a:t>
            </a:r>
            <a:r>
              <a:rPr lang="en-US" dirty="0" err="1" smtClean="0"/>
              <a:t>procedurale</a:t>
            </a:r>
            <a:endParaRPr lang="en-US" dirty="0" smtClean="0"/>
          </a:p>
          <a:p>
            <a:pPr marL="655638" lvl="1" indent="-285750">
              <a:buFontTx/>
              <a:buChar char="-"/>
            </a:pPr>
            <a:r>
              <a:rPr lang="en-US" dirty="0" err="1" smtClean="0"/>
              <a:t>Programare</a:t>
            </a:r>
            <a:r>
              <a:rPr lang="en-US" dirty="0" smtClean="0"/>
              <a:t> low level – </a:t>
            </a:r>
            <a:r>
              <a:rPr lang="en-US" dirty="0" err="1" smtClean="0"/>
              <a:t>separa</a:t>
            </a:r>
            <a:r>
              <a:rPr lang="en-US" dirty="0" smtClean="0"/>
              <a:t> </a:t>
            </a:r>
            <a:r>
              <a:rPr lang="en-US" dirty="0" err="1" smtClean="0"/>
              <a:t>structurile</a:t>
            </a:r>
            <a:r>
              <a:rPr lang="en-US" dirty="0" smtClean="0"/>
              <a:t> de date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algoritmii</a:t>
            </a:r>
            <a:endParaRPr lang="en-US" dirty="0" smtClean="0"/>
          </a:p>
          <a:p>
            <a:pPr marL="655638" lvl="1" indent="-285750">
              <a:buFontTx/>
              <a:buChar char="-"/>
            </a:pPr>
            <a:r>
              <a:rPr lang="en-US" dirty="0" smtClean="0"/>
              <a:t>Rata mica de </a:t>
            </a:r>
            <a:r>
              <a:rPr lang="en-US" dirty="0" err="1" smtClean="0"/>
              <a:t>reutilizare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Centrul</a:t>
            </a:r>
            <a:r>
              <a:rPr lang="en-US" dirty="0" smtClean="0"/>
              <a:t> OOP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clasa</a:t>
            </a:r>
            <a:endParaRPr lang="en-US" dirty="0"/>
          </a:p>
          <a:p>
            <a:pPr marL="655638" lvl="1" indent="-285750">
              <a:buFontTx/>
              <a:buChar char="-"/>
            </a:pPr>
            <a:r>
              <a:rPr lang="en-US" dirty="0" err="1" smtClean="0"/>
              <a:t>Encapsuleaza</a:t>
            </a:r>
            <a:r>
              <a:rPr lang="en-US" dirty="0" smtClean="0"/>
              <a:t> </a:t>
            </a:r>
            <a:r>
              <a:rPr lang="en-US" dirty="0" err="1" smtClean="0"/>
              <a:t>proprietatile</a:t>
            </a:r>
            <a:r>
              <a:rPr lang="en-US" dirty="0" smtClean="0"/>
              <a:t> </a:t>
            </a:r>
            <a:r>
              <a:rPr lang="en-US" dirty="0" err="1" smtClean="0"/>
              <a:t>statice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dinamice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functiile</a:t>
            </a:r>
            <a:endParaRPr lang="en-US" dirty="0" smtClean="0"/>
          </a:p>
          <a:p>
            <a:pPr marL="655638" lvl="1" indent="-285750">
              <a:buFontTx/>
              <a:buChar char="-"/>
            </a:pPr>
            <a:r>
              <a:rPr lang="en-US" dirty="0" err="1" smtClean="0"/>
              <a:t>Usor</a:t>
            </a:r>
            <a:r>
              <a:rPr lang="en-US" dirty="0" smtClean="0"/>
              <a:t> de </a:t>
            </a:r>
            <a:r>
              <a:rPr lang="en-US" dirty="0" err="1" smtClean="0"/>
              <a:t>reutilizat</a:t>
            </a:r>
            <a:endParaRPr lang="en-US" dirty="0" smtClean="0"/>
          </a:p>
          <a:p>
            <a:pPr marL="655638" lvl="1" indent="-285750">
              <a:buFontTx/>
              <a:buChar char="-"/>
            </a:pPr>
            <a:r>
              <a:rPr lang="en-US" dirty="0" err="1" smtClean="0"/>
              <a:t>Combina</a:t>
            </a:r>
            <a:r>
              <a:rPr lang="en-US" dirty="0" smtClean="0"/>
              <a:t> </a:t>
            </a:r>
            <a:r>
              <a:rPr lang="en-US" dirty="0" err="1" smtClean="0"/>
              <a:t>structurile</a:t>
            </a:r>
            <a:r>
              <a:rPr lang="en-US" dirty="0" smtClean="0"/>
              <a:t> de date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algoritmii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-o </a:t>
            </a:r>
            <a:r>
              <a:rPr lang="en-US" dirty="0" err="1" smtClean="0"/>
              <a:t>singura</a:t>
            </a:r>
            <a:r>
              <a:rPr lang="en-US" dirty="0" smtClean="0"/>
              <a:t> cutie - </a:t>
            </a:r>
            <a:r>
              <a:rPr lang="en-US" dirty="0" err="1" smtClean="0"/>
              <a:t>abstractizare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814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jubomir.graovac\Downloads\PresentationCCDro2014-16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050"/>
            <a:ext cx="9144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200150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 </a:t>
            </a:r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OOP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65735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Beneficii</a:t>
            </a:r>
            <a:endParaRPr lang="en-US" dirty="0" smtClean="0"/>
          </a:p>
          <a:p>
            <a:pPr marL="655638" lvl="1" indent="-285750">
              <a:buFontTx/>
              <a:buChar char="-"/>
            </a:pPr>
            <a:r>
              <a:rPr lang="en-US" dirty="0" err="1" smtClean="0"/>
              <a:t>Muta</a:t>
            </a:r>
            <a:r>
              <a:rPr lang="en-US" dirty="0" smtClean="0"/>
              <a:t> </a:t>
            </a:r>
            <a:r>
              <a:rPr lang="en-US" dirty="0" err="1" smtClean="0"/>
              <a:t>atentia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rezolvarea</a:t>
            </a:r>
            <a:r>
              <a:rPr lang="en-US" dirty="0" smtClean="0"/>
              <a:t> </a:t>
            </a:r>
            <a:r>
              <a:rPr lang="en-US" dirty="0" err="1" smtClean="0"/>
              <a:t>problemei</a:t>
            </a:r>
            <a:r>
              <a:rPr lang="en-US" dirty="0" smtClean="0"/>
              <a:t> , nu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componentele</a:t>
            </a:r>
            <a:r>
              <a:rPr lang="en-US" dirty="0" smtClean="0"/>
              <a:t> </a:t>
            </a:r>
            <a:r>
              <a:rPr lang="en-US" dirty="0" err="1" smtClean="0"/>
              <a:t>masinii</a:t>
            </a:r>
            <a:r>
              <a:rPr lang="en-US" dirty="0" smtClean="0"/>
              <a:t> (</a:t>
            </a:r>
            <a:r>
              <a:rPr lang="en-US" dirty="0" err="1" smtClean="0"/>
              <a:t>memorie</a:t>
            </a:r>
            <a:r>
              <a:rPr lang="en-US" dirty="0" smtClean="0"/>
              <a:t>, bytes,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655638" lvl="1" indent="-285750">
              <a:buFontTx/>
              <a:buChar char="-"/>
            </a:pPr>
            <a:r>
              <a:rPr lang="en-US" dirty="0" err="1" smtClean="0"/>
              <a:t>Usurinta</a:t>
            </a:r>
            <a:r>
              <a:rPr lang="en-US" dirty="0" smtClean="0"/>
              <a:t> </a:t>
            </a:r>
            <a:r>
              <a:rPr lang="en-US" dirty="0" err="1" smtClean="0"/>
              <a:t>modelarii</a:t>
            </a:r>
            <a:r>
              <a:rPr lang="en-US" dirty="0" smtClean="0"/>
              <a:t> software-</a:t>
            </a:r>
            <a:r>
              <a:rPr lang="en-US" dirty="0" err="1" smtClean="0"/>
              <a:t>ului</a:t>
            </a:r>
            <a:r>
              <a:rPr lang="en-US" dirty="0" smtClean="0"/>
              <a:t> - </a:t>
            </a:r>
            <a:r>
              <a:rPr lang="en-US" dirty="0" err="1" smtClean="0"/>
              <a:t>reprezentare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obiecte</a:t>
            </a:r>
            <a:r>
              <a:rPr lang="en-US" dirty="0" smtClean="0"/>
              <a:t> – </a:t>
            </a:r>
            <a:r>
              <a:rPr lang="en-US" dirty="0" err="1" smtClean="0"/>
              <a:t>productivitate</a:t>
            </a:r>
            <a:r>
              <a:rPr lang="en-US" dirty="0" smtClean="0"/>
              <a:t> </a:t>
            </a:r>
            <a:r>
              <a:rPr lang="en-US" dirty="0" err="1" smtClean="0"/>
              <a:t>sporita</a:t>
            </a:r>
            <a:endParaRPr lang="en-US" dirty="0" smtClean="0"/>
          </a:p>
          <a:p>
            <a:pPr marL="655638" lvl="1" indent="-285750">
              <a:buFontTx/>
              <a:buChar char="-"/>
            </a:pPr>
            <a:r>
              <a:rPr lang="en-US" dirty="0" err="1" smtClean="0"/>
              <a:t>Usurinta</a:t>
            </a:r>
            <a:r>
              <a:rPr lang="en-US" dirty="0" smtClean="0"/>
              <a:t> </a:t>
            </a:r>
            <a:r>
              <a:rPr lang="en-US" dirty="0" err="1" smtClean="0"/>
              <a:t>mentinerii</a:t>
            </a:r>
            <a:r>
              <a:rPr lang="en-US" dirty="0" smtClean="0"/>
              <a:t> software-</a:t>
            </a:r>
            <a:r>
              <a:rPr lang="en-US" dirty="0" err="1" smtClean="0"/>
              <a:t>ului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codul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clar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usor</a:t>
            </a:r>
            <a:r>
              <a:rPr lang="en-US" dirty="0" smtClean="0"/>
              <a:t> de </a:t>
            </a:r>
            <a:r>
              <a:rPr lang="en-US" dirty="0" err="1" smtClean="0"/>
              <a:t>inteles</a:t>
            </a:r>
            <a:endParaRPr lang="en-US" dirty="0" smtClean="0"/>
          </a:p>
          <a:p>
            <a:pPr marL="655638" lvl="1" indent="-285750">
              <a:buFontTx/>
              <a:buChar char="-"/>
            </a:pPr>
            <a:r>
              <a:rPr lang="en-US" dirty="0" smtClean="0"/>
              <a:t>Rata mare a </a:t>
            </a:r>
            <a:r>
              <a:rPr lang="en-US" dirty="0" err="1" smtClean="0"/>
              <a:t>reutilizarii</a:t>
            </a:r>
            <a:r>
              <a:rPr lang="en-US" dirty="0" smtClean="0"/>
              <a:t> software-</a:t>
            </a:r>
            <a:r>
              <a:rPr lang="en-US" dirty="0" err="1" smtClean="0"/>
              <a:t>ului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993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jubomir.graovac\Downloads\PresentationCCDro2014-16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050"/>
            <a:ext cx="9144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200150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OOP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65735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Clasa</a:t>
            </a:r>
            <a:r>
              <a:rPr lang="en-US" dirty="0" smtClean="0"/>
              <a:t> – </a:t>
            </a:r>
            <a:r>
              <a:rPr lang="en-US" dirty="0" err="1" smtClean="0"/>
              <a:t>descrie</a:t>
            </a:r>
            <a:r>
              <a:rPr lang="en-US" dirty="0" smtClean="0"/>
              <a:t> un tip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comportamente</a:t>
            </a:r>
            <a:r>
              <a:rPr lang="en-US" dirty="0" smtClean="0"/>
              <a:t>. Are </a:t>
            </a:r>
            <a:r>
              <a:rPr lang="en-US" dirty="0" err="1" smtClean="0"/>
              <a:t>nume</a:t>
            </a:r>
            <a:r>
              <a:rPr lang="en-US" dirty="0" smtClean="0"/>
              <a:t>, </a:t>
            </a:r>
            <a:r>
              <a:rPr lang="en-US" dirty="0" err="1" smtClean="0"/>
              <a:t>variabile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Obiectul</a:t>
            </a:r>
            <a:r>
              <a:rPr lang="en-US" dirty="0" smtClean="0"/>
              <a:t> –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instanta</a:t>
            </a:r>
            <a:r>
              <a:rPr lang="en-US" dirty="0" smtClean="0"/>
              <a:t> a </a:t>
            </a:r>
            <a:r>
              <a:rPr lang="en-US" dirty="0" err="1" smtClean="0"/>
              <a:t>clasei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Clasa</a:t>
            </a:r>
            <a:r>
              <a:rPr lang="en-US" dirty="0" smtClean="0"/>
              <a:t> are </a:t>
            </a:r>
            <a:r>
              <a:rPr lang="en-US" dirty="0" err="1" smtClean="0"/>
              <a:t>variabile</a:t>
            </a:r>
            <a:r>
              <a:rPr lang="en-US" dirty="0" smtClean="0"/>
              <a:t>, </a:t>
            </a:r>
            <a:r>
              <a:rPr lang="en-US" dirty="0" err="1" smtClean="0"/>
              <a:t>constante</a:t>
            </a:r>
            <a:r>
              <a:rPr lang="en-US" dirty="0" smtClean="0"/>
              <a:t>,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constructori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Metodele</a:t>
            </a:r>
            <a:r>
              <a:rPr lang="en-US" dirty="0" smtClean="0"/>
              <a:t> au </a:t>
            </a:r>
            <a:r>
              <a:rPr lang="en-US" dirty="0" err="1" smtClean="0"/>
              <a:t>argumente</a:t>
            </a:r>
            <a:r>
              <a:rPr lang="en-US" dirty="0" smtClean="0"/>
              <a:t>, tip </a:t>
            </a:r>
            <a:r>
              <a:rPr lang="en-US" dirty="0" err="1" smtClean="0"/>
              <a:t>returnat</a:t>
            </a:r>
            <a:r>
              <a:rPr lang="en-US" dirty="0" smtClean="0"/>
              <a:t>, </a:t>
            </a:r>
            <a:r>
              <a:rPr lang="en-US" dirty="0" err="1" smtClean="0"/>
              <a:t>nume</a:t>
            </a:r>
            <a:r>
              <a:rPr lang="en-US" dirty="0" smtClean="0"/>
              <a:t>, </a:t>
            </a:r>
            <a:r>
              <a:rPr lang="en-US" dirty="0" err="1" smtClean="0"/>
              <a:t>variabile</a:t>
            </a:r>
            <a:r>
              <a:rPr lang="en-US" dirty="0" smtClean="0"/>
              <a:t> locale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Un </a:t>
            </a:r>
            <a:r>
              <a:rPr lang="en-US" dirty="0" err="1" smtClean="0"/>
              <a:t>obiect</a:t>
            </a:r>
            <a:r>
              <a:rPr lang="en-US" dirty="0" smtClean="0"/>
              <a:t> se </a:t>
            </a:r>
            <a:r>
              <a:rPr lang="en-US" dirty="0" err="1" smtClean="0"/>
              <a:t>creeaza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unul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constructori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cuvantul</a:t>
            </a:r>
            <a:r>
              <a:rPr lang="en-US" dirty="0" smtClean="0"/>
              <a:t> </a:t>
            </a:r>
            <a:r>
              <a:rPr lang="en-US" dirty="0" err="1" smtClean="0"/>
              <a:t>cheie</a:t>
            </a:r>
            <a:r>
              <a:rPr lang="en-US" dirty="0" smtClean="0"/>
              <a:t> “New”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 </a:t>
            </a:r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/>
              <a:t>publica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intr</a:t>
            </a:r>
            <a:r>
              <a:rPr lang="en-US" dirty="0" smtClean="0"/>
              <a:t>-un </a:t>
            </a:r>
            <a:r>
              <a:rPr lang="en-US" dirty="0" err="1" smtClean="0"/>
              <a:t>fisier</a:t>
            </a:r>
            <a:r>
              <a:rPr lang="en-US" dirty="0" smtClean="0"/>
              <a:t> cu </a:t>
            </a:r>
            <a:r>
              <a:rPr lang="en-US" dirty="0" err="1" smtClean="0"/>
              <a:t>acelasi</a:t>
            </a:r>
            <a:r>
              <a:rPr lang="en-US" dirty="0" smtClean="0"/>
              <a:t> </a:t>
            </a:r>
            <a:r>
              <a:rPr lang="en-US" dirty="0" err="1" smtClean="0"/>
              <a:t>nume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Campurile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metodele</a:t>
            </a:r>
            <a:r>
              <a:rPr lang="en-US" dirty="0" smtClean="0"/>
              <a:t> se </a:t>
            </a:r>
            <a:r>
              <a:rPr lang="en-US" dirty="0" err="1" smtClean="0"/>
              <a:t>acceseaza</a:t>
            </a:r>
            <a:r>
              <a:rPr lang="en-US" dirty="0" smtClean="0"/>
              <a:t> cu </a:t>
            </a:r>
            <a:r>
              <a:rPr lang="en-US" dirty="0" err="1" smtClean="0"/>
              <a:t>operatorul</a:t>
            </a:r>
            <a:r>
              <a:rPr lang="en-US" dirty="0" smtClean="0"/>
              <a:t> “.”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97773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jubomir.graovac\Downloads\PresentationCCDro2014-16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050"/>
            <a:ext cx="9144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200150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OOP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657350"/>
            <a:ext cx="79248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Encapsulare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Mostenire</a:t>
            </a:r>
            <a:r>
              <a:rPr lang="en-US" dirty="0" smtClean="0"/>
              <a:t> (inheritance)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Compunere</a:t>
            </a:r>
            <a:r>
              <a:rPr lang="en-US" dirty="0" smtClean="0"/>
              <a:t> (composition)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Overriding &amp; overloading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Polimorphism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this </a:t>
            </a:r>
            <a:r>
              <a:rPr lang="en-US" dirty="0" err="1" smtClean="0"/>
              <a:t>si</a:t>
            </a:r>
            <a:r>
              <a:rPr lang="en-US" dirty="0" smtClean="0"/>
              <a:t> super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Variabile</a:t>
            </a:r>
            <a:r>
              <a:rPr lang="en-US" dirty="0" smtClean="0"/>
              <a:t> </a:t>
            </a:r>
            <a:r>
              <a:rPr lang="en-US" dirty="0" err="1" smtClean="0"/>
              <a:t>statice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Live coding: </a:t>
            </a:r>
            <a:r>
              <a:rPr lang="en-US" dirty="0" err="1" smtClean="0"/>
              <a:t>Regizor</a:t>
            </a:r>
            <a:r>
              <a:rPr lang="en-US" dirty="0" smtClean="0"/>
              <a:t>, Film, Actor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https://www.ntu.edu.sg/home/ehchua/programming/java/J3f_OOPExercises.html</a:t>
            </a:r>
          </a:p>
        </p:txBody>
      </p:sp>
    </p:spTree>
    <p:extLst>
      <p:ext uri="{BB962C8B-B14F-4D97-AF65-F5344CB8AC3E}">
        <p14:creationId xmlns:p14="http://schemas.microsoft.com/office/powerpoint/2010/main" val="15378159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jubomir.graovac\Downloads\PresentationCCDro2014-16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050"/>
            <a:ext cx="9144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200150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OOP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65735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/>
              <a:t>abstracta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Interfata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Visibilitate</a:t>
            </a:r>
            <a:r>
              <a:rPr lang="en-US" dirty="0" smtClean="0"/>
              <a:t> – </a:t>
            </a:r>
            <a:r>
              <a:rPr lang="en-US" dirty="0" err="1" smtClean="0"/>
              <a:t>pachete</a:t>
            </a:r>
            <a:r>
              <a:rPr lang="en-US" dirty="0" smtClean="0"/>
              <a:t>, </a:t>
            </a:r>
            <a:r>
              <a:rPr lang="en-US" dirty="0" err="1" smtClean="0"/>
              <a:t>clase</a:t>
            </a:r>
            <a:r>
              <a:rPr lang="en-US" dirty="0" smtClean="0"/>
              <a:t>, </a:t>
            </a:r>
            <a:r>
              <a:rPr lang="en-US" dirty="0" err="1" smtClean="0"/>
              <a:t>metode</a:t>
            </a:r>
            <a:r>
              <a:rPr lang="en-US" dirty="0" smtClean="0"/>
              <a:t>, </a:t>
            </a:r>
            <a:r>
              <a:rPr lang="en-US" dirty="0" err="1" smtClean="0"/>
              <a:t>variabile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Colectii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generics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Enums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006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jubomir.graovac\Downloads\PresentationCCDro2014-16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050"/>
            <a:ext cx="9144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200150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Advanced topics - Java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657350"/>
            <a:ext cx="79248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FILE </a:t>
            </a:r>
            <a:r>
              <a:rPr lang="en-US" dirty="0" smtClean="0"/>
              <a:t>I/O :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scriere</a:t>
            </a:r>
            <a:r>
              <a:rPr lang="en-US" dirty="0" smtClean="0"/>
              <a:t>/</a:t>
            </a:r>
            <a:r>
              <a:rPr lang="en-US" dirty="0" err="1" smtClean="0"/>
              <a:t>citire</a:t>
            </a:r>
            <a:r>
              <a:rPr lang="en-US" dirty="0" smtClean="0"/>
              <a:t> </a:t>
            </a:r>
            <a:r>
              <a:rPr lang="en-US" dirty="0" err="1" smtClean="0"/>
              <a:t>fisier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www.drdobbs.com/jvm/java-se-7-new-file-io/231600403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GUI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www.ntu.edu.sg/home/ehchua/programming/java/J4a_GUI.html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www.jetbrains.com/help/idea/2017.1/creating-and-opening-forms.html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309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jubomir.graovac\Downloads\PresentationCCDro2014-16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050"/>
            <a:ext cx="9144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200150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Advanced topics - Java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65735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Exceptii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Comenzile</a:t>
            </a:r>
            <a:r>
              <a:rPr lang="en-US" dirty="0" smtClean="0"/>
              <a:t> java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javac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784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jubomir.graovac\Downloads\PresentationCCDro2014-16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050"/>
            <a:ext cx="9144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200150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Concluzii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urmatorii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pasi</a:t>
            </a:r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65735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Concluzii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Paradigma</a:t>
            </a:r>
            <a:r>
              <a:rPr lang="en-US" dirty="0" smtClean="0"/>
              <a:t> POO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raspandita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cautata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Java </a:t>
            </a:r>
            <a:r>
              <a:rPr lang="en-US" dirty="0" err="1" smtClean="0"/>
              <a:t>este</a:t>
            </a:r>
            <a:r>
              <a:rPr lang="en-US" dirty="0"/>
              <a:t> </a:t>
            </a:r>
            <a:r>
              <a:rPr lang="en-US" dirty="0" err="1" smtClean="0"/>
              <a:t>unul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populare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cautate</a:t>
            </a:r>
            <a:r>
              <a:rPr lang="en-US" dirty="0" smtClean="0"/>
              <a:t> </a:t>
            </a:r>
            <a:r>
              <a:rPr lang="en-US" dirty="0" err="1" smtClean="0"/>
              <a:t>limbaje</a:t>
            </a:r>
            <a:r>
              <a:rPr lang="en-US" dirty="0" smtClean="0"/>
              <a:t> de </a:t>
            </a:r>
            <a:r>
              <a:rPr lang="en-US" dirty="0" err="1" smtClean="0"/>
              <a:t>programare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Ofera</a:t>
            </a:r>
            <a:r>
              <a:rPr lang="en-US" dirty="0" smtClean="0"/>
              <a:t> </a:t>
            </a:r>
            <a:r>
              <a:rPr lang="en-US" dirty="0" err="1" smtClean="0"/>
              <a:t>posibilitati</a:t>
            </a:r>
            <a:r>
              <a:rPr lang="en-US" dirty="0" smtClean="0"/>
              <a:t> de a </a:t>
            </a:r>
            <a:r>
              <a:rPr lang="en-US" dirty="0" err="1" smtClean="0"/>
              <a:t>lucra</a:t>
            </a:r>
            <a:r>
              <a:rPr lang="en-US" dirty="0" smtClean="0"/>
              <a:t> in diverse </a:t>
            </a:r>
            <a:r>
              <a:rPr lang="en-US" dirty="0" err="1" smtClean="0"/>
              <a:t>tipuri</a:t>
            </a:r>
            <a:r>
              <a:rPr lang="en-US" dirty="0" smtClean="0"/>
              <a:t> de </a:t>
            </a:r>
            <a:r>
              <a:rPr lang="en-US" dirty="0" err="1" smtClean="0"/>
              <a:t>aplicatii</a:t>
            </a:r>
            <a:r>
              <a:rPr lang="en-US" dirty="0" smtClean="0"/>
              <a:t>: desktop, server, web, mobile, embedded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b="1" dirty="0" smtClean="0"/>
              <a:t>What next?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Urmareste</a:t>
            </a:r>
            <a:r>
              <a:rPr lang="en-US" dirty="0" smtClean="0"/>
              <a:t> </a:t>
            </a:r>
            <a:r>
              <a:rPr lang="en-US" dirty="0" err="1" smtClean="0"/>
              <a:t>resursele</a:t>
            </a:r>
            <a:r>
              <a:rPr lang="en-US" dirty="0" smtClean="0"/>
              <a:t> de la </a:t>
            </a:r>
            <a:r>
              <a:rPr lang="en-US" dirty="0" err="1" smtClean="0"/>
              <a:t>bibliografie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Proiect</a:t>
            </a:r>
            <a:r>
              <a:rPr lang="en-US" dirty="0" smtClean="0"/>
              <a:t> personal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rezolvarea</a:t>
            </a:r>
            <a:r>
              <a:rPr lang="en-US" dirty="0" smtClean="0"/>
              <a:t> de </a:t>
            </a:r>
            <a:r>
              <a:rPr lang="en-US" dirty="0" err="1" smtClean="0"/>
              <a:t>probleme</a:t>
            </a:r>
            <a:r>
              <a:rPr lang="en-US" dirty="0" smtClean="0"/>
              <a:t> – se </a:t>
            </a:r>
            <a:r>
              <a:rPr lang="en-US" dirty="0" err="1" smtClean="0"/>
              <a:t>gasesc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internet </a:t>
            </a:r>
            <a:r>
              <a:rPr lang="en-US" dirty="0" err="1" smtClean="0"/>
              <a:t>exemple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https://projecteuler.net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Urmeaza</a:t>
            </a:r>
            <a:r>
              <a:rPr lang="en-US" dirty="0" smtClean="0"/>
              <a:t> un curs de Java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7208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jubomir.graovac\Downloads\PresentationCCDro2014-16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050"/>
            <a:ext cx="9144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91174" y="1237374"/>
            <a:ext cx="4161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Va multumesc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575448"/>
            <a:ext cx="2490221" cy="169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801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jubomir.graovac\Downloads\PresentationCCDro2014-16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050"/>
            <a:ext cx="9144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200150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Despre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mine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3517517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>
                <a:hlinkClick r:id="rId4"/>
              </a:rPr>
              <a:t>http://rsino.eu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@</a:t>
            </a:r>
            <a:r>
              <a:rPr lang="en-US" dirty="0" err="1" smtClean="0"/>
              <a:t>remussin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369427"/>
            <a:ext cx="2286000" cy="214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334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jubomir.graovac\Downloads\PresentationCCDro2014-16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050"/>
            <a:ext cx="9144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200150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Bibliografie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657350"/>
            <a:ext cx="79248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www.ntu.edu.sg/home/ehchua/programming/java/J3a_OOPBasics.html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courses.coreservlets.com/Course-Materials/java.html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://www.ibm.com/developerworks/java/tutorials/j-introtojava1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://docs.oracle.com/javase/tutorial/java/concepts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err="1" smtClean="0"/>
              <a:t>Codul</a:t>
            </a:r>
            <a:r>
              <a:rPr lang="en-US" dirty="0" smtClean="0"/>
              <a:t> </a:t>
            </a:r>
            <a:r>
              <a:rPr lang="en-US" dirty="0" err="1" smtClean="0"/>
              <a:t>sursa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github.com/RemusSino/java_oop_intro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565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jubomir.graovac\Downloads\PresentationCCDro2014-16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050"/>
            <a:ext cx="9144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200150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Despre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mine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09750"/>
            <a:ext cx="3276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Java developer @ Stefanini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Certified Java programmer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Pasionat</a:t>
            </a:r>
            <a:r>
              <a:rPr lang="en-US" dirty="0" smtClean="0"/>
              <a:t> de </a:t>
            </a:r>
            <a:r>
              <a:rPr lang="en-US" dirty="0" err="1" smtClean="0"/>
              <a:t>tehnologie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Imi</a:t>
            </a:r>
            <a:r>
              <a:rPr lang="en-US" dirty="0" smtClean="0"/>
              <a:t> </a:t>
            </a:r>
            <a:r>
              <a:rPr lang="en-US" dirty="0" err="1" smtClean="0"/>
              <a:t>plac</a:t>
            </a:r>
            <a:r>
              <a:rPr lang="en-US" dirty="0" smtClean="0"/>
              <a:t> </a:t>
            </a:r>
            <a:r>
              <a:rPr lang="en-US" dirty="0" err="1" smtClean="0"/>
              <a:t>provocarile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Motto: “Stay hungry, stay foolish</a:t>
            </a:r>
            <a:r>
              <a:rPr lang="en-US" dirty="0" smtClean="0"/>
              <a:t>!”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329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jubomir.graovac\Downloads\PresentationCCDro2014-16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050"/>
            <a:ext cx="9144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200150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657350"/>
            <a:ext cx="7924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Ce </a:t>
            </a:r>
            <a:r>
              <a:rPr lang="en-US" dirty="0" err="1" smtClean="0"/>
              <a:t>este</a:t>
            </a:r>
            <a:r>
              <a:rPr lang="en-US" dirty="0" smtClean="0"/>
              <a:t> Java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folosit</a:t>
            </a:r>
            <a:r>
              <a:rPr lang="en-US" dirty="0" smtClean="0"/>
              <a:t> Java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Java – </a:t>
            </a:r>
            <a:r>
              <a:rPr lang="en-US" dirty="0" err="1" smtClean="0"/>
              <a:t>sintaxa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smtClean="0"/>
              <a:t>OOP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OOP in Java – basic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OOP in Java – advanced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Java advanced features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253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jubomir.graovac\Downloads\PresentationCCDro2014-16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050"/>
            <a:ext cx="9144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200150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 </a:t>
            </a:r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Java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657350"/>
            <a:ext cx="792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Dezvoltat</a:t>
            </a:r>
            <a:r>
              <a:rPr lang="en-US" dirty="0" smtClean="0"/>
              <a:t> in </a:t>
            </a:r>
            <a:r>
              <a:rPr lang="en-US" dirty="0" err="1" smtClean="0"/>
              <a:t>anii</a:t>
            </a:r>
            <a:r>
              <a:rPr lang="en-US" dirty="0" smtClean="0"/>
              <a:t> ’90 de Sun Microsystems – a </a:t>
            </a:r>
            <a:r>
              <a:rPr lang="en-US" dirty="0" err="1" smtClean="0"/>
              <a:t>ajuns</a:t>
            </a:r>
            <a:r>
              <a:rPr lang="en-US" dirty="0" smtClean="0"/>
              <a:t> la </a:t>
            </a:r>
            <a:r>
              <a:rPr lang="en-US" dirty="0" err="1" smtClean="0"/>
              <a:t>versiunea</a:t>
            </a:r>
            <a:r>
              <a:rPr lang="en-US" dirty="0" smtClean="0"/>
              <a:t> 8 , </a:t>
            </a:r>
            <a:r>
              <a:rPr lang="en-US" dirty="0" err="1" smtClean="0"/>
              <a:t>urmeaza</a:t>
            </a:r>
            <a:r>
              <a:rPr lang="en-US" dirty="0" smtClean="0"/>
              <a:t> in </a:t>
            </a:r>
            <a:r>
              <a:rPr lang="en-US" dirty="0" err="1" smtClean="0"/>
              <a:t>curand</a:t>
            </a:r>
            <a:r>
              <a:rPr lang="en-US" dirty="0" smtClean="0"/>
              <a:t> 9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Aplicabilitate</a:t>
            </a:r>
            <a:r>
              <a:rPr lang="en-US" dirty="0" smtClean="0"/>
              <a:t> </a:t>
            </a:r>
            <a:r>
              <a:rPr lang="en-US" dirty="0" err="1" smtClean="0"/>
              <a:t>larga</a:t>
            </a:r>
            <a:r>
              <a:rPr lang="en-US" dirty="0" smtClean="0"/>
              <a:t> – Java SE, Java EE, </a:t>
            </a:r>
            <a:r>
              <a:rPr lang="en-US" dirty="0" err="1" smtClean="0"/>
              <a:t>multe</a:t>
            </a:r>
            <a:r>
              <a:rPr lang="en-US" dirty="0" smtClean="0"/>
              <a:t> framework-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librarii</a:t>
            </a:r>
            <a:endParaRPr lang="en-US" dirty="0" smtClean="0"/>
          </a:p>
          <a:p>
            <a:pPr marL="655638" lvl="1" indent="-285750">
              <a:buFontTx/>
              <a:buChar char="-"/>
            </a:pPr>
            <a:r>
              <a:rPr lang="en-US" dirty="0" err="1" smtClean="0"/>
              <a:t>Aplicatii</a:t>
            </a:r>
            <a:r>
              <a:rPr lang="en-US" dirty="0" smtClean="0"/>
              <a:t> desktop</a:t>
            </a:r>
          </a:p>
          <a:p>
            <a:pPr marL="655638" lvl="1" indent="-285750">
              <a:buFontTx/>
              <a:buChar char="-"/>
            </a:pPr>
            <a:r>
              <a:rPr lang="en-US" dirty="0" smtClean="0"/>
              <a:t>Applets</a:t>
            </a:r>
          </a:p>
          <a:p>
            <a:pPr marL="655638" lvl="1" indent="-285750">
              <a:buFontTx/>
              <a:buChar char="-"/>
            </a:pPr>
            <a:r>
              <a:rPr lang="en-US" dirty="0" err="1" smtClean="0"/>
              <a:t>Applicatii</a:t>
            </a:r>
            <a:r>
              <a:rPr lang="en-US" dirty="0" smtClean="0"/>
              <a:t> web </a:t>
            </a:r>
            <a:r>
              <a:rPr lang="en-US" dirty="0" err="1" smtClean="0"/>
              <a:t>si</a:t>
            </a:r>
            <a:r>
              <a:rPr lang="en-US" dirty="0" smtClean="0"/>
              <a:t> enterprise</a:t>
            </a:r>
          </a:p>
          <a:p>
            <a:pPr marL="655638" lvl="1" indent="-285750">
              <a:buFontTx/>
              <a:buChar char="-"/>
            </a:pPr>
            <a:r>
              <a:rPr lang="en-US" dirty="0" smtClean="0"/>
              <a:t>Big data</a:t>
            </a:r>
          </a:p>
          <a:p>
            <a:pPr marL="655638" lvl="1" indent="-285750">
              <a:buFontTx/>
              <a:buChar char="-"/>
            </a:pPr>
            <a:r>
              <a:rPr lang="en-US" dirty="0" smtClean="0"/>
              <a:t>Mobile – Android</a:t>
            </a:r>
          </a:p>
          <a:p>
            <a:pPr marL="655638" lvl="1" indent="-285750">
              <a:buFontTx/>
              <a:buChar char="-"/>
            </a:pPr>
            <a:r>
              <a:rPr lang="en-US" dirty="0" err="1" smtClean="0"/>
              <a:t>Dispozitive</a:t>
            </a:r>
            <a:r>
              <a:rPr lang="en-US" dirty="0" smtClean="0"/>
              <a:t> embedded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Suportat</a:t>
            </a:r>
            <a:r>
              <a:rPr lang="en-US" dirty="0" smtClean="0"/>
              <a:t> in </a:t>
            </a:r>
            <a:r>
              <a:rPr lang="en-US" dirty="0" err="1" smtClean="0"/>
              <a:t>principalele</a:t>
            </a:r>
            <a:r>
              <a:rPr lang="en-US" dirty="0" smtClean="0"/>
              <a:t> SO – Windows, Linux, Mac OS, Solaris.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Cross-platform – write once run anywhere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/>
              <a:t>popular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 smtClean="0"/>
              <a:t>cautat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805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jubomir.graovac\Downloads\PresentationCCDro2014-16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050"/>
            <a:ext cx="9144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200150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 </a:t>
            </a:r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698" y="1204546"/>
            <a:ext cx="5136605" cy="34906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67600" y="2038350"/>
            <a:ext cx="1828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Sursa</a:t>
            </a:r>
            <a:r>
              <a:rPr lang="en-US" dirty="0" smtClean="0"/>
              <a:t>: indeed.com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111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jubomir.graovac\Downloads\PresentationCCDro2014-16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050"/>
            <a:ext cx="9144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200150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 </a:t>
            </a:r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1" y="1195754"/>
            <a:ext cx="5105400" cy="35318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67600" y="2038350"/>
            <a:ext cx="1828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Sursa</a:t>
            </a:r>
            <a:r>
              <a:rPr lang="en-US" dirty="0" smtClean="0"/>
              <a:t>: indeed.com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483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jubomir.graovac\Downloads\PresentationCCDro2014-16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050"/>
            <a:ext cx="9144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200150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 </a:t>
            </a:r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Java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657350"/>
            <a:ext cx="7924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componente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JDK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JRE</a:t>
            </a:r>
          </a:p>
          <a:p>
            <a:endParaRPr lang="en-US" dirty="0" smtClean="0"/>
          </a:p>
          <a:p>
            <a:r>
              <a:rPr lang="en-US" dirty="0" smtClean="0"/>
              <a:t>Cod </a:t>
            </a:r>
            <a:r>
              <a:rPr lang="en-US" dirty="0" err="1" smtClean="0"/>
              <a:t>sursa</a:t>
            </a:r>
            <a:r>
              <a:rPr lang="en-US" dirty="0" smtClean="0"/>
              <a:t>  - </a:t>
            </a:r>
            <a:r>
              <a:rPr lang="en-US" dirty="0" err="1" smtClean="0"/>
              <a:t>fisiere</a:t>
            </a:r>
            <a:r>
              <a:rPr lang="en-US" dirty="0" smtClean="0"/>
              <a:t> .java</a:t>
            </a:r>
          </a:p>
          <a:p>
            <a:r>
              <a:rPr lang="en-US" dirty="0" smtClean="0"/>
              <a:t>Cod </a:t>
            </a:r>
            <a:r>
              <a:rPr lang="en-US" dirty="0" err="1" smtClean="0"/>
              <a:t>compilat</a:t>
            </a:r>
            <a:r>
              <a:rPr lang="en-US" dirty="0" smtClean="0"/>
              <a:t> – </a:t>
            </a:r>
            <a:r>
              <a:rPr lang="en-US" dirty="0" err="1" smtClean="0"/>
              <a:t>fisiere</a:t>
            </a:r>
            <a:r>
              <a:rPr lang="en-US" dirty="0" smtClean="0"/>
              <a:t> .class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ruleaza</a:t>
            </a:r>
            <a:r>
              <a:rPr lang="en-US" dirty="0" smtClean="0"/>
              <a:t> in JVM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incepe</a:t>
            </a:r>
            <a:r>
              <a:rPr lang="en-US" dirty="0"/>
              <a:t> </a:t>
            </a:r>
            <a:r>
              <a:rPr lang="en-US" dirty="0" smtClean="0"/>
              <a:t>rapid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instaleaza</a:t>
            </a:r>
            <a:r>
              <a:rPr lang="en-US" dirty="0" smtClean="0">
                <a:sym typeface="Wingdings" panose="05000000000000000000" pitchFamily="2" charset="2"/>
              </a:rPr>
              <a:t> un IDE (IntelliJ IDEA CE)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412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jubomir.graovac\Downloads\PresentationCCDro2014-16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050"/>
            <a:ext cx="9144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200150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Sitaxa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baza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Java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657350"/>
            <a:ext cx="7924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Scriem</a:t>
            </a:r>
            <a:r>
              <a:rPr lang="en-US" dirty="0" smtClean="0"/>
              <a:t> Hello world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descrie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fisierul</a:t>
            </a:r>
            <a:r>
              <a:rPr lang="en-US" dirty="0" smtClean="0">
                <a:sym typeface="Wingdings" panose="05000000000000000000" pitchFamily="2" charset="2"/>
              </a:rPr>
              <a:t> Java </a:t>
            </a:r>
            <a:r>
              <a:rPr lang="en-US" dirty="0" err="1" smtClean="0">
                <a:sym typeface="Wingdings" panose="05000000000000000000" pitchFamily="2" charset="2"/>
              </a:rPr>
              <a:t>creat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metoda</a:t>
            </a:r>
            <a:r>
              <a:rPr lang="en-US" dirty="0" smtClean="0">
                <a:sym typeface="Wingdings" panose="05000000000000000000" pitchFamily="2" charset="2"/>
              </a:rPr>
              <a:t> main; </a:t>
            </a:r>
            <a:r>
              <a:rPr lang="en-US" dirty="0" err="1" smtClean="0">
                <a:sym typeface="Wingdings" panose="05000000000000000000" pitchFamily="2" charset="2"/>
              </a:rPr>
              <a:t>ce</a:t>
            </a:r>
            <a:r>
              <a:rPr lang="en-US" dirty="0" smtClean="0">
                <a:sym typeface="Wingdings" panose="05000000000000000000" pitchFamily="2" charset="2"/>
              </a:rPr>
              <a:t> se </a:t>
            </a:r>
            <a:r>
              <a:rPr lang="en-US" dirty="0" err="1" smtClean="0">
                <a:sym typeface="Wingdings" panose="05000000000000000000" pitchFamily="2" charset="2"/>
              </a:rPr>
              <a:t>intampla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cand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compilez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si</a:t>
            </a:r>
            <a:r>
              <a:rPr lang="en-US" dirty="0" smtClean="0">
                <a:sym typeface="Wingdings" panose="05000000000000000000" pitchFamily="2" charset="2"/>
              </a:rPr>
              <a:t> cum </a:t>
            </a:r>
            <a:r>
              <a:rPr lang="en-US" dirty="0" err="1" smtClean="0">
                <a:sym typeface="Wingdings" panose="05000000000000000000" pitchFamily="2" charset="2"/>
              </a:rPr>
              <a:t>rulez</a:t>
            </a:r>
            <a:r>
              <a:rPr lang="en-US" dirty="0" smtClean="0">
                <a:sym typeface="Wingdings" panose="05000000000000000000" pitchFamily="2" charset="2"/>
              </a:rPr>
              <a:t>?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Ce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variabila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adaugam</a:t>
            </a:r>
            <a:r>
              <a:rPr lang="en-US" dirty="0" smtClean="0">
                <a:sym typeface="Wingdings" panose="05000000000000000000" pitchFamily="2" charset="2"/>
              </a:rPr>
              <a:t> o </a:t>
            </a:r>
            <a:r>
              <a:rPr lang="en-US" dirty="0" err="1" smtClean="0">
                <a:sym typeface="Wingdings" panose="05000000000000000000" pitchFamily="2" charset="2"/>
              </a:rPr>
              <a:t>variabila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Tipuri</a:t>
            </a:r>
            <a:r>
              <a:rPr lang="en-US" dirty="0" smtClean="0"/>
              <a:t> de </a:t>
            </a:r>
            <a:r>
              <a:rPr lang="en-US" dirty="0" err="1" smtClean="0"/>
              <a:t>variabile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primitive, String-</a:t>
            </a:r>
            <a:r>
              <a:rPr lang="en-US" dirty="0" err="1" smtClean="0">
                <a:sym typeface="Wingdings" panose="05000000000000000000" pitchFamily="2" charset="2"/>
              </a:rPr>
              <a:t>uri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vectori</a:t>
            </a:r>
            <a:endParaRPr lang="en-US" dirty="0" smtClean="0">
              <a:sym typeface="Wingdings" panose="05000000000000000000" pitchFamily="2" charset="2"/>
            </a:endParaRPr>
          </a:p>
          <a:p>
            <a:pPr lvl="4" indent="0"/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 err="1" smtClean="0">
                <a:sym typeface="Wingdings" panose="05000000000000000000" pitchFamily="2" charset="2"/>
              </a:rPr>
              <a:t>alte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tipuri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declarate</a:t>
            </a:r>
            <a:endParaRPr lang="en-US" dirty="0" smtClean="0">
              <a:sym typeface="Wingdings" panose="05000000000000000000" pitchFamily="2" charset="2"/>
            </a:endParaRPr>
          </a:p>
          <a:p>
            <a:pPr lvl="4" indent="0"/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de </a:t>
            </a:r>
            <a:r>
              <a:rPr lang="en-US" dirty="0" err="1" smtClean="0">
                <a:sym typeface="Wingdings" panose="05000000000000000000" pitchFamily="2" charset="2"/>
              </a:rPr>
              <a:t>programator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172228"/>
            <a:ext cx="2971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CC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PresentationCCD</Template>
  <TotalTime>5489</TotalTime>
  <Words>801</Words>
  <Application>Microsoft Office PowerPoint</Application>
  <PresentationFormat>On-screen Show (16:9)</PresentationFormat>
  <Paragraphs>184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Arial Unicode MS</vt:lpstr>
      <vt:lpstr>Mangal</vt:lpstr>
      <vt:lpstr>Times New Roman</vt:lpstr>
      <vt:lpstr>Arial</vt:lpstr>
      <vt:lpstr>SimSun</vt:lpstr>
      <vt:lpstr>Wingdings</vt:lpstr>
      <vt:lpstr>Tahoma</vt:lpstr>
      <vt:lpstr>PresentationCCD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Ljubomir Graovac</dc:creator>
  <cp:lastModifiedBy>Sinorchian, Remus-Alex</cp:lastModifiedBy>
  <cp:revision>138</cp:revision>
  <dcterms:created xsi:type="dcterms:W3CDTF">2015-03-09T15:19:43Z</dcterms:created>
  <dcterms:modified xsi:type="dcterms:W3CDTF">2017-04-24T15:34:59Z</dcterms:modified>
</cp:coreProperties>
</file>