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永松　涼華" initials="永松　涼華" lastIdx="1" clrIdx="0">
    <p:extLst>
      <p:ext uri="{19B8F6BF-5375-455C-9EA6-DF929625EA0E}">
        <p15:presenceInfo xmlns:p15="http://schemas.microsoft.com/office/powerpoint/2012/main" userId="S::fko2347035@stu.o-hara.ac.jp::b0109e40-1353-46c1-8ff8-9f8b1cce19f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F6A6-0348-4CD5-9E72-65FF03A322EF}" type="datetimeFigureOut">
              <a:rPr kumimoji="1" lang="ja-JP" altLang="en-US" smtClean="0"/>
              <a:t>2023/11/14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4CE2-02C1-4126-94DA-57720C48B4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8598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F6A6-0348-4CD5-9E72-65FF03A322EF}" type="datetimeFigureOut">
              <a:rPr kumimoji="1" lang="ja-JP" altLang="en-US" smtClean="0"/>
              <a:t>2023/11/14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4CE2-02C1-4126-94DA-57720C48B4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380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F6A6-0348-4CD5-9E72-65FF03A322EF}" type="datetimeFigureOut">
              <a:rPr kumimoji="1" lang="ja-JP" altLang="en-US" smtClean="0"/>
              <a:t>2023/11/14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4CE2-02C1-4126-94DA-57720C48B4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1540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F6A6-0348-4CD5-9E72-65FF03A322EF}" type="datetimeFigureOut">
              <a:rPr kumimoji="1" lang="ja-JP" altLang="en-US" smtClean="0"/>
              <a:t>2023/11/14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4CE2-02C1-4126-94DA-57720C48B4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9403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F6A6-0348-4CD5-9E72-65FF03A322EF}" type="datetimeFigureOut">
              <a:rPr kumimoji="1" lang="ja-JP" altLang="en-US" smtClean="0"/>
              <a:t>2023/11/14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4CE2-02C1-4126-94DA-57720C48B4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1247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F6A6-0348-4CD5-9E72-65FF03A322EF}" type="datetimeFigureOut">
              <a:rPr kumimoji="1" lang="ja-JP" altLang="en-US" smtClean="0"/>
              <a:t>2023/11/14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4CE2-02C1-4126-94DA-57720C48B4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212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F6A6-0348-4CD5-9E72-65FF03A322EF}" type="datetimeFigureOut">
              <a:rPr kumimoji="1" lang="ja-JP" altLang="en-US" smtClean="0"/>
              <a:t>2023/11/14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4CE2-02C1-4126-94DA-57720C48B4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9011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F6A6-0348-4CD5-9E72-65FF03A322EF}" type="datetimeFigureOut">
              <a:rPr kumimoji="1" lang="ja-JP" altLang="en-US" smtClean="0"/>
              <a:t>2023/11/14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4CE2-02C1-4126-94DA-57720C48B4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004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F6A6-0348-4CD5-9E72-65FF03A322EF}" type="datetimeFigureOut">
              <a:rPr kumimoji="1" lang="ja-JP" altLang="en-US" smtClean="0"/>
              <a:t>2023/11/14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4CE2-02C1-4126-94DA-57720C48B4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3170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F6A6-0348-4CD5-9E72-65FF03A322EF}" type="datetimeFigureOut">
              <a:rPr kumimoji="1" lang="ja-JP" altLang="en-US" smtClean="0"/>
              <a:t>2023/11/14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4CE2-02C1-4126-94DA-57720C48B4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804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F6A6-0348-4CD5-9E72-65FF03A322EF}" type="datetimeFigureOut">
              <a:rPr kumimoji="1" lang="ja-JP" altLang="en-US" smtClean="0"/>
              <a:t>2023/11/14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4CE2-02C1-4126-94DA-57720C48B4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8549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F6A6-0348-4CD5-9E72-65FF03A322EF}" type="datetimeFigureOut">
              <a:rPr kumimoji="1" lang="ja-JP" altLang="en-US" smtClean="0"/>
              <a:t>2023/11/14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4CE2-02C1-4126-94DA-57720C48B4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099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F6A6-0348-4CD5-9E72-65FF03A322EF}" type="datetimeFigureOut">
              <a:rPr kumimoji="1" lang="ja-JP" altLang="en-US" smtClean="0"/>
              <a:t>2023/11/14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4CE2-02C1-4126-94DA-57720C48B4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923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F6A6-0348-4CD5-9E72-65FF03A322EF}" type="datetimeFigureOut">
              <a:rPr kumimoji="1" lang="ja-JP" altLang="en-US" smtClean="0"/>
              <a:t>2023/11/14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4CE2-02C1-4126-94DA-57720C48B4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1520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F6A6-0348-4CD5-9E72-65FF03A322EF}" type="datetimeFigureOut">
              <a:rPr kumimoji="1" lang="ja-JP" altLang="en-US" smtClean="0"/>
              <a:t>2023/11/14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4CE2-02C1-4126-94DA-57720C48B4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04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F6A6-0348-4CD5-9E72-65FF03A322EF}" type="datetimeFigureOut">
              <a:rPr kumimoji="1" lang="ja-JP" altLang="en-US" smtClean="0"/>
              <a:t>2023/11/14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4CE2-02C1-4126-94DA-57720C48B4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560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9F6A6-0348-4CD5-9E72-65FF03A322EF}" type="datetimeFigureOut">
              <a:rPr kumimoji="1" lang="ja-JP" altLang="en-US" smtClean="0"/>
              <a:t>2023/11/14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C3154CE2-02C1-4126-94DA-57720C48B4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352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F3A5F86-CFAE-4D8D-B008-06E2B20EFA80}"/>
              </a:ext>
            </a:extLst>
          </p:cNvPr>
          <p:cNvSpPr txBox="1"/>
          <p:nvPr/>
        </p:nvSpPr>
        <p:spPr>
          <a:xfrm>
            <a:off x="190500" y="5022868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制作エンジン　</a:t>
            </a:r>
            <a:r>
              <a:rPr kumimoji="1" lang="en-US" altLang="ja-JP" dirty="0" err="1"/>
              <a:t>Dxlib</a:t>
            </a:r>
            <a:endParaRPr kumimoji="1" lang="en-US" altLang="ja-JP" dirty="0"/>
          </a:p>
          <a:p>
            <a:r>
              <a:rPr kumimoji="1" lang="ja-JP" altLang="en-US" dirty="0"/>
              <a:t>ジャンル　</a:t>
            </a:r>
            <a:r>
              <a:rPr lang="ja-JP" altLang="en-US" b="0" i="0" dirty="0">
                <a:effectLst/>
                <a:latin typeface="arial" panose="020B0604020202020204" pitchFamily="34" charset="0"/>
              </a:rPr>
              <a:t>シミュレーションロールプレイングゲーム</a:t>
            </a:r>
            <a:endParaRPr lang="en-US" altLang="ja-JP" b="0" i="0" dirty="0">
              <a:effectLst/>
              <a:latin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</a:rPr>
              <a:t>プラットフォーム　</a:t>
            </a:r>
            <a:r>
              <a:rPr kumimoji="1" lang="en-US" altLang="ja-JP" dirty="0">
                <a:latin typeface="arial" panose="020B0604020202020204" pitchFamily="34" charset="0"/>
              </a:rPr>
              <a:t>PC</a:t>
            </a:r>
          </a:p>
        </p:txBody>
      </p:sp>
    </p:spTree>
    <p:extLst>
      <p:ext uri="{BB962C8B-B14F-4D97-AF65-F5344CB8AC3E}">
        <p14:creationId xmlns:p14="http://schemas.microsoft.com/office/powerpoint/2010/main" val="4051822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BB0DAA5-C644-4845-83B7-FDD4A446008C}"/>
              </a:ext>
            </a:extLst>
          </p:cNvPr>
          <p:cNvSpPr txBox="1"/>
          <p:nvPr/>
        </p:nvSpPr>
        <p:spPr>
          <a:xfrm>
            <a:off x="2698282" y="5502571"/>
            <a:ext cx="2416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さ、次の戦場に向かいますか・・・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D483479-087C-45AF-8E6A-6F87707E08BA}"/>
              </a:ext>
            </a:extLst>
          </p:cNvPr>
          <p:cNvSpPr txBox="1"/>
          <p:nvPr/>
        </p:nvSpPr>
        <p:spPr>
          <a:xfrm>
            <a:off x="75481" y="121259"/>
            <a:ext cx="673171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この作品を作る目的</a:t>
            </a:r>
            <a:endParaRPr kumimoji="1" lang="en-US" altLang="ja-JP" sz="2400" dirty="0"/>
          </a:p>
          <a:p>
            <a:r>
              <a:rPr kumimoji="1" lang="ja-JP" altLang="en-US" sz="2400" dirty="0"/>
              <a:t>・自分が仕事をしたい会社の作品だから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・私の好きな作品だから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・敵</a:t>
            </a:r>
            <a:r>
              <a:rPr kumimoji="1" lang="en-US" altLang="ja-JP" sz="2400" dirty="0"/>
              <a:t>AI</a:t>
            </a:r>
            <a:r>
              <a:rPr kumimoji="1" lang="ja-JP" altLang="en-US" sz="2400" dirty="0"/>
              <a:t>をどれだけ本家に近づけるか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・移動できる距離分動かせるようにする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・攻撃可能距離の判定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・敗北条件</a:t>
            </a:r>
            <a:endParaRPr kumimoji="1" lang="en-US" altLang="ja-JP" sz="2400" dirty="0"/>
          </a:p>
          <a:p>
            <a:r>
              <a:rPr kumimoji="1" lang="en-US" altLang="ja-JP" sz="2400" dirty="0"/>
              <a:t>   (</a:t>
            </a:r>
            <a:r>
              <a:rPr kumimoji="1" lang="ja-JP" altLang="en-US" sz="2400" dirty="0"/>
              <a:t>特定の人物が倒れた場合やターン数）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3228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C752C6-AD7E-4A16-9D17-EBF4AD0ACE3B}"/>
              </a:ext>
            </a:extLst>
          </p:cNvPr>
          <p:cNvSpPr txBox="1"/>
          <p:nvPr/>
        </p:nvSpPr>
        <p:spPr>
          <a:xfrm>
            <a:off x="364067" y="186267"/>
            <a:ext cx="8212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ホーム画面・武器改造について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205D682-E92B-4E22-B785-F99F284ADB8D}"/>
              </a:ext>
            </a:extLst>
          </p:cNvPr>
          <p:cNvSpPr txBox="1"/>
          <p:nvPr/>
        </p:nvSpPr>
        <p:spPr>
          <a:xfrm>
            <a:off x="5718158" y="636406"/>
            <a:ext cx="3696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←このような感じのホーム画面</a:t>
            </a:r>
            <a:endParaRPr kumimoji="1" lang="en-US" altLang="ja-JP" dirty="0"/>
          </a:p>
          <a:p>
            <a:r>
              <a:rPr kumimoji="1" lang="ja-JP" altLang="en-US" dirty="0"/>
              <a:t>本家にはいろいろとありますが</a:t>
            </a:r>
            <a:endParaRPr kumimoji="1" lang="en-US" altLang="ja-JP" dirty="0"/>
          </a:p>
          <a:p>
            <a:r>
              <a:rPr kumimoji="1" lang="ja-JP" altLang="en-US" dirty="0"/>
              <a:t>重要なところだけを選べるようにします。</a:t>
            </a:r>
            <a:endParaRPr kumimoji="1" lang="en-US" altLang="ja-JP" dirty="0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84BF42D1-D6CB-452F-A1AB-6C21343D446B}"/>
              </a:ext>
            </a:extLst>
          </p:cNvPr>
          <p:cNvGrpSpPr/>
          <p:nvPr/>
        </p:nvGrpSpPr>
        <p:grpSpPr>
          <a:xfrm>
            <a:off x="147091" y="555599"/>
            <a:ext cx="5384802" cy="3208867"/>
            <a:chOff x="147091" y="555599"/>
            <a:chExt cx="5384802" cy="3208867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06CD8198-4BEC-4185-9868-3A6B4ABB89A1}"/>
                </a:ext>
              </a:extLst>
            </p:cNvPr>
            <p:cNvGrpSpPr/>
            <p:nvPr/>
          </p:nvGrpSpPr>
          <p:grpSpPr>
            <a:xfrm>
              <a:off x="147091" y="555599"/>
              <a:ext cx="5384802" cy="3208867"/>
              <a:chOff x="86316" y="3276599"/>
              <a:chExt cx="5384802" cy="3208867"/>
            </a:xfrm>
          </p:grpSpPr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291AC73A-17B1-469D-A3D8-7C33D169EE1D}"/>
                  </a:ext>
                </a:extLst>
              </p:cNvPr>
              <p:cNvGrpSpPr/>
              <p:nvPr/>
            </p:nvGrpSpPr>
            <p:grpSpPr>
              <a:xfrm>
                <a:off x="86316" y="3276599"/>
                <a:ext cx="5384802" cy="3208867"/>
                <a:chOff x="55319" y="3649133"/>
                <a:chExt cx="5384802" cy="3208867"/>
              </a:xfrm>
            </p:grpSpPr>
            <p:grpSp>
              <p:nvGrpSpPr>
                <p:cNvPr id="10" name="グループ化 9">
                  <a:extLst>
                    <a:ext uri="{FF2B5EF4-FFF2-40B4-BE49-F238E27FC236}">
                      <a16:creationId xmlns:a16="http://schemas.microsoft.com/office/drawing/2014/main" id="{C1FA063E-799A-40E2-90A3-864DCAC5DAD9}"/>
                    </a:ext>
                  </a:extLst>
                </p:cNvPr>
                <p:cNvGrpSpPr/>
                <p:nvPr/>
              </p:nvGrpSpPr>
              <p:grpSpPr>
                <a:xfrm>
                  <a:off x="55319" y="3649133"/>
                  <a:ext cx="5384802" cy="3208867"/>
                  <a:chOff x="152399" y="3606568"/>
                  <a:chExt cx="5384802" cy="3208867"/>
                </a:xfrm>
              </p:grpSpPr>
              <p:sp>
                <p:nvSpPr>
                  <p:cNvPr id="14" name="正方形/長方形 13">
                    <a:extLst>
                      <a:ext uri="{FF2B5EF4-FFF2-40B4-BE49-F238E27FC236}">
                        <a16:creationId xmlns:a16="http://schemas.microsoft.com/office/drawing/2014/main" id="{3EB2773D-01E1-42C7-8D62-FC35B408F3F6}"/>
                      </a:ext>
                    </a:extLst>
                  </p:cNvPr>
                  <p:cNvSpPr/>
                  <p:nvPr/>
                </p:nvSpPr>
                <p:spPr>
                  <a:xfrm>
                    <a:off x="152399" y="3606568"/>
                    <a:ext cx="5249333" cy="3208867"/>
                  </a:xfrm>
                  <a:prstGeom prst="rect">
                    <a:avLst/>
                  </a:prstGeom>
                  <a:solidFill>
                    <a:schemeClr val="tx2">
                      <a:lumMod val="50000"/>
                      <a:lumOff val="50000"/>
                    </a:schemeClr>
                  </a:solidFill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" name="テキスト ボックス 14">
                    <a:extLst>
                      <a:ext uri="{FF2B5EF4-FFF2-40B4-BE49-F238E27FC236}">
                        <a16:creationId xmlns:a16="http://schemas.microsoft.com/office/drawing/2014/main" id="{F111BBE9-8023-48E1-B6C9-207EEB39A6E5}"/>
                      </a:ext>
                    </a:extLst>
                  </p:cNvPr>
                  <p:cNvSpPr txBox="1"/>
                  <p:nvPr/>
                </p:nvSpPr>
                <p:spPr>
                  <a:xfrm>
                    <a:off x="3005667" y="6446103"/>
                    <a:ext cx="25315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dirty="0"/>
                      <a:t>資金　？？？？？？？</a:t>
                    </a:r>
                  </a:p>
                </p:txBody>
              </p:sp>
            </p:grpSp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3965D4E9-D9D4-4128-AE2E-99AB5AC911EF}"/>
                    </a:ext>
                  </a:extLst>
                </p:cNvPr>
                <p:cNvSpPr txBox="1"/>
                <p:nvPr/>
              </p:nvSpPr>
              <p:spPr>
                <a:xfrm>
                  <a:off x="322020" y="4591715"/>
                  <a:ext cx="1854200" cy="338554"/>
                </a:xfrm>
                <a:prstGeom prst="rect">
                  <a:avLst/>
                </a:prstGeom>
                <a:solidFill>
                  <a:schemeClr val="tx2">
                    <a:lumMod val="25000"/>
                    <a:lumOff val="7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1600" dirty="0"/>
                    <a:t>武器改造</a:t>
                  </a:r>
                  <a:endParaRPr kumimoji="1" lang="en-US" altLang="ja-JP" sz="1600" dirty="0"/>
                </a:p>
              </p:txBody>
            </p:sp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D1DA37D1-7206-4645-BD00-F7C857FDA1EC}"/>
                    </a:ext>
                  </a:extLst>
                </p:cNvPr>
                <p:cNvSpPr txBox="1"/>
                <p:nvPr/>
              </p:nvSpPr>
              <p:spPr>
                <a:xfrm>
                  <a:off x="333498" y="5130324"/>
                  <a:ext cx="1854200" cy="338554"/>
                </a:xfrm>
                <a:prstGeom prst="rect">
                  <a:avLst/>
                </a:prstGeom>
                <a:solidFill>
                  <a:schemeClr val="tx2">
                    <a:lumMod val="25000"/>
                    <a:lumOff val="7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1600" dirty="0"/>
                    <a:t>次のステージへ</a:t>
                  </a:r>
                  <a:endParaRPr kumimoji="1" lang="en-US" altLang="ja-JP" sz="1600" dirty="0"/>
                </a:p>
              </p:txBody>
            </p:sp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756E996E-77DC-493E-8E03-1BE58CB45543}"/>
                    </a:ext>
                  </a:extLst>
                </p:cNvPr>
                <p:cNvSpPr txBox="1"/>
                <p:nvPr/>
              </p:nvSpPr>
              <p:spPr>
                <a:xfrm>
                  <a:off x="333498" y="4077574"/>
                  <a:ext cx="1854200" cy="338554"/>
                </a:xfrm>
                <a:prstGeom prst="rect">
                  <a:avLst/>
                </a:prstGeom>
                <a:solidFill>
                  <a:schemeClr val="tx2">
                    <a:lumMod val="25000"/>
                    <a:lumOff val="7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1600" dirty="0"/>
                    <a:t>キャラ育成</a:t>
                  </a:r>
                </a:p>
              </p:txBody>
            </p:sp>
          </p:grpSp>
          <p:pic>
            <p:nvPicPr>
              <p:cNvPr id="8" name="図 7">
                <a:extLst>
                  <a:ext uri="{FF2B5EF4-FFF2-40B4-BE49-F238E27FC236}">
                    <a16:creationId xmlns:a16="http://schemas.microsoft.com/office/drawing/2014/main" id="{CD62DD4B-4F76-484F-93BE-4B5163A649C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-9397" b="53738"/>
              <a:stretch/>
            </p:blipFill>
            <p:spPr>
              <a:xfrm>
                <a:off x="2939584" y="3307138"/>
                <a:ext cx="2345537" cy="1880928"/>
              </a:xfrm>
              <a:prstGeom prst="rect">
                <a:avLst/>
              </a:prstGeom>
            </p:spPr>
          </p:pic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C024AB93-BE50-4A18-910C-5F35438A02E8}"/>
                  </a:ext>
                </a:extLst>
              </p:cNvPr>
              <p:cNvSpPr/>
              <p:nvPr/>
            </p:nvSpPr>
            <p:spPr>
              <a:xfrm>
                <a:off x="2710982" y="5214550"/>
                <a:ext cx="2416175" cy="790575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1E8F24A7-C167-4F0F-B90B-427C736C7EE0}"/>
                </a:ext>
              </a:extLst>
            </p:cNvPr>
            <p:cNvSpPr txBox="1"/>
            <p:nvPr/>
          </p:nvSpPr>
          <p:spPr>
            <a:xfrm>
              <a:off x="2771757" y="2488889"/>
              <a:ext cx="241617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/>
                <a:t>さ、次の仕事に</a:t>
              </a:r>
              <a:endParaRPr kumimoji="1" lang="en-US" altLang="ja-JP" sz="1600" dirty="0"/>
            </a:p>
            <a:p>
              <a:r>
                <a:rPr kumimoji="1" lang="ja-JP" altLang="en-US" sz="1600" dirty="0"/>
                <a:t>行ってください。。</a:t>
              </a:r>
              <a:r>
                <a:rPr kumimoji="1" lang="ja-JP" altLang="en-US" dirty="0"/>
                <a:t>。</a:t>
              </a:r>
            </a:p>
          </p:txBody>
        </p:sp>
      </p:grp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26EC24F-A069-499A-8A22-4AA08DBDA4B1}"/>
              </a:ext>
            </a:extLst>
          </p:cNvPr>
          <p:cNvSpPr txBox="1"/>
          <p:nvPr/>
        </p:nvSpPr>
        <p:spPr>
          <a:xfrm>
            <a:off x="1151971" y="4497427"/>
            <a:ext cx="3696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武器改造画面→</a:t>
            </a:r>
            <a:endParaRPr kumimoji="1" lang="en-US" altLang="ja-JP" dirty="0"/>
          </a:p>
          <a:p>
            <a:r>
              <a:rPr kumimoji="1" lang="ja-JP" altLang="en-US" dirty="0"/>
              <a:t>武器を選択して、資金を使い</a:t>
            </a:r>
            <a:endParaRPr kumimoji="1" lang="en-US" altLang="ja-JP" dirty="0"/>
          </a:p>
          <a:p>
            <a:r>
              <a:rPr kumimoji="1" lang="ja-JP" altLang="en-US" dirty="0"/>
              <a:t>攻撃力を上げる感じです。</a:t>
            </a:r>
            <a:endParaRPr kumimoji="1" lang="en-US" altLang="ja-JP" dirty="0"/>
          </a:p>
          <a:p>
            <a:endParaRPr kumimoji="1" lang="en-US" altLang="ja-JP" dirty="0"/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6B4B13EB-3827-4068-8C72-EF217AC29C2F}"/>
              </a:ext>
            </a:extLst>
          </p:cNvPr>
          <p:cNvGrpSpPr/>
          <p:nvPr/>
        </p:nvGrpSpPr>
        <p:grpSpPr>
          <a:xfrm>
            <a:off x="5396424" y="3764466"/>
            <a:ext cx="5483243" cy="3017334"/>
            <a:chOff x="5345896" y="3723563"/>
            <a:chExt cx="5483243" cy="3017334"/>
          </a:xfrm>
          <a:solidFill>
            <a:schemeClr val="tx2">
              <a:lumMod val="50000"/>
              <a:lumOff val="50000"/>
            </a:schemeClr>
          </a:solidFill>
        </p:grpSpPr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A7D1BBA3-E193-4EB1-B357-74CE4D681C42}"/>
                </a:ext>
              </a:extLst>
            </p:cNvPr>
            <p:cNvGrpSpPr/>
            <p:nvPr/>
          </p:nvGrpSpPr>
          <p:grpSpPr>
            <a:xfrm>
              <a:off x="5345896" y="3723563"/>
              <a:ext cx="5483243" cy="3017334"/>
              <a:chOff x="5345896" y="3723563"/>
              <a:chExt cx="5483243" cy="3017334"/>
            </a:xfrm>
            <a:grpFill/>
          </p:grpSpPr>
          <p:grpSp>
            <p:nvGrpSpPr>
              <p:cNvPr id="22" name="グループ化 21">
                <a:extLst>
                  <a:ext uri="{FF2B5EF4-FFF2-40B4-BE49-F238E27FC236}">
                    <a16:creationId xmlns:a16="http://schemas.microsoft.com/office/drawing/2014/main" id="{00ABDCA0-7DD3-46ED-8366-1F06C29E9BB3}"/>
                  </a:ext>
                </a:extLst>
              </p:cNvPr>
              <p:cNvGrpSpPr/>
              <p:nvPr/>
            </p:nvGrpSpPr>
            <p:grpSpPr>
              <a:xfrm>
                <a:off x="5345896" y="3723563"/>
                <a:ext cx="5483243" cy="3017334"/>
                <a:chOff x="5396424" y="3764466"/>
                <a:chExt cx="5483243" cy="3017334"/>
              </a:xfrm>
              <a:grpFill/>
            </p:grpSpPr>
            <p:sp>
              <p:nvSpPr>
                <p:cNvPr id="4" name="正方形/長方形 3">
                  <a:extLst>
                    <a:ext uri="{FF2B5EF4-FFF2-40B4-BE49-F238E27FC236}">
                      <a16:creationId xmlns:a16="http://schemas.microsoft.com/office/drawing/2014/main" id="{55F0FCB7-7EB3-4D93-9586-DFC51D374284}"/>
                    </a:ext>
                  </a:extLst>
                </p:cNvPr>
                <p:cNvSpPr/>
                <p:nvPr/>
              </p:nvSpPr>
              <p:spPr>
                <a:xfrm>
                  <a:off x="5396424" y="3764466"/>
                  <a:ext cx="5483243" cy="301733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75D7B588-C587-4DEB-9872-66207F4EA3C6}"/>
                    </a:ext>
                  </a:extLst>
                </p:cNvPr>
                <p:cNvSpPr/>
                <p:nvPr/>
              </p:nvSpPr>
              <p:spPr>
                <a:xfrm>
                  <a:off x="8138045" y="3988766"/>
                  <a:ext cx="2167467" cy="33866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7713845C-467B-4168-87F8-354478340438}"/>
                    </a:ext>
                  </a:extLst>
                </p:cNvPr>
                <p:cNvSpPr txBox="1"/>
                <p:nvPr/>
              </p:nvSpPr>
              <p:spPr>
                <a:xfrm>
                  <a:off x="8138043" y="3988766"/>
                  <a:ext cx="2167468" cy="646331"/>
                </a:xfrm>
                <a:prstGeom prst="rect">
                  <a:avLst/>
                </a:prstGeom>
                <a:solidFill>
                  <a:schemeClr val="tx2">
                    <a:lumMod val="25000"/>
                    <a:lumOff val="7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b="1" i="0" dirty="0">
                      <a:effectLst/>
                      <a:latin typeface="ヒラギノ角ゴ Pro W3"/>
                    </a:rPr>
                    <a:t>89</a:t>
                  </a:r>
                  <a:r>
                    <a:rPr lang="ja-JP" altLang="en-US" b="1" i="0" dirty="0">
                      <a:effectLst/>
                      <a:latin typeface="ヒラギノ角ゴ Pro W3"/>
                    </a:rPr>
                    <a:t>式</a:t>
                  </a:r>
                  <a:r>
                    <a:rPr lang="en-US" altLang="ja-JP" b="1" i="0" dirty="0">
                      <a:effectLst/>
                      <a:latin typeface="ヒラギノ角ゴ Pro W3"/>
                    </a:rPr>
                    <a:t>5.56mm</a:t>
                  </a:r>
                  <a:r>
                    <a:rPr lang="ja-JP" altLang="en-US" b="1" i="0" dirty="0">
                      <a:effectLst/>
                      <a:latin typeface="ヒラギノ角ゴ Pro W3"/>
                    </a:rPr>
                    <a:t>小銃</a:t>
                  </a:r>
                </a:p>
                <a:p>
                  <a:endParaRPr kumimoji="1" lang="ja-JP" altLang="en-US" dirty="0"/>
                </a:p>
              </p:txBody>
            </p:sp>
          </p:grpSp>
          <p:pic>
            <p:nvPicPr>
              <p:cNvPr id="25" name="図 24">
                <a:extLst>
                  <a:ext uri="{FF2B5EF4-FFF2-40B4-BE49-F238E27FC236}">
                    <a16:creationId xmlns:a16="http://schemas.microsoft.com/office/drawing/2014/main" id="{CD6819E6-C487-4706-BEFB-C477A4DEAE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1" r="5225" b="49235"/>
              <a:stretch/>
            </p:blipFill>
            <p:spPr>
              <a:xfrm>
                <a:off x="5754693" y="3723563"/>
                <a:ext cx="2272230" cy="2307937"/>
              </a:xfrm>
              <a:prstGeom prst="rect">
                <a:avLst/>
              </a:prstGeom>
              <a:grpFill/>
            </p:spPr>
          </p:pic>
        </p:grp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0509B813-67AF-46B2-B3FD-2D14E0E25766}"/>
                </a:ext>
              </a:extLst>
            </p:cNvPr>
            <p:cNvSpPr/>
            <p:nvPr/>
          </p:nvSpPr>
          <p:spPr>
            <a:xfrm>
              <a:off x="8087517" y="5251629"/>
              <a:ext cx="2167467" cy="3386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5EC9F5F5-B538-40AD-BDDC-4E39269C5E12}"/>
                </a:ext>
              </a:extLst>
            </p:cNvPr>
            <p:cNvSpPr txBox="1"/>
            <p:nvPr/>
          </p:nvSpPr>
          <p:spPr>
            <a:xfrm>
              <a:off x="8056554" y="5260598"/>
              <a:ext cx="2167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i="0" dirty="0">
                  <a:effectLst/>
                  <a:latin typeface="ヒラギノ角ゴ Pro W3"/>
                </a:rPr>
                <a:t>9mm</a:t>
              </a:r>
              <a:r>
                <a:rPr lang="ja-JP" altLang="en-US" b="1" i="0" dirty="0">
                  <a:effectLst/>
                  <a:latin typeface="ヒラギノ角ゴ Pro W3"/>
                </a:rPr>
                <a:t>機関拳銃</a:t>
              </a:r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CBA2E948-3046-4264-BAC1-01C06E54C5A0}"/>
              </a:ext>
            </a:extLst>
          </p:cNvPr>
          <p:cNvGrpSpPr/>
          <p:nvPr/>
        </p:nvGrpSpPr>
        <p:grpSpPr>
          <a:xfrm>
            <a:off x="8108413" y="4327433"/>
            <a:ext cx="2197098" cy="993741"/>
            <a:chOff x="8108413" y="4327433"/>
            <a:chExt cx="2197098" cy="993741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671A697A-0B2B-4E43-88CB-227A18ECAB5D}"/>
                </a:ext>
              </a:extLst>
            </p:cNvPr>
            <p:cNvSpPr/>
            <p:nvPr/>
          </p:nvSpPr>
          <p:spPr>
            <a:xfrm>
              <a:off x="8138044" y="4327433"/>
              <a:ext cx="2167467" cy="965099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55541A7D-AD8A-4C54-8EA7-95DE4E15235C}"/>
                </a:ext>
              </a:extLst>
            </p:cNvPr>
            <p:cNvSpPr txBox="1"/>
            <p:nvPr/>
          </p:nvSpPr>
          <p:spPr>
            <a:xfrm>
              <a:off x="8108413" y="4367067"/>
              <a:ext cx="198966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ダメージ　</a:t>
              </a:r>
              <a:r>
                <a:rPr kumimoji="1" lang="en-US" altLang="ja-JP" sz="1400" dirty="0"/>
                <a:t>150 </a:t>
              </a:r>
              <a:r>
                <a:rPr kumimoji="1" lang="ja-JP" altLang="en-US" sz="1400" dirty="0"/>
                <a:t>→ </a:t>
              </a:r>
              <a:r>
                <a:rPr kumimoji="1" lang="en-US" altLang="ja-JP" sz="1400" dirty="0"/>
                <a:t>160</a:t>
              </a:r>
            </a:p>
            <a:p>
              <a:r>
                <a:rPr kumimoji="1" lang="ja-JP" altLang="en-US" sz="1400" dirty="0"/>
                <a:t>改造段階　</a:t>
              </a:r>
              <a:r>
                <a:rPr kumimoji="1" lang="en-US" altLang="ja-JP" sz="1400" dirty="0"/>
                <a:t>1/10</a:t>
              </a:r>
            </a:p>
            <a:p>
              <a:endParaRPr kumimoji="1" lang="en-US" altLang="ja-JP" sz="1400" dirty="0"/>
            </a:p>
            <a:p>
              <a:r>
                <a:rPr kumimoji="1" lang="ja-JP" altLang="en-US" sz="1400" dirty="0"/>
                <a:t>改造費用　</a:t>
              </a:r>
              <a:r>
                <a:rPr kumimoji="1" lang="en-US" altLang="ja-JP" sz="1400" dirty="0"/>
                <a:t>10000</a:t>
              </a:r>
            </a:p>
          </p:txBody>
        </p:sp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23F4945B-6902-4D91-B1A2-6605DC629356}"/>
              </a:ext>
            </a:extLst>
          </p:cNvPr>
          <p:cNvGrpSpPr/>
          <p:nvPr/>
        </p:nvGrpSpPr>
        <p:grpSpPr>
          <a:xfrm>
            <a:off x="8108413" y="5631199"/>
            <a:ext cx="2197098" cy="993741"/>
            <a:chOff x="8108413" y="4327433"/>
            <a:chExt cx="2197098" cy="993741"/>
          </a:xfrm>
        </p:grpSpPr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E09B94B7-9B76-486A-BD65-A8C07F0034F5}"/>
                </a:ext>
              </a:extLst>
            </p:cNvPr>
            <p:cNvSpPr/>
            <p:nvPr/>
          </p:nvSpPr>
          <p:spPr>
            <a:xfrm>
              <a:off x="8138044" y="4327433"/>
              <a:ext cx="2167467" cy="965099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BCDBC6C6-5F7F-4CAA-9A00-305FED076F06}"/>
                </a:ext>
              </a:extLst>
            </p:cNvPr>
            <p:cNvSpPr txBox="1"/>
            <p:nvPr/>
          </p:nvSpPr>
          <p:spPr>
            <a:xfrm>
              <a:off x="8108413" y="4367067"/>
              <a:ext cx="198966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ダメージ　</a:t>
              </a:r>
              <a:r>
                <a:rPr kumimoji="1" lang="en-US" altLang="ja-JP" sz="1400" dirty="0"/>
                <a:t>200 </a:t>
              </a:r>
              <a:r>
                <a:rPr kumimoji="1" lang="ja-JP" altLang="en-US" sz="1400" dirty="0"/>
                <a:t>→ </a:t>
              </a:r>
              <a:r>
                <a:rPr kumimoji="1" lang="en-US" altLang="ja-JP" sz="1400" dirty="0"/>
                <a:t>210</a:t>
              </a:r>
            </a:p>
            <a:p>
              <a:r>
                <a:rPr kumimoji="1" lang="ja-JP" altLang="en-US" sz="1400" dirty="0"/>
                <a:t>改造段階　</a:t>
              </a:r>
              <a:r>
                <a:rPr kumimoji="1" lang="en-US" altLang="ja-JP" sz="1400" dirty="0"/>
                <a:t>1/10</a:t>
              </a:r>
            </a:p>
            <a:p>
              <a:endParaRPr kumimoji="1" lang="en-US" altLang="ja-JP" sz="1400" dirty="0"/>
            </a:p>
            <a:p>
              <a:r>
                <a:rPr kumimoji="1" lang="ja-JP" altLang="en-US" sz="1400" dirty="0"/>
                <a:t>改造費用　</a:t>
              </a:r>
              <a:r>
                <a:rPr kumimoji="1" lang="en-US" altLang="ja-JP" sz="1400" dirty="0"/>
                <a:t>10000</a:t>
              </a:r>
            </a:p>
          </p:txBody>
        </p:sp>
      </p:grp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F863DF76-2822-4ADC-8C63-CC9B816452EB}"/>
              </a:ext>
            </a:extLst>
          </p:cNvPr>
          <p:cNvSpPr/>
          <p:nvPr/>
        </p:nvSpPr>
        <p:spPr>
          <a:xfrm>
            <a:off x="5625340" y="5697756"/>
            <a:ext cx="2416175" cy="92924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308EB60-09C4-46D4-B8D9-E500BCF033DF}"/>
              </a:ext>
            </a:extLst>
          </p:cNvPr>
          <p:cNvSpPr txBox="1"/>
          <p:nvPr/>
        </p:nvSpPr>
        <p:spPr>
          <a:xfrm>
            <a:off x="5662375" y="5780015"/>
            <a:ext cx="2213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武器の改造なら</a:t>
            </a:r>
            <a:endParaRPr kumimoji="1" lang="en-US" altLang="ja-JP" sz="1600" dirty="0"/>
          </a:p>
          <a:p>
            <a:r>
              <a:rPr kumimoji="1" lang="ja-JP" altLang="en-US" sz="1600" dirty="0"/>
              <a:t>私に任せておいて！</a:t>
            </a:r>
          </a:p>
        </p:txBody>
      </p:sp>
    </p:spTree>
    <p:extLst>
      <p:ext uri="{BB962C8B-B14F-4D97-AF65-F5344CB8AC3E}">
        <p14:creationId xmlns:p14="http://schemas.microsoft.com/office/powerpoint/2010/main" val="147705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8AD3146-5EA7-4061-83DF-6A332D97E21F}"/>
              </a:ext>
            </a:extLst>
          </p:cNvPr>
          <p:cNvSpPr txBox="1"/>
          <p:nvPr/>
        </p:nvSpPr>
        <p:spPr>
          <a:xfrm>
            <a:off x="364067" y="186267"/>
            <a:ext cx="8212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マップ・戦闘画面について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55C6497-3A8E-4506-9EFE-6BB09F17E7B8}"/>
              </a:ext>
            </a:extLst>
          </p:cNvPr>
          <p:cNvSpPr/>
          <p:nvPr/>
        </p:nvSpPr>
        <p:spPr>
          <a:xfrm>
            <a:off x="6400799" y="3852333"/>
            <a:ext cx="4351867" cy="263313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D70864C-3E30-4902-9220-E7F1938BB4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3" t="864" r="-3043" b="56420"/>
          <a:stretch/>
        </p:blipFill>
        <p:spPr>
          <a:xfrm>
            <a:off x="9387244" y="3852333"/>
            <a:ext cx="1695624" cy="137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249903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赤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250</TotalTime>
  <Words>200</Words>
  <Application>Microsoft Office PowerPoint</Application>
  <PresentationFormat>ワイド画面</PresentationFormat>
  <Paragraphs>45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ヒラギノ角ゴ Pro W3</vt:lpstr>
      <vt:lpstr>arial</vt:lpstr>
      <vt:lpstr>arial</vt:lpstr>
      <vt:lpstr>Trebuchet MS</vt:lpstr>
      <vt:lpstr>Wingdings 3</vt:lpstr>
      <vt:lpstr>ファセット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スパロボもどき</dc:title>
  <dc:creator>永松　涼華</dc:creator>
  <cp:lastModifiedBy>永松　涼華</cp:lastModifiedBy>
  <cp:revision>26</cp:revision>
  <dcterms:created xsi:type="dcterms:W3CDTF">2023-11-08T07:16:48Z</dcterms:created>
  <dcterms:modified xsi:type="dcterms:W3CDTF">2023-11-14T07:34:11Z</dcterms:modified>
</cp:coreProperties>
</file>