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R&#233;my\Desktop\SYS800\RE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R&#233;my\Desktop\SYS800\RE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R&#233;my\Desktop\SYS800\RE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R&#233;my\Desktop\SYS800\RE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081736657917761"/>
          <c:y val="0.13982451767646667"/>
          <c:w val="0.83034930008748908"/>
          <c:h val="0.825877562127413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Feuil3!$B$32</c:f>
              <c:strCache>
                <c:ptCount val="1"/>
                <c:pt idx="0">
                  <c:v>Overlap des données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Feuil3!$A$33:$A$39</c:f>
              <c:strCache>
                <c:ptCount val="7"/>
                <c:pt idx="0">
                  <c:v>Conv</c:v>
                </c:pt>
                <c:pt idx="1">
                  <c:v>FFT</c:v>
                </c:pt>
                <c:pt idx="2">
                  <c:v>Hist</c:v>
                </c:pt>
                <c:pt idx="3">
                  <c:v>HOG</c:v>
                </c:pt>
                <c:pt idx="4">
                  <c:v>HOG2</c:v>
                </c:pt>
                <c:pt idx="5">
                  <c:v>Hough</c:v>
                </c:pt>
                <c:pt idx="6">
                  <c:v>WH</c:v>
                </c:pt>
              </c:strCache>
            </c:strRef>
          </c:cat>
          <c:val>
            <c:numRef>
              <c:f>Feuil3!$B$33:$B$39</c:f>
              <c:numCache>
                <c:formatCode>0.0%</c:formatCode>
                <c:ptCount val="7"/>
                <c:pt idx="0">
                  <c:v>0.17632</c:v>
                </c:pt>
                <c:pt idx="1">
                  <c:v>0.15970000000000001</c:v>
                </c:pt>
                <c:pt idx="2">
                  <c:v>0.33651999999999999</c:v>
                </c:pt>
                <c:pt idx="3">
                  <c:v>0.21310000000000001</c:v>
                </c:pt>
                <c:pt idx="4">
                  <c:v>0.23627000000000001</c:v>
                </c:pt>
                <c:pt idx="5">
                  <c:v>0.41661999999999999</c:v>
                </c:pt>
                <c:pt idx="6">
                  <c:v>0.18690000000000001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D9-43EC-91BC-DC02B62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368365488"/>
        <c:axId val="422852256"/>
      </c:barChart>
      <c:catAx>
        <c:axId val="36836548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2852256"/>
        <c:crosses val="autoZero"/>
        <c:auto val="1"/>
        <c:lblAlgn val="ctr"/>
        <c:lblOffset val="100"/>
        <c:noMultiLvlLbl val="0"/>
      </c:catAx>
      <c:valAx>
        <c:axId val="422852256"/>
        <c:scaling>
          <c:orientation val="minMax"/>
          <c:min val="0.15000000000000002"/>
        </c:scaling>
        <c:delete val="1"/>
        <c:axPos val="t"/>
        <c:numFmt formatCode="0.0%" sourceLinked="1"/>
        <c:majorTickMark val="none"/>
        <c:minorTickMark val="none"/>
        <c:tickLblPos val="nextTo"/>
        <c:crossAx val="36836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 d'extraction des caractéristiques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Feuil3!$E$32</c:f>
              <c:strCache>
                <c:ptCount val="1"/>
                <c:pt idx="0">
                  <c:v>Features train time (s)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Feuil3!$D$33:$D$39</c:f>
              <c:strCache>
                <c:ptCount val="7"/>
                <c:pt idx="0">
                  <c:v>Conv</c:v>
                </c:pt>
                <c:pt idx="1">
                  <c:v>FFT</c:v>
                </c:pt>
                <c:pt idx="2">
                  <c:v>Hist</c:v>
                </c:pt>
                <c:pt idx="3">
                  <c:v>HOG</c:v>
                </c:pt>
                <c:pt idx="4">
                  <c:v>HOG2</c:v>
                </c:pt>
                <c:pt idx="5">
                  <c:v>Hough</c:v>
                </c:pt>
                <c:pt idx="6">
                  <c:v>WH</c:v>
                </c:pt>
              </c:strCache>
            </c:strRef>
          </c:cat>
          <c:val>
            <c:numRef>
              <c:f>Feuil3!$E$33:$E$39</c:f>
              <c:numCache>
                <c:formatCode>0</c:formatCode>
                <c:ptCount val="7"/>
                <c:pt idx="0">
                  <c:v>53.4726</c:v>
                </c:pt>
                <c:pt idx="1">
                  <c:v>74.144274999999993</c:v>
                </c:pt>
                <c:pt idx="2">
                  <c:v>19.066600000000001</c:v>
                </c:pt>
                <c:pt idx="3">
                  <c:v>81.657325</c:v>
                </c:pt>
                <c:pt idx="4">
                  <c:v>80.692450000000008</c:v>
                </c:pt>
                <c:pt idx="5">
                  <c:v>442.51059999999995</c:v>
                </c:pt>
                <c:pt idx="6">
                  <c:v>130.68065000000001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4-421A-A94C-B70D01A5765F}"/>
            </c:ext>
          </c:extLst>
        </c:ser>
        <c:ser>
          <c:idx val="1"/>
          <c:order val="1"/>
          <c:tx>
            <c:strRef>
              <c:f>Feuil3!$F$32</c:f>
              <c:strCache>
                <c:ptCount val="1"/>
                <c:pt idx="0">
                  <c:v>Features test time (s)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Feuil3!$D$33:$D$39</c:f>
              <c:strCache>
                <c:ptCount val="7"/>
                <c:pt idx="0">
                  <c:v>Conv</c:v>
                </c:pt>
                <c:pt idx="1">
                  <c:v>FFT</c:v>
                </c:pt>
                <c:pt idx="2">
                  <c:v>Hist</c:v>
                </c:pt>
                <c:pt idx="3">
                  <c:v>HOG</c:v>
                </c:pt>
                <c:pt idx="4">
                  <c:v>HOG2</c:v>
                </c:pt>
                <c:pt idx="5">
                  <c:v>Hough</c:v>
                </c:pt>
                <c:pt idx="6">
                  <c:v>WH</c:v>
                </c:pt>
              </c:strCache>
            </c:strRef>
          </c:cat>
          <c:val>
            <c:numRef>
              <c:f>Feuil3!$F$33:$F$39</c:f>
              <c:numCache>
                <c:formatCode>0</c:formatCode>
                <c:ptCount val="7"/>
                <c:pt idx="0">
                  <c:v>4.5096499999999997</c:v>
                </c:pt>
                <c:pt idx="1">
                  <c:v>15.094775</c:v>
                </c:pt>
                <c:pt idx="2">
                  <c:v>2.0030749999999999</c:v>
                </c:pt>
                <c:pt idx="3">
                  <c:v>13.482749999999999</c:v>
                </c:pt>
                <c:pt idx="4">
                  <c:v>17.172225000000001</c:v>
                </c:pt>
                <c:pt idx="5">
                  <c:v>110.46502500000001</c:v>
                </c:pt>
                <c:pt idx="6">
                  <c:v>23.666525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24-421A-A94C-B70D01A57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8242576"/>
        <c:axId val="365437936"/>
      </c:barChart>
      <c:catAx>
        <c:axId val="46824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5437936"/>
        <c:crosses val="autoZero"/>
        <c:auto val="1"/>
        <c:lblAlgn val="ctr"/>
        <c:lblOffset val="100"/>
        <c:noMultiLvlLbl val="0"/>
      </c:catAx>
      <c:valAx>
        <c:axId val="3654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8242576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Compraission du ACP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719012479202447"/>
          <c:y val="0.15674657417114113"/>
          <c:w val="0.83616228049627683"/>
          <c:h val="0.691374395204545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Feuil3!$I$32</c:f>
              <c:strCache>
                <c:ptCount val="1"/>
                <c:pt idx="0">
                  <c:v>Nombre de features avant ACP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Feuil3!$H$33:$H$39</c:f>
              <c:strCache>
                <c:ptCount val="7"/>
                <c:pt idx="0">
                  <c:v>Conv</c:v>
                </c:pt>
                <c:pt idx="1">
                  <c:v>FFT</c:v>
                </c:pt>
                <c:pt idx="2">
                  <c:v>Hist</c:v>
                </c:pt>
                <c:pt idx="3">
                  <c:v>HOG</c:v>
                </c:pt>
                <c:pt idx="4">
                  <c:v>HOG2</c:v>
                </c:pt>
                <c:pt idx="5">
                  <c:v>Hough</c:v>
                </c:pt>
                <c:pt idx="6">
                  <c:v>WH</c:v>
                </c:pt>
              </c:strCache>
            </c:strRef>
          </c:cat>
          <c:val>
            <c:numRef>
              <c:f>Feuil3!$I$33:$I$39</c:f>
              <c:numCache>
                <c:formatCode>General</c:formatCode>
                <c:ptCount val="7"/>
                <c:pt idx="0">
                  <c:v>796</c:v>
                </c:pt>
                <c:pt idx="1">
                  <c:v>301</c:v>
                </c:pt>
                <c:pt idx="2">
                  <c:v>256</c:v>
                </c:pt>
                <c:pt idx="3">
                  <c:v>600</c:v>
                </c:pt>
                <c:pt idx="4">
                  <c:v>216</c:v>
                </c:pt>
                <c:pt idx="5">
                  <c:v>100</c:v>
                </c:pt>
                <c:pt idx="6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6-4061-AD0D-4ADC3B7FF256}"/>
            </c:ext>
          </c:extLst>
        </c:ser>
        <c:ser>
          <c:idx val="1"/>
          <c:order val="1"/>
          <c:tx>
            <c:strRef>
              <c:f>Feuil3!$J$32</c:f>
              <c:strCache>
                <c:ptCount val="1"/>
                <c:pt idx="0">
                  <c:v>Nombre de features après ACP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Feuil3!$H$33:$H$39</c:f>
              <c:strCache>
                <c:ptCount val="7"/>
                <c:pt idx="0">
                  <c:v>Conv</c:v>
                </c:pt>
                <c:pt idx="1">
                  <c:v>FFT</c:v>
                </c:pt>
                <c:pt idx="2">
                  <c:v>Hist</c:v>
                </c:pt>
                <c:pt idx="3">
                  <c:v>HOG</c:v>
                </c:pt>
                <c:pt idx="4">
                  <c:v>HOG2</c:v>
                </c:pt>
                <c:pt idx="5">
                  <c:v>Hough</c:v>
                </c:pt>
                <c:pt idx="6">
                  <c:v>WH</c:v>
                </c:pt>
              </c:strCache>
            </c:strRef>
          </c:cat>
          <c:val>
            <c:numRef>
              <c:f>Feuil3!$J$33:$J$39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33</c:v>
                </c:pt>
                <c:pt idx="3">
                  <c:v>8</c:v>
                </c:pt>
                <c:pt idx="4">
                  <c:v>30</c:v>
                </c:pt>
                <c:pt idx="5">
                  <c:v>2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6-4061-AD0D-4ADC3B7FF2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72305872"/>
        <c:axId val="429522400"/>
      </c:barChart>
      <c:catAx>
        <c:axId val="47230587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9522400"/>
        <c:crosses val="autoZero"/>
        <c:auto val="1"/>
        <c:lblAlgn val="ctr"/>
        <c:lblOffset val="100"/>
        <c:noMultiLvlLbl val="0"/>
      </c:catAx>
      <c:valAx>
        <c:axId val="4295224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7230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999966536516026E-2"/>
          <c:y val="0.90512320259538537"/>
          <c:w val="0.89999989960954807"/>
          <c:h val="6.1108228997222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Feuil3!$B$42</c:f>
              <c:strCache>
                <c:ptCount val="1"/>
                <c:pt idx="0">
                  <c:v>Taux derreur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Feuil3!$A$43:$A$70</c:f>
              <c:strCache>
                <c:ptCount val="28"/>
                <c:pt idx="0">
                  <c:v>Conv_All</c:v>
                </c:pt>
                <c:pt idx="1">
                  <c:v>HOG_All</c:v>
                </c:pt>
                <c:pt idx="2">
                  <c:v>FFT_All</c:v>
                </c:pt>
                <c:pt idx="3">
                  <c:v>WH_All</c:v>
                </c:pt>
                <c:pt idx="4">
                  <c:v>HOG2_All</c:v>
                </c:pt>
                <c:pt idx="5">
                  <c:v>FFT_Kmean</c:v>
                </c:pt>
                <c:pt idx="6">
                  <c:v>FFT_Knn</c:v>
                </c:pt>
                <c:pt idx="7">
                  <c:v>FFT_SVM</c:v>
                </c:pt>
                <c:pt idx="8">
                  <c:v>WH_SVM</c:v>
                </c:pt>
                <c:pt idx="9">
                  <c:v>Hough_All</c:v>
                </c:pt>
                <c:pt idx="10">
                  <c:v>Hist_All</c:v>
                </c:pt>
                <c:pt idx="11">
                  <c:v>WH_Knn</c:v>
                </c:pt>
                <c:pt idx="12">
                  <c:v>HOG_Knn</c:v>
                </c:pt>
                <c:pt idx="13">
                  <c:v>HOG_SVM</c:v>
                </c:pt>
                <c:pt idx="14">
                  <c:v>Conv_Knn</c:v>
                </c:pt>
                <c:pt idx="15">
                  <c:v>HOG2_SVM</c:v>
                </c:pt>
                <c:pt idx="16">
                  <c:v>WH_Kmean</c:v>
                </c:pt>
                <c:pt idx="17">
                  <c:v>Conv_SVM</c:v>
                </c:pt>
                <c:pt idx="18">
                  <c:v>HOG2_Knn</c:v>
                </c:pt>
                <c:pt idx="19">
                  <c:v>Hist_SVM</c:v>
                </c:pt>
                <c:pt idx="20">
                  <c:v>Conv_Kmean</c:v>
                </c:pt>
                <c:pt idx="21">
                  <c:v>HOG2_Kmean</c:v>
                </c:pt>
                <c:pt idx="22">
                  <c:v>Hist_Knn</c:v>
                </c:pt>
                <c:pt idx="23">
                  <c:v>Hist_Kmean</c:v>
                </c:pt>
                <c:pt idx="24">
                  <c:v>HOG_Kmean</c:v>
                </c:pt>
                <c:pt idx="25">
                  <c:v>Hough_Knn</c:v>
                </c:pt>
                <c:pt idx="26">
                  <c:v>Hough_SVM</c:v>
                </c:pt>
                <c:pt idx="27">
                  <c:v>Hough_Kmean</c:v>
                </c:pt>
              </c:strCache>
            </c:strRef>
          </c:cat>
          <c:val>
            <c:numRef>
              <c:f>Feuil3!$B$43:$B$70</c:f>
              <c:numCache>
                <c:formatCode>0.0%</c:formatCode>
                <c:ptCount val="28"/>
                <c:pt idx="0">
                  <c:v>2.0202000000000002E-3</c:v>
                </c:pt>
                <c:pt idx="1">
                  <c:v>4.0404000000000002E-2</c:v>
                </c:pt>
                <c:pt idx="2">
                  <c:v>5.2525000000000002E-2</c:v>
                </c:pt>
                <c:pt idx="3">
                  <c:v>5.2525000000000002E-2</c:v>
                </c:pt>
                <c:pt idx="4">
                  <c:v>8.2827999999999999E-2</c:v>
                </c:pt>
                <c:pt idx="5">
                  <c:v>0.117172</c:v>
                </c:pt>
                <c:pt idx="6">
                  <c:v>0.11919200000000001</c:v>
                </c:pt>
                <c:pt idx="7">
                  <c:v>0.127273</c:v>
                </c:pt>
                <c:pt idx="8">
                  <c:v>0.135354</c:v>
                </c:pt>
                <c:pt idx="9">
                  <c:v>0.145455</c:v>
                </c:pt>
                <c:pt idx="10">
                  <c:v>0.155556</c:v>
                </c:pt>
                <c:pt idx="11">
                  <c:v>0.15757599999999999</c:v>
                </c:pt>
                <c:pt idx="12">
                  <c:v>0.19393899999999997</c:v>
                </c:pt>
                <c:pt idx="13">
                  <c:v>0.20404</c:v>
                </c:pt>
                <c:pt idx="14">
                  <c:v>0.224242</c:v>
                </c:pt>
                <c:pt idx="15">
                  <c:v>0.27878799999999998</c:v>
                </c:pt>
                <c:pt idx="16">
                  <c:v>0.31515199999999999</c:v>
                </c:pt>
                <c:pt idx="17">
                  <c:v>0.33333299999999999</c:v>
                </c:pt>
                <c:pt idx="18">
                  <c:v>0.33737400000000001</c:v>
                </c:pt>
                <c:pt idx="19">
                  <c:v>0.41010099999999999</c:v>
                </c:pt>
                <c:pt idx="20">
                  <c:v>0.418182</c:v>
                </c:pt>
                <c:pt idx="21">
                  <c:v>0.45050499999999999</c:v>
                </c:pt>
                <c:pt idx="22">
                  <c:v>0.46464599999999995</c:v>
                </c:pt>
                <c:pt idx="23">
                  <c:v>0.47878799999999999</c:v>
                </c:pt>
                <c:pt idx="24">
                  <c:v>0.48282800000000003</c:v>
                </c:pt>
                <c:pt idx="25">
                  <c:v>0.535354</c:v>
                </c:pt>
                <c:pt idx="26">
                  <c:v>0.54141399999999995</c:v>
                </c:pt>
                <c:pt idx="27">
                  <c:v>0.553535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5-4ED7-9048-4ADAD7284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69741744"/>
        <c:axId val="477421120"/>
      </c:barChart>
      <c:catAx>
        <c:axId val="46974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7421120"/>
        <c:crosses val="autoZero"/>
        <c:auto val="1"/>
        <c:lblAlgn val="ctr"/>
        <c:lblOffset val="100"/>
        <c:noMultiLvlLbl val="0"/>
      </c:catAx>
      <c:valAx>
        <c:axId val="4774211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46974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F04741-DE95-4D13-BA38-F5ADB7A2FC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D17047-38A2-4D8F-8ABF-8A56006E1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53084-5279-46AD-BF87-FE23A0508A0D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CBF42-2F67-4782-A2F1-BB61CCC4B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ED5767-69BE-46AB-A9C3-A426EE879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F04A-9EE9-4AC8-B0C1-05C227F47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98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8DA0-7F71-47C0-97EE-F1E48A983DD6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F994-C27B-4911-9039-B673FD248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09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923B-E2D9-4010-8D2C-94601C192159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9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740-071A-4836-8890-C37C3DE97F1F}" type="datetime1">
              <a:rPr lang="fr-CA" smtClean="0"/>
              <a:t>2017-12-13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2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E0DA-68A4-4B2B-9289-D02FEE3BA5CE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62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E241-F8B7-45B8-A1E8-751774BFDDF2}" type="datetime1">
              <a:rPr lang="fr-CA" smtClean="0"/>
              <a:t>2017-12-13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233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FECD-E0C0-432F-9B12-3F098BE75C35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085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8F4-D7D1-4099-9BD1-C59C08D9A697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810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99A-BE3C-479D-A2EE-F0F5E6231291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78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2DE-4B10-4318-89E2-C0EC6761C44A}" type="datetime1">
              <a:rPr lang="fr-CA" smtClean="0"/>
              <a:t>2017-12-13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0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A64-6452-44A3-BEA9-C6B57A2A374B}" type="datetime1">
              <a:rPr lang="fr-CA" smtClean="0"/>
              <a:t>2017-12-13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089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0472-B573-4B5D-A28D-311AC6F0AE41}" type="datetime1">
              <a:rPr lang="fr-CA" smtClean="0"/>
              <a:t>2017-12-13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532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9A7F-BA67-4C78-BBA4-2DF331163D72}" type="datetime1">
              <a:rPr lang="fr-CA" smtClean="0"/>
              <a:t>2017-12-13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5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CB0-75F7-4B36-9DE1-3259CA0930A6}" type="datetime1">
              <a:rPr lang="fr-CA" smtClean="0"/>
              <a:t>2017-12-13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398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56F8-04FD-4A44-838B-C2AC5450432A}" type="datetime1">
              <a:rPr lang="fr-CA" smtClean="0"/>
              <a:t>2017-12-13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7358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5562A4-B75E-4F6D-BB72-81288B1816AC}" type="datetime1">
              <a:rPr lang="fr-CA" smtClean="0"/>
              <a:t>2017-12-13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0AC85-B7E3-4F6A-958C-09502A716274}" type="datetime1">
              <a:rPr lang="fr-CA" smtClean="0"/>
              <a:t>2017-12-13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FE049C7-366C-41A6-A390-67FC05826F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2562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0" y="1124744"/>
            <a:ext cx="10572000" cy="2647382"/>
          </a:xfrm>
        </p:spPr>
        <p:txBody>
          <a:bodyPr>
            <a:normAutofit/>
          </a:bodyPr>
          <a:lstStyle/>
          <a:p>
            <a:r>
              <a:rPr lang="fr-CA" dirty="0"/>
              <a:t>« Revue de plusieurs méthodes pour la reconnaissance d’images floues »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C299CDA-0995-4DD0-8311-427357C1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738829"/>
            <a:ext cx="10572000" cy="434974"/>
          </a:xfrm>
        </p:spPr>
        <p:txBody>
          <a:bodyPr/>
          <a:lstStyle/>
          <a:p>
            <a:pPr algn="ctr"/>
            <a:r>
              <a:rPr lang="fr-FR" dirty="0"/>
              <a:t>Rémy Carpentier 		SYS800 – Reconnaissances de formes			14 décembre 2017</a:t>
            </a:r>
          </a:p>
        </p:txBody>
      </p:sp>
    </p:spTree>
    <p:extLst>
      <p:ext uri="{BB962C8B-B14F-4D97-AF65-F5344CB8AC3E}">
        <p14:creationId xmlns:p14="http://schemas.microsoft.com/office/powerpoint/2010/main" val="7270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1735" y="3159442"/>
            <a:ext cx="7086433" cy="2069758"/>
          </a:xfrm>
        </p:spPr>
        <p:txBody>
          <a:bodyPr>
            <a:normAutofit/>
          </a:bodyPr>
          <a:lstStyle/>
          <a:p>
            <a:r>
              <a:rPr lang="fr-CA" sz="2400" dirty="0"/>
              <a:t>Éviter de perdre du temps à trier ses photos</a:t>
            </a:r>
          </a:p>
          <a:p>
            <a:endParaRPr lang="fr-CA" sz="2400" dirty="0"/>
          </a:p>
          <a:p>
            <a:r>
              <a:rPr lang="fr-CA" sz="2400" dirty="0"/>
              <a:t>Comparaison des méthodes existantes</a:t>
            </a:r>
          </a:p>
        </p:txBody>
      </p:sp>
      <p:pic>
        <p:nvPicPr>
          <p:cNvPr id="1026" name="Picture 2" descr="Panning-Technique-to-Capture-Moving-Object">
            <a:extLst>
              <a:ext uri="{FF2B5EF4-FFF2-40B4-BE49-F238E27FC236}">
                <a16:creationId xmlns:a16="http://schemas.microsoft.com/office/drawing/2014/main" id="{FF3D38DA-E8E7-443B-9A3A-A6D08524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>
            <a:fillRect/>
          </a:stretch>
        </p:blipFill>
        <p:spPr bwMode="auto">
          <a:xfrm>
            <a:off x="7608168" y="2996952"/>
            <a:ext cx="2160000" cy="134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oving object">
            <a:extLst>
              <a:ext uri="{FF2B5EF4-FFF2-40B4-BE49-F238E27FC236}">
                <a16:creationId xmlns:a16="http://schemas.microsoft.com/office/drawing/2014/main" id="{67F88E3E-DC6B-4BF7-A452-C3F3E644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12987"/>
          <a:stretch>
            <a:fillRect/>
          </a:stretch>
        </p:blipFill>
        <p:spPr bwMode="auto">
          <a:xfrm>
            <a:off x="9840656" y="2996952"/>
            <a:ext cx="2160000" cy="134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hutter-speed-camera-shake">
            <a:extLst>
              <a:ext uri="{FF2B5EF4-FFF2-40B4-BE49-F238E27FC236}">
                <a16:creationId xmlns:a16="http://schemas.microsoft.com/office/drawing/2014/main" id="{5F9EC50A-9794-4D43-A0BE-362216CF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/>
          <a:stretch>
            <a:fillRect/>
          </a:stretch>
        </p:blipFill>
        <p:spPr bwMode="auto">
          <a:xfrm>
            <a:off x="7620551" y="4447712"/>
            <a:ext cx="2160000" cy="12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8099202204_62e7a767dd_b">
            <a:extLst>
              <a:ext uri="{FF2B5EF4-FFF2-40B4-BE49-F238E27FC236}">
                <a16:creationId xmlns:a16="http://schemas.microsoft.com/office/drawing/2014/main" id="{0ADFFEA3-8D3B-432C-9673-620CDD72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/>
          <a:stretch>
            <a:fillRect/>
          </a:stretch>
        </p:blipFill>
        <p:spPr bwMode="auto">
          <a:xfrm>
            <a:off x="9840416" y="4437112"/>
            <a:ext cx="2160000" cy="12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446-0EAC-448F-A566-0B8B5AF2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2</a:t>
            </a:fld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210EB-DFF3-4A26-90FC-58A8D4379431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88833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6024" y="2480990"/>
            <a:ext cx="5790056" cy="4188367"/>
          </a:xfrm>
        </p:spPr>
        <p:txBody>
          <a:bodyPr>
            <a:normAutofit lnSpcReduction="10000"/>
          </a:bodyPr>
          <a:lstStyle/>
          <a:p>
            <a:r>
              <a:rPr lang="fr-CA" sz="2600" b="1" dirty="0"/>
              <a:t>7 extracteurs de caractéristiques</a:t>
            </a:r>
            <a:endParaRPr lang="fr-CA" sz="22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</a:t>
            </a:r>
            <a:r>
              <a:rPr lang="fr-CA" sz="2600" dirty="0" err="1"/>
              <a:t>Conv</a:t>
            </a:r>
            <a:endParaRPr lang="fr-CA" sz="2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FFT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Hist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HOG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HOG2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Hough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CA" sz="2600" dirty="0"/>
              <a:t> WH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968208" y="2564904"/>
            <a:ext cx="3413790" cy="257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fr-CA" sz="2600" b="1" dirty="0"/>
              <a:t>4 classificateurs</a:t>
            </a:r>
          </a:p>
          <a:p>
            <a:pPr lvl="1" defTabSz="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CA" sz="2600" dirty="0"/>
              <a:t>K-mean</a:t>
            </a:r>
          </a:p>
          <a:p>
            <a:pPr lvl="1" defTabSz="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CA" sz="2600" dirty="0"/>
              <a:t>K-nn</a:t>
            </a:r>
          </a:p>
          <a:p>
            <a:pPr lvl="1" defTabSz="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CA" sz="2600" dirty="0"/>
              <a:t>SVM</a:t>
            </a:r>
          </a:p>
          <a:p>
            <a:pPr lvl="1" defTabSz="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CA" sz="2600" dirty="0"/>
              <a:t>All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1DABAE-7D0F-44D2-8957-1B5AECF2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25" y="2098048"/>
            <a:ext cx="5760000" cy="43127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5338856-5C1C-41CE-8883-B81FBC0B3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89" y="2106040"/>
            <a:ext cx="5760000" cy="432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E75EDB-B929-4941-890E-05501F3BF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106040"/>
            <a:ext cx="5760000" cy="4319999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9913FA6-5732-452D-8132-BFD4FB7B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3</a:t>
            </a:fld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14E7FF-0086-4813-BBD9-D2FD47C219BB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15863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 -0.01389 L -0.36967 -0.02893 " pathEditMode="relative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3 -0.01528 L -0.17565 -0.027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27162 0.227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Database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084954"/>
              </p:ext>
            </p:extLst>
          </p:nvPr>
        </p:nvGraphicFramePr>
        <p:xfrm>
          <a:off x="335360" y="3429000"/>
          <a:ext cx="6912767" cy="2859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de photos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Lot d’entrainement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Lot de test</a:t>
                      </a:r>
                      <a:endParaRPr lang="fr-CA" sz="18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Pourcentage</a:t>
                      </a:r>
                      <a:endParaRPr lang="fr-CA" sz="18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Nette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1000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249</a:t>
                      </a:r>
                      <a:endParaRPr lang="fr-CA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50 %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Floue naturelle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505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126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25 %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Floue artificielle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480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120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25 %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Pourcentage</a:t>
                      </a:r>
                      <a:endParaRPr lang="fr-CA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80 %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20 %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2480</a:t>
                      </a:r>
                      <a:endParaRPr lang="fr-CA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1127447" y="2622170"/>
            <a:ext cx="5616625" cy="9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fr-CA" sz="2800" dirty="0"/>
              <a:t> « CERTH image </a:t>
            </a:r>
            <a:r>
              <a:rPr lang="fr-CA" sz="2800" dirty="0" err="1"/>
              <a:t>blur</a:t>
            </a:r>
            <a:r>
              <a:rPr lang="fr-CA" sz="2800" dirty="0"/>
              <a:t> </a:t>
            </a:r>
            <a:r>
              <a:rPr lang="fr-CA" sz="2800" dirty="0" err="1"/>
              <a:t>dataset</a:t>
            </a:r>
            <a:r>
              <a:rPr lang="fr-CA" sz="2800" dirty="0"/>
              <a:t> »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2D5F1F-4482-49B4-AD3F-B2B57E897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957" y="2987012"/>
            <a:ext cx="2442017" cy="18315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8E72E3E-7893-4168-80F1-5F8BC21B2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89" y="5062748"/>
            <a:ext cx="2442686" cy="14625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798060-8B3D-45FC-81C8-B3CB7D7FA4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88" y="1105391"/>
            <a:ext cx="2442686" cy="16351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8F75B0-8CA3-497A-A1E7-D37917C3F8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24" y="3942782"/>
            <a:ext cx="2442017" cy="183151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1AECDF8-A955-457B-9FF4-893FBB2BA4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24" y="2018761"/>
            <a:ext cx="2442017" cy="1634738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DBCB76E-07D5-489A-B124-303EE9FE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4</a:t>
            </a:fld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042DE3-F3C6-4AC1-92BA-6A3BCC6D537B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24535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Résultats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C7F92D0-940C-43D7-9762-C968015CE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6308"/>
              </p:ext>
            </p:extLst>
          </p:nvPr>
        </p:nvGraphicFramePr>
        <p:xfrm>
          <a:off x="6384034" y="2276872"/>
          <a:ext cx="6048674" cy="41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8CF57F2F-0D98-42CD-90B3-EB72BC7B5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765159"/>
              </p:ext>
            </p:extLst>
          </p:nvPr>
        </p:nvGraphicFramePr>
        <p:xfrm>
          <a:off x="349728" y="2276872"/>
          <a:ext cx="5472608" cy="412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471889-8DFA-4457-BDC8-1AA9481C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5</a:t>
            </a:fld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5C6ED2-3036-4AEB-9082-1A9672F4396C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19124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146075A-8FFE-4821-A550-48B3A63EA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684312"/>
              </p:ext>
            </p:extLst>
          </p:nvPr>
        </p:nvGraphicFramePr>
        <p:xfrm>
          <a:off x="119336" y="2492896"/>
          <a:ext cx="5976664" cy="4180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Objet 14">
            <a:extLst>
              <a:ext uri="{FF2B5EF4-FFF2-40B4-BE49-F238E27FC236}">
                <a16:creationId xmlns:a16="http://schemas.microsoft.com/office/drawing/2014/main" id="{E8609D57-B527-403B-B626-B246A0028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250986"/>
              </p:ext>
            </p:extLst>
          </p:nvPr>
        </p:nvGraphicFramePr>
        <p:xfrm>
          <a:off x="6095999" y="3023719"/>
          <a:ext cx="5777268" cy="298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4" imgW="3333770" imgH="1724066" progId="Excel.Sheet.12">
                  <p:embed/>
                </p:oleObj>
              </mc:Choice>
              <mc:Fallback>
                <p:oleObj name="Worksheet" r:id="rId4" imgW="3333770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3023719"/>
                        <a:ext cx="5777268" cy="2987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ECB8D20-0B99-4E3D-AF84-BB1014FF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11" y="2291204"/>
            <a:ext cx="5541756" cy="67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Temps d’entrainements et de tests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D38F6BF-C617-4917-AB68-C42CD1F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6</a:t>
            </a:fld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9C66CE-B1D7-4C93-B422-E3F30930E415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15882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FAE5CA7-BC40-496E-A84B-52C479FCF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177082"/>
              </p:ext>
            </p:extLst>
          </p:nvPr>
        </p:nvGraphicFramePr>
        <p:xfrm>
          <a:off x="263352" y="2564904"/>
          <a:ext cx="8784976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7E9B5D-CB27-4F9B-B492-2E4F9FF6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176" y="3429000"/>
            <a:ext cx="2927648" cy="2069758"/>
          </a:xfrm>
        </p:spPr>
        <p:txBody>
          <a:bodyPr>
            <a:normAutofit/>
          </a:bodyPr>
          <a:lstStyle/>
          <a:p>
            <a:r>
              <a:rPr lang="fr-CA" sz="2000" dirty="0"/>
              <a:t>Temps ACP</a:t>
            </a:r>
          </a:p>
          <a:p>
            <a:r>
              <a:rPr lang="fr-CA" sz="2000" dirty="0"/>
              <a:t>Mémoire</a:t>
            </a:r>
          </a:p>
          <a:p>
            <a:r>
              <a:rPr lang="fr-CA" sz="2000" dirty="0"/>
              <a:t>Paramètres</a:t>
            </a:r>
          </a:p>
          <a:p>
            <a:r>
              <a:rPr lang="fr-CA" sz="2000" dirty="0"/>
              <a:t>Matrices confus.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26F9B-A545-4901-B3E8-B55DB133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7</a:t>
            </a:fld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920090-72E6-442F-A2FD-EA10A12C1ACB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15882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6BDCC4-774E-4D63-833E-000F243ADAB3}"/>
              </a:ext>
            </a:extLst>
          </p:cNvPr>
          <p:cNvSpPr txBox="1">
            <a:spLocks/>
          </p:cNvSpPr>
          <p:nvPr/>
        </p:nvSpPr>
        <p:spPr>
          <a:xfrm>
            <a:off x="810000" y="2276872"/>
            <a:ext cx="11118647" cy="39604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Caractéristiques et « All » : simples, fonctionnels et performants</a:t>
            </a:r>
          </a:p>
          <a:p>
            <a:endParaRPr lang="fr-CA" sz="2400" dirty="0"/>
          </a:p>
          <a:p>
            <a:r>
              <a:rPr lang="fr-CA" sz="2400" dirty="0"/>
              <a:t>Temps total très faible : 5 à 250 millisecondes</a:t>
            </a:r>
          </a:p>
          <a:p>
            <a:endParaRPr lang="fr-CA" sz="2400" dirty="0"/>
          </a:p>
          <a:p>
            <a:r>
              <a:rPr lang="fr-CA" sz="2400" dirty="0"/>
              <a:t>Améliorations : </a:t>
            </a:r>
            <a:r>
              <a:rPr lang="fr-CA" sz="2200" dirty="0"/>
              <a:t>Multi-classes, modification de la base de données</a:t>
            </a:r>
          </a:p>
          <a:p>
            <a:pPr lvl="1"/>
            <a:endParaRPr lang="fr-CA" sz="2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D42B7E-3A0A-4977-9A04-36D8E71E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8</a:t>
            </a:fld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0AFAC0-A37A-4921-A264-22AA05743414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158825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169FADA-807F-4919-86F9-BFE9155F9DCE}"/>
              </a:ext>
            </a:extLst>
          </p:cNvPr>
          <p:cNvSpPr txBox="1">
            <a:spLocks/>
          </p:cNvSpPr>
          <p:nvPr/>
        </p:nvSpPr>
        <p:spPr>
          <a:xfrm>
            <a:off x="1271464" y="2996952"/>
            <a:ext cx="4637928" cy="23762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Merci de votre attention</a:t>
            </a:r>
          </a:p>
          <a:p>
            <a:endParaRPr lang="fr-CA" sz="2400" dirty="0"/>
          </a:p>
          <a:p>
            <a:r>
              <a:rPr lang="fr-CA" sz="2400" dirty="0"/>
              <a:t>Avez-vous des questions ?</a:t>
            </a:r>
            <a:endParaRPr lang="fr-CA" sz="2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2763FA-F817-4037-9551-7EF85D34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9C7-366C-41A6-A390-67FC05826FB5}" type="slidenum">
              <a:rPr lang="fr-CA" smtClean="0"/>
              <a:t>9</a:t>
            </a:fld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A3A168-8D04-4062-A30C-1F5C20A3B87A}"/>
              </a:ext>
            </a:extLst>
          </p:cNvPr>
          <p:cNvSpPr txBox="1"/>
          <p:nvPr/>
        </p:nvSpPr>
        <p:spPr>
          <a:xfrm>
            <a:off x="9831740" y="2161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Rémy Carpentier</a:t>
            </a:r>
          </a:p>
          <a:p>
            <a:pPr algn="r"/>
            <a:r>
              <a:rPr lang="fr-FR" sz="1400" dirty="0"/>
              <a:t>SYS800 - Automne 2017</a:t>
            </a:r>
          </a:p>
        </p:txBody>
      </p:sp>
    </p:spTree>
    <p:extLst>
      <p:ext uri="{BB962C8B-B14F-4D97-AF65-F5344CB8AC3E}">
        <p14:creationId xmlns:p14="http://schemas.microsoft.com/office/powerpoint/2010/main" val="61762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326</TotalTime>
  <Words>172</Words>
  <Application>Microsoft Office PowerPoint</Application>
  <PresentationFormat>Grand écran</PresentationFormat>
  <Paragraphs>87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SimSun</vt:lpstr>
      <vt:lpstr>Calibri</vt:lpstr>
      <vt:lpstr>Century Gothic</vt:lpstr>
      <vt:lpstr>Times New Roman</vt:lpstr>
      <vt:lpstr>Wingdings</vt:lpstr>
      <vt:lpstr>Wingdings 2</vt:lpstr>
      <vt:lpstr>Concis</vt:lpstr>
      <vt:lpstr>Worksheet</vt:lpstr>
      <vt:lpstr>« Revue de plusieurs méthodes pour la reconnaissance d’images floues »</vt:lpstr>
      <vt:lpstr>Introduction</vt:lpstr>
      <vt:lpstr>Comparaison</vt:lpstr>
      <vt:lpstr>Database</vt:lpstr>
      <vt:lpstr>Résultats</vt:lpstr>
      <vt:lpstr>Résultats</vt:lpstr>
      <vt:lpstr>Résultats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plusieurs methodes pour la reconnaissance d’images floues</dc:title>
  <dc:creator>tech</dc:creator>
  <cp:lastModifiedBy>Rémy Carpentier</cp:lastModifiedBy>
  <cp:revision>24</cp:revision>
  <dcterms:created xsi:type="dcterms:W3CDTF">2017-12-10T02:35:30Z</dcterms:created>
  <dcterms:modified xsi:type="dcterms:W3CDTF">2017-12-14T02:10:50Z</dcterms:modified>
</cp:coreProperties>
</file>