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527" r:id="rId2"/>
    <p:sldId id="528" r:id="rId3"/>
    <p:sldId id="529" r:id="rId4"/>
    <p:sldId id="530" r:id="rId5"/>
    <p:sldId id="532" r:id="rId6"/>
    <p:sldId id="533" r:id="rId7"/>
    <p:sldId id="534" r:id="rId8"/>
  </p:sldIdLst>
  <p:sldSz cx="9144000" cy="5143500" type="screen16x9"/>
  <p:notesSz cx="6742113" cy="9872663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E6"/>
    <a:srgbClr val="F29C8E"/>
    <a:srgbClr val="ACC7DC"/>
    <a:srgbClr val="EB6752"/>
    <a:srgbClr val="FFC000"/>
    <a:srgbClr val="3FB240"/>
    <a:srgbClr val="ED456B"/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88632" autoAdjust="0"/>
  </p:normalViewPr>
  <p:slideViewPr>
    <p:cSldViewPr snapToGrid="0" snapToObjects="1">
      <p:cViewPr>
        <p:scale>
          <a:sx n="100" d="100"/>
          <a:sy n="100" d="100"/>
        </p:scale>
        <p:origin x="-762" y="-186"/>
      </p:cViewPr>
      <p:guideLst>
        <p:guide orient="horz" pos="9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Feuil1!$A$2:$A$6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8</c:v>
                </c:pt>
                <c:pt idx="3">
                  <c:v>15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invertIfNegative val="0"/>
          <c:val>
            <c:numRef>
              <c:f>Feuil1!$B$2:$B$6</c:f>
              <c:numCache>
                <c:formatCode>General</c:formatCode>
                <c:ptCount val="5"/>
                <c:pt idx="0">
                  <c:v>13</c:v>
                </c:pt>
                <c:pt idx="1">
                  <c:v>11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436096"/>
        <c:axId val="42438016"/>
      </c:barChart>
      <c:lineChart>
        <c:grouping val="standard"/>
        <c:varyColors val="0"/>
        <c:ser>
          <c:idx val="1"/>
          <c:order val="1"/>
          <c:marker>
            <c:symbol val="none"/>
          </c:marker>
          <c:val>
            <c:numRef>
              <c:f>Feuil1!$C$2:$C$6</c:f>
              <c:numCache>
                <c:formatCode>General</c:formatCode>
                <c:ptCount val="5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36096"/>
        <c:axId val="42438016"/>
      </c:lineChart>
      <c:catAx>
        <c:axId val="42436096"/>
        <c:scaling>
          <c:orientation val="minMax"/>
        </c:scaling>
        <c:delete val="1"/>
        <c:axPos val="b"/>
        <c:majorTickMark val="out"/>
        <c:minorTickMark val="none"/>
        <c:tickLblPos val="nextTo"/>
        <c:crossAx val="42438016"/>
        <c:crosses val="autoZero"/>
        <c:auto val="1"/>
        <c:lblAlgn val="ctr"/>
        <c:lblOffset val="100"/>
        <c:noMultiLvlLbl val="0"/>
      </c:catAx>
      <c:valAx>
        <c:axId val="42438016"/>
        <c:scaling>
          <c:orientation val="minMax"/>
          <c:max val="16"/>
          <c:min val="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436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Feuil2!$B$2:$B$6</c:f>
              <c:strCache>
                <c:ptCount val="5"/>
                <c:pt idx="0">
                  <c:v>1er</c:v>
                </c:pt>
                <c:pt idx="1">
                  <c:v>2e</c:v>
                </c:pt>
                <c:pt idx="2">
                  <c:v>3e</c:v>
                </c:pt>
                <c:pt idx="3">
                  <c:v>4e</c:v>
                </c:pt>
                <c:pt idx="4">
                  <c:v>5e</c:v>
                </c:pt>
              </c:strCache>
            </c:strRef>
          </c:cat>
          <c:val>
            <c:numRef>
              <c:f>Feuil2!$C$2:$C$6</c:f>
              <c:numCache>
                <c:formatCode>General</c:formatCode>
                <c:ptCount val="5"/>
                <c:pt idx="0">
                  <c:v>50</c:v>
                </c:pt>
                <c:pt idx="1">
                  <c:v>25</c:v>
                </c:pt>
                <c:pt idx="2">
                  <c:v>14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CEFCEF-8B63-45ED-807A-8307F3DF2206}" type="datetimeFigureOut">
              <a:rPr lang="fr-FR"/>
              <a:pPr>
                <a:defRPr/>
              </a:pPr>
              <a:t>24/08/2020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AB190-873B-46A2-AB76-66D07230BA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92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5F8FC-802D-4B95-80A2-F53A0B69D24A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051AA-BDE2-49F4-8D55-57DE118CA7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1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EC72B-7366-4C55-B7B5-5F356C89CC04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001F6-D50A-47FD-8D55-8A4C0D2853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55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897A-73DE-4FAF-B4F3-D8EA41EFCF99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D484F-8C11-42BD-B3AF-D1292DA94A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B9F62-09E1-4042-8AA5-3E0DFFD26D96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B35B9-1329-4BFB-917D-67D81BE3C5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6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DCA41-7D54-413A-BE67-D22092504759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88D8D-15CE-498C-A035-615F8D7976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870A3-04C4-46DE-937D-3FD5099323AF}" type="datetime1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51263-AA02-48C5-A38A-34CAEED6A6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2647-14D9-4467-A95C-E5167F9CB21B}" type="datetime1">
              <a:rPr lang="fr-FR" smtClean="0"/>
              <a:t>24/08/2020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B9596-65E3-47CA-BB01-538452833E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43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1A0A4-32ED-478E-83B2-090BC5BC6758}" type="datetime1">
              <a:rPr lang="fr-FR" smtClean="0"/>
              <a:t>24/08/2020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65643-8829-4459-8791-2AB8325329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E42B5-0134-41DD-A442-83A0A59BEE00}" type="datetime1">
              <a:rPr lang="fr-FR" smtClean="0"/>
              <a:t>24/08/2020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75FA-8BF1-4FFC-A76C-CF6E5487EA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AF9A-5A6A-42EF-999C-E812B211A609}" type="datetime1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453E3-3EB0-4081-993C-45CDA3EBD1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42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C4167-C2C4-452C-9FC2-7B71652CBE11}" type="datetime1">
              <a:rPr lang="fr-FR" smtClean="0"/>
              <a:t>24/08/2020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7F14D-EF77-4599-9D62-5C53C332DF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1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EF182F-07C3-47D2-96EA-EEAB5EC45459}" type="datetime1">
              <a:rPr lang="fr-FR" smtClean="0"/>
              <a:t>24/08/2020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71567D-7D58-469F-9BB2-926D0C6B59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Image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27831"/>
            <a:ext cx="394017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859367" y="2033141"/>
            <a:ext cx="316230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spc="-15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ModOp</a:t>
            </a:r>
            <a:r>
              <a:rPr lang="fr-FR" sz="3200" b="1" spc="-150" dirty="0" smtClean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fr-FR" sz="3200" b="1" spc="-150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sz="3200" b="1" spc="-150" dirty="0" smtClean="0">
                <a:solidFill>
                  <a:schemeClr val="bg1"/>
                </a:solidFill>
                <a:latin typeface="Arial" panose="020B0604020202020204" pitchFamily="34" charset="0"/>
              </a:rPr>
              <a:t>Plan Transport</a:t>
            </a:r>
            <a:endParaRPr lang="fr-FR" sz="3600" b="1" spc="-1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 bwMode="auto">
          <a:xfrm>
            <a:off x="5006975" y="1013261"/>
            <a:ext cx="4137025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592726" y="276755"/>
            <a:ext cx="33856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</a:rPr>
              <a:t>Fonctionnement de l’algorithme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1600" i="1" dirty="0" smtClean="0">
                <a:solidFill>
                  <a:schemeClr val="bg1"/>
                </a:solidFill>
              </a:rPr>
              <a:t>Lissage de la charge </a:t>
            </a:r>
            <a:r>
              <a:rPr lang="fr-FR" sz="1600" i="1" dirty="0" err="1" smtClean="0">
                <a:solidFill>
                  <a:schemeClr val="bg1"/>
                </a:solidFill>
              </a:rPr>
              <a:t>entrepot</a:t>
            </a:r>
            <a:endParaRPr lang="fr-FR" sz="1600" i="1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B35B9-1329-4BFB-917D-67D81BE3C58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138335" y="1141537"/>
            <a:ext cx="28400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</a:rPr>
              <a:t>Rémy Carpentier</a:t>
            </a:r>
          </a:p>
          <a:p>
            <a:pPr algn="r"/>
            <a:r>
              <a:rPr lang="fr-FR" sz="1600" i="1" dirty="0" smtClean="0">
                <a:solidFill>
                  <a:schemeClr val="bg1"/>
                </a:solidFill>
              </a:rPr>
              <a:t>24 Août 2020</a:t>
            </a:r>
            <a:endParaRPr lang="fr-F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611188" y="0"/>
            <a:ext cx="0" cy="5143500"/>
          </a:xfrm>
          <a:prstGeom prst="line">
            <a:avLst/>
          </a:prstGeom>
          <a:ln w="57150">
            <a:solidFill>
              <a:srgbClr val="0070C0">
                <a:alpha val="69804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7175" y="358775"/>
            <a:ext cx="708025" cy="741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49" name="Groupe 48"/>
          <p:cNvGrpSpPr>
            <a:grpSpLocks/>
          </p:cNvGrpSpPr>
          <p:nvPr/>
        </p:nvGrpSpPr>
        <p:grpSpPr bwMode="auto">
          <a:xfrm>
            <a:off x="257796" y="407193"/>
            <a:ext cx="5473153" cy="647994"/>
            <a:chOff x="1071350" y="195160"/>
            <a:chExt cx="5471154" cy="648135"/>
          </a:xfrm>
          <a:solidFill>
            <a:schemeClr val="bg1"/>
          </a:solidFill>
        </p:grpSpPr>
        <p:sp>
          <p:nvSpPr>
            <p:cNvPr id="9" name="ZoneTexte 8"/>
            <p:cNvSpPr txBox="1"/>
            <p:nvPr/>
          </p:nvSpPr>
          <p:spPr>
            <a:xfrm>
              <a:off x="1846204" y="204095"/>
              <a:ext cx="4696300" cy="5233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spc="-150" dirty="0" smtClean="0">
                  <a:solidFill>
                    <a:srgbClr val="ACC7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Informations générales</a:t>
              </a:r>
              <a:endParaRPr lang="fr-FR" sz="2800" b="1" spc="-150" dirty="0">
                <a:solidFill>
                  <a:srgbClr val="ACC7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pic>
          <p:nvPicPr>
            <p:cNvPr id="73794" name="Image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350" y="195160"/>
              <a:ext cx="706525" cy="648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ZoneTexte 7"/>
          <p:cNvSpPr txBox="1">
            <a:spLocks noChangeArrowheads="1"/>
          </p:cNvSpPr>
          <p:nvPr/>
        </p:nvSpPr>
        <p:spPr bwMode="auto">
          <a:xfrm rot="16200000">
            <a:off x="-2220119" y="2328069"/>
            <a:ext cx="5057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 err="1" smtClean="0">
                <a:solidFill>
                  <a:srgbClr val="ACC7DC"/>
                </a:solidFill>
                <a:latin typeface="Arial" pitchFamily="34" charset="0"/>
              </a:rPr>
              <a:t>Algo</a:t>
            </a:r>
            <a:r>
              <a:rPr lang="fr-FR" altLang="fr-FR" sz="2000" b="1" dirty="0" smtClean="0">
                <a:solidFill>
                  <a:srgbClr val="ACC7DC"/>
                </a:solidFill>
                <a:latin typeface="Arial" pitchFamily="34" charset="0"/>
              </a:rPr>
              <a:t> Plan Transport</a:t>
            </a:r>
            <a:endParaRPr lang="fr-FR" altLang="fr-FR" sz="2000" b="1" dirty="0">
              <a:solidFill>
                <a:srgbClr val="ACC7DC"/>
              </a:solidFill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9668" y="1382182"/>
            <a:ext cx="53727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/>
              <a:t>Contexte d’utilisation </a:t>
            </a:r>
            <a:r>
              <a:rPr lang="fr-FR" sz="1400" b="1" dirty="0" smtClean="0"/>
              <a:t>: </a:t>
            </a:r>
            <a:endParaRPr lang="fr-FR" sz="1400" b="1" dirty="0" smtClean="0"/>
          </a:p>
          <a:p>
            <a:pPr lvl="0"/>
            <a:endParaRPr lang="fr-FR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Réorganiser les jours de préparation des adhérents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Permettre le lissage des volumes entrepôt sur la semaine</a:t>
            </a:r>
            <a:endParaRPr lang="fr-FR" sz="1400" dirty="0" smtClean="0"/>
          </a:p>
          <a:p>
            <a:pPr lvl="0"/>
            <a:endParaRPr lang="fr-FR" dirty="0"/>
          </a:p>
          <a:p>
            <a:pPr lvl="0"/>
            <a:r>
              <a:rPr lang="fr-FR" sz="1400" b="1" dirty="0" smtClean="0"/>
              <a:t>Fichiers à utiliser :</a:t>
            </a:r>
          </a:p>
          <a:p>
            <a:pPr lvl="0"/>
            <a:endParaRPr lang="fr-FR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Fichier Excel : ALGO Plan Transport.xlsm</a:t>
            </a:r>
            <a:r>
              <a:rPr lang="fr-FR" sz="1400" dirty="0"/>
              <a:t/>
            </a:r>
            <a:br>
              <a:rPr lang="fr-FR" sz="1400" dirty="0"/>
            </a:br>
            <a:r>
              <a:rPr lang="fr-FR" sz="1200" i="1" dirty="0">
                <a:solidFill>
                  <a:schemeClr val="accent1"/>
                </a:solidFill>
              </a:rPr>
              <a:t>J:\TRANSPORT\Algo Plan </a:t>
            </a:r>
            <a:r>
              <a:rPr lang="fr-FR" sz="1200" i="1" dirty="0" smtClean="0">
                <a:solidFill>
                  <a:schemeClr val="accent1"/>
                </a:solidFill>
              </a:rPr>
              <a:t>Transport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200" i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Données</a:t>
            </a:r>
            <a:r>
              <a:rPr lang="fr-FR" sz="1200" dirty="0" smtClean="0">
                <a:solidFill>
                  <a:schemeClr val="accent1"/>
                </a:solidFill>
              </a:rPr>
              <a:t> </a:t>
            </a:r>
            <a:r>
              <a:rPr lang="fr-FR" sz="1400" dirty="0" smtClean="0"/>
              <a:t>sur le problème, selon un point de vue </a:t>
            </a:r>
            <a:br>
              <a:rPr lang="fr-FR" sz="1400" dirty="0" smtClean="0"/>
            </a:br>
            <a:r>
              <a:rPr lang="fr-FR" sz="1200" i="1" dirty="0">
                <a:solidFill>
                  <a:schemeClr val="accent1"/>
                </a:solidFill>
              </a:rPr>
              <a:t>Nb lignes maxi par magasins, historique </a:t>
            </a:r>
            <a:r>
              <a:rPr lang="fr-FR" sz="1200" i="1" dirty="0" smtClean="0">
                <a:solidFill>
                  <a:schemeClr val="accent1"/>
                </a:solidFill>
              </a:rPr>
              <a:t>des volumes commandés…</a:t>
            </a:r>
            <a:r>
              <a:rPr lang="fr-FR" sz="1200" i="1" dirty="0">
                <a:solidFill>
                  <a:schemeClr val="accent1"/>
                </a:solidFill>
              </a:rPr>
              <a:t/>
            </a:r>
            <a:br>
              <a:rPr lang="fr-FR" sz="1200" i="1" dirty="0">
                <a:solidFill>
                  <a:schemeClr val="accent1"/>
                </a:solidFill>
              </a:rPr>
            </a:br>
            <a:r>
              <a:rPr lang="fr-FR" sz="1200" i="1" dirty="0">
                <a:solidFill>
                  <a:schemeClr val="accent1"/>
                </a:solidFill>
              </a:rPr>
              <a:t>Par magasin, par </a:t>
            </a:r>
            <a:r>
              <a:rPr lang="fr-FR" sz="1200" i="1" dirty="0" smtClean="0">
                <a:solidFill>
                  <a:schemeClr val="accent1"/>
                </a:solidFill>
              </a:rPr>
              <a:t>région, </a:t>
            </a:r>
            <a:r>
              <a:rPr lang="fr-FR" sz="1200" i="1" dirty="0">
                <a:solidFill>
                  <a:schemeClr val="accent1"/>
                </a:solidFill>
              </a:rPr>
              <a:t>par tournée…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  <p:pic>
        <p:nvPicPr>
          <p:cNvPr id="12" name="Image 11" descr="Slides_PHP_nouvelleOrgaFichier 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8"/>
          <a:stretch/>
        </p:blipFill>
        <p:spPr>
          <a:xfrm>
            <a:off x="5630332" y="4520723"/>
            <a:ext cx="3437467" cy="5640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051AA-BDE2-49F4-8D55-57DE118CA74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42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611188" y="0"/>
            <a:ext cx="0" cy="5143500"/>
          </a:xfrm>
          <a:prstGeom prst="line">
            <a:avLst/>
          </a:prstGeom>
          <a:ln w="57150">
            <a:solidFill>
              <a:srgbClr val="0070C0">
                <a:alpha val="69804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7175" y="358775"/>
            <a:ext cx="708025" cy="741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49" name="Groupe 48"/>
          <p:cNvGrpSpPr>
            <a:grpSpLocks/>
          </p:cNvGrpSpPr>
          <p:nvPr/>
        </p:nvGrpSpPr>
        <p:grpSpPr bwMode="auto">
          <a:xfrm>
            <a:off x="257796" y="407193"/>
            <a:ext cx="5473153" cy="647994"/>
            <a:chOff x="1071350" y="195160"/>
            <a:chExt cx="5471154" cy="648135"/>
          </a:xfrm>
          <a:solidFill>
            <a:schemeClr val="bg1"/>
          </a:solidFill>
        </p:grpSpPr>
        <p:sp>
          <p:nvSpPr>
            <p:cNvPr id="9" name="ZoneTexte 8"/>
            <p:cNvSpPr txBox="1"/>
            <p:nvPr/>
          </p:nvSpPr>
          <p:spPr>
            <a:xfrm>
              <a:off x="1846204" y="204095"/>
              <a:ext cx="4696300" cy="5233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spc="-150" dirty="0" smtClean="0">
                  <a:solidFill>
                    <a:srgbClr val="ACC7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Utilisation du fichier</a:t>
              </a:r>
              <a:endParaRPr lang="fr-FR" sz="2800" b="1" spc="-150" dirty="0">
                <a:solidFill>
                  <a:srgbClr val="ACC7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pic>
          <p:nvPicPr>
            <p:cNvPr id="73794" name="Image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350" y="195160"/>
              <a:ext cx="706525" cy="648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719666" y="1058313"/>
            <a:ext cx="709083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/>
              <a:t>Onglet « Data Set Up » </a:t>
            </a:r>
            <a:r>
              <a:rPr lang="fr-FR" sz="1400" dirty="0" smtClean="0"/>
              <a:t>-</a:t>
            </a:r>
            <a:r>
              <a:rPr lang="fr-FR" sz="1400" i="1" dirty="0" smtClean="0"/>
              <a:t> modifiable</a:t>
            </a:r>
            <a:r>
              <a:rPr lang="fr-FR" sz="1400" b="1" dirty="0" smtClean="0"/>
              <a:t/>
            </a:r>
            <a:br>
              <a:rPr lang="fr-FR" sz="1400" b="1" dirty="0" smtClean="0"/>
            </a:br>
            <a:endParaRPr lang="fr-FR" sz="1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Organiser vos données dans cet onglet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Objectif : avoir deux colonnes, les groupes et les besoins associées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i="1" dirty="0" smtClean="0">
                <a:solidFill>
                  <a:schemeClr val="accent1"/>
                </a:solidFill>
              </a:rPr>
              <a:t>Groupes : Contremarque, N° tournée, Région 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400" i="1" dirty="0" smtClean="0">
                <a:solidFill>
                  <a:schemeClr val="accent1"/>
                </a:solidFill>
              </a:rPr>
              <a:t>Besoins : Volumes m3, Nb lignes, Montant € ; maxi </a:t>
            </a:r>
            <a:r>
              <a:rPr lang="fr-FR" sz="1400" i="1" dirty="0">
                <a:solidFill>
                  <a:schemeClr val="accent1"/>
                </a:solidFill>
              </a:rPr>
              <a:t>ou h</a:t>
            </a:r>
            <a:r>
              <a:rPr lang="fr-FR" sz="1400" i="1" dirty="0" smtClean="0">
                <a:solidFill>
                  <a:schemeClr val="accent1"/>
                </a:solidFill>
              </a:rPr>
              <a:t>istorique</a:t>
            </a:r>
          </a:p>
          <a:p>
            <a:pPr lvl="0"/>
            <a:endParaRPr lang="fr-FR" sz="1400" dirty="0" smtClean="0"/>
          </a:p>
          <a:p>
            <a:pPr lvl="0"/>
            <a:r>
              <a:rPr lang="fr-FR" sz="1400" b="1" dirty="0" smtClean="0"/>
              <a:t>Onglet  « DATA » - </a:t>
            </a:r>
            <a:r>
              <a:rPr lang="fr-FR" sz="1400" b="1" i="1" dirty="0" smtClean="0"/>
              <a:t>Ne pas modifier, utilisé par la macro</a:t>
            </a:r>
          </a:p>
          <a:p>
            <a:pPr lvl="0"/>
            <a:r>
              <a:rPr lang="fr-FR" sz="1400" b="1" dirty="0" smtClean="0"/>
              <a:t> </a:t>
            </a:r>
            <a:endParaRPr lang="fr-FR" sz="14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/>
              <a:t>Copier/coller vos données dans les colonnes A et B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/>
              <a:t>Faire le paramétrage de l’algorithme (voir ci-dessous)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400" dirty="0" smtClean="0"/>
              <a:t>Bouton « Nettoyage » pour </a:t>
            </a:r>
            <a:r>
              <a:rPr lang="fr-FR" sz="1400" dirty="0"/>
              <a:t>enlever les anciennes données et résultats</a:t>
            </a:r>
            <a:br>
              <a:rPr lang="fr-FR" sz="1400" dirty="0"/>
            </a:br>
            <a:r>
              <a:rPr lang="fr-FR" sz="1400" dirty="0" smtClean="0"/>
              <a:t>Bouton « Start » pour lancer l’algorithme</a:t>
            </a:r>
            <a:endParaRPr lang="fr-FR" sz="1400" dirty="0" smtClean="0"/>
          </a:p>
        </p:txBody>
      </p:sp>
      <p:pic>
        <p:nvPicPr>
          <p:cNvPr id="12" name="Image 11" descr="Slides_PHP_nouvelleOrgaFichier 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8"/>
          <a:stretch/>
        </p:blipFill>
        <p:spPr>
          <a:xfrm>
            <a:off x="5630332" y="4520723"/>
            <a:ext cx="3437467" cy="5640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051AA-BDE2-49F4-8D55-57DE118CA74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6" name="ZoneTexte 7"/>
          <p:cNvSpPr txBox="1">
            <a:spLocks noChangeArrowheads="1"/>
          </p:cNvSpPr>
          <p:nvPr/>
        </p:nvSpPr>
        <p:spPr bwMode="auto">
          <a:xfrm rot="16200000">
            <a:off x="-2220119" y="2328069"/>
            <a:ext cx="5057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 err="1" smtClean="0">
                <a:solidFill>
                  <a:srgbClr val="ACC7DC"/>
                </a:solidFill>
                <a:latin typeface="Arial" pitchFamily="34" charset="0"/>
              </a:rPr>
              <a:t>Algo</a:t>
            </a:r>
            <a:r>
              <a:rPr lang="fr-FR" altLang="fr-FR" sz="2000" b="1" dirty="0" smtClean="0">
                <a:solidFill>
                  <a:srgbClr val="ACC7DC"/>
                </a:solidFill>
                <a:latin typeface="Arial" pitchFamily="34" charset="0"/>
              </a:rPr>
              <a:t> Plan Transport</a:t>
            </a:r>
            <a:endParaRPr lang="fr-FR" altLang="fr-FR" sz="2000" b="1" dirty="0">
              <a:solidFill>
                <a:srgbClr val="ACC7D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611188" y="0"/>
            <a:ext cx="0" cy="5143500"/>
          </a:xfrm>
          <a:prstGeom prst="line">
            <a:avLst/>
          </a:prstGeom>
          <a:ln w="57150">
            <a:solidFill>
              <a:srgbClr val="0070C0">
                <a:alpha val="69804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7175" y="358775"/>
            <a:ext cx="708025" cy="741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49" name="Groupe 48"/>
          <p:cNvGrpSpPr>
            <a:grpSpLocks/>
          </p:cNvGrpSpPr>
          <p:nvPr/>
        </p:nvGrpSpPr>
        <p:grpSpPr bwMode="auto">
          <a:xfrm>
            <a:off x="257796" y="407193"/>
            <a:ext cx="5473153" cy="647994"/>
            <a:chOff x="1071350" y="195160"/>
            <a:chExt cx="5471154" cy="648135"/>
          </a:xfrm>
          <a:solidFill>
            <a:schemeClr val="bg1"/>
          </a:solidFill>
        </p:grpSpPr>
        <p:sp>
          <p:nvSpPr>
            <p:cNvPr id="9" name="ZoneTexte 8"/>
            <p:cNvSpPr txBox="1"/>
            <p:nvPr/>
          </p:nvSpPr>
          <p:spPr>
            <a:xfrm>
              <a:off x="1846204" y="204095"/>
              <a:ext cx="4696300" cy="5233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spc="-150" dirty="0" smtClean="0">
                  <a:solidFill>
                    <a:srgbClr val="ACC7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Utilisation du fichier</a:t>
              </a:r>
              <a:endParaRPr lang="fr-FR" sz="2800" b="1" spc="-150" dirty="0">
                <a:solidFill>
                  <a:srgbClr val="ACC7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pic>
          <p:nvPicPr>
            <p:cNvPr id="73794" name="Image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350" y="195160"/>
              <a:ext cx="706525" cy="648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719666" y="1058313"/>
            <a:ext cx="738610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/>
              <a:t>Onglet « RESULTS » </a:t>
            </a:r>
            <a:r>
              <a:rPr lang="fr-FR" sz="1400" b="1" dirty="0"/>
              <a:t>- </a:t>
            </a:r>
            <a:r>
              <a:rPr lang="fr-FR" sz="1400" b="1" i="1" dirty="0" smtClean="0"/>
              <a:t>Ne </a:t>
            </a:r>
            <a:r>
              <a:rPr lang="fr-FR" sz="1400" b="1" i="1" dirty="0"/>
              <a:t>pas modifier, utilisé par la macro</a:t>
            </a:r>
            <a:r>
              <a:rPr lang="fr-FR" sz="1400" b="1" dirty="0" smtClean="0"/>
              <a:t/>
            </a:r>
            <a:br>
              <a:rPr lang="fr-FR" sz="1400" b="1" dirty="0" smtClean="0"/>
            </a:br>
            <a:endParaRPr lang="fr-FR" sz="14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 smtClean="0"/>
              <a:t>Affiche les données du problème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400" dirty="0" smtClean="0"/>
              <a:t>Affiche les 10 meilleurs solutions au problème</a:t>
            </a:r>
            <a:br>
              <a:rPr lang="fr-FR" sz="1400" dirty="0" smtClean="0"/>
            </a:br>
            <a:r>
              <a:rPr lang="fr-FR" sz="1400" i="1" dirty="0" smtClean="0">
                <a:solidFill>
                  <a:schemeClr val="accent1"/>
                </a:solidFill>
              </a:rPr>
              <a:t>avec les nouveaux jours de préparation par groupe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400" dirty="0"/>
              <a:t>Graphique des trois meilleurs solutions</a:t>
            </a:r>
          </a:p>
          <a:p>
            <a:pPr lvl="0"/>
            <a:endParaRPr lang="fr-FR" sz="1400" dirty="0" smtClean="0"/>
          </a:p>
          <a:p>
            <a:pPr lvl="0"/>
            <a:r>
              <a:rPr lang="fr-FR" sz="1400" b="1" dirty="0" smtClean="0"/>
              <a:t>Onglets  « Résultats … » </a:t>
            </a:r>
            <a:r>
              <a:rPr lang="fr-FR" sz="1400" dirty="0"/>
              <a:t>-</a:t>
            </a:r>
            <a:r>
              <a:rPr lang="fr-FR" sz="1400" i="1" dirty="0"/>
              <a:t> modifiable</a:t>
            </a:r>
            <a:endParaRPr lang="fr-FR" sz="1400" b="1" i="1" dirty="0" smtClean="0"/>
          </a:p>
          <a:p>
            <a:pPr lvl="0"/>
            <a:r>
              <a:rPr lang="fr-FR" sz="1400" b="1" dirty="0" smtClean="0"/>
              <a:t> </a:t>
            </a:r>
            <a:endParaRPr lang="fr-FR" sz="14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Copier/Coller les résultats obtenus en filtrant par régions, par transporteurs …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Permet d’analyser les différents résultats obtenus par régions et de modifier si besoin</a:t>
            </a:r>
            <a:endParaRPr lang="fr-FR" sz="1400" dirty="0" smtClean="0"/>
          </a:p>
        </p:txBody>
      </p:sp>
      <p:pic>
        <p:nvPicPr>
          <p:cNvPr id="12" name="Image 11" descr="Slides_PHP_nouvelleOrgaFichier 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8"/>
          <a:stretch/>
        </p:blipFill>
        <p:spPr>
          <a:xfrm>
            <a:off x="5630332" y="4520723"/>
            <a:ext cx="3437467" cy="5640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051AA-BDE2-49F4-8D55-57DE118CA74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16" name="ZoneTexte 7"/>
          <p:cNvSpPr txBox="1">
            <a:spLocks noChangeArrowheads="1"/>
          </p:cNvSpPr>
          <p:nvPr/>
        </p:nvSpPr>
        <p:spPr bwMode="auto">
          <a:xfrm rot="16200000">
            <a:off x="-2220119" y="2328069"/>
            <a:ext cx="5057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 err="1" smtClean="0">
                <a:solidFill>
                  <a:srgbClr val="ACC7DC"/>
                </a:solidFill>
                <a:latin typeface="Arial" pitchFamily="34" charset="0"/>
              </a:rPr>
              <a:t>Algo</a:t>
            </a:r>
            <a:r>
              <a:rPr lang="fr-FR" altLang="fr-FR" sz="2000" b="1" dirty="0" smtClean="0">
                <a:solidFill>
                  <a:srgbClr val="ACC7DC"/>
                </a:solidFill>
                <a:latin typeface="Arial" pitchFamily="34" charset="0"/>
              </a:rPr>
              <a:t> Plan Transport</a:t>
            </a:r>
            <a:endParaRPr lang="fr-FR" altLang="fr-FR" sz="2000" b="1" dirty="0">
              <a:solidFill>
                <a:srgbClr val="ACC7D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611188" y="0"/>
            <a:ext cx="0" cy="5143500"/>
          </a:xfrm>
          <a:prstGeom prst="line">
            <a:avLst/>
          </a:prstGeom>
          <a:ln w="57150">
            <a:solidFill>
              <a:srgbClr val="0070C0">
                <a:alpha val="69804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7175" y="358775"/>
            <a:ext cx="708025" cy="741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49" name="Groupe 48"/>
          <p:cNvGrpSpPr>
            <a:grpSpLocks/>
          </p:cNvGrpSpPr>
          <p:nvPr/>
        </p:nvGrpSpPr>
        <p:grpSpPr bwMode="auto">
          <a:xfrm>
            <a:off x="257796" y="407193"/>
            <a:ext cx="5473153" cy="647994"/>
            <a:chOff x="1071350" y="195160"/>
            <a:chExt cx="5471154" cy="648135"/>
          </a:xfrm>
          <a:solidFill>
            <a:schemeClr val="bg1"/>
          </a:solidFill>
        </p:grpSpPr>
        <p:sp>
          <p:nvSpPr>
            <p:cNvPr id="9" name="ZoneTexte 8"/>
            <p:cNvSpPr txBox="1"/>
            <p:nvPr/>
          </p:nvSpPr>
          <p:spPr>
            <a:xfrm>
              <a:off x="1846204" y="204095"/>
              <a:ext cx="4696300" cy="5233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spc="-150" dirty="0" smtClean="0">
                  <a:solidFill>
                    <a:srgbClr val="ACC7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Algorithme génétique</a:t>
              </a:r>
              <a:endParaRPr lang="fr-FR" sz="2800" b="1" spc="-150" dirty="0">
                <a:solidFill>
                  <a:srgbClr val="ACC7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pic>
          <p:nvPicPr>
            <p:cNvPr id="73794" name="Image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350" y="195160"/>
              <a:ext cx="706525" cy="648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719666" y="1058313"/>
            <a:ext cx="709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/>
              <a:t>Principe de base</a:t>
            </a:r>
          </a:p>
        </p:txBody>
      </p:sp>
      <p:pic>
        <p:nvPicPr>
          <p:cNvPr id="12" name="Image 11" descr="Slides_PHP_nouvelleOrgaFichier 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8"/>
          <a:stretch/>
        </p:blipFill>
        <p:spPr>
          <a:xfrm>
            <a:off x="5630332" y="4520723"/>
            <a:ext cx="3437467" cy="5640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051AA-BDE2-49F4-8D55-57DE118CA74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16" name="ZoneTexte 7"/>
          <p:cNvSpPr txBox="1">
            <a:spLocks noChangeArrowheads="1"/>
          </p:cNvSpPr>
          <p:nvPr/>
        </p:nvSpPr>
        <p:spPr bwMode="auto">
          <a:xfrm rot="16200000">
            <a:off x="-2220119" y="2328069"/>
            <a:ext cx="5057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 err="1" smtClean="0">
                <a:solidFill>
                  <a:srgbClr val="ACC7DC"/>
                </a:solidFill>
                <a:latin typeface="Arial" pitchFamily="34" charset="0"/>
              </a:rPr>
              <a:t>Algo</a:t>
            </a:r>
            <a:r>
              <a:rPr lang="fr-FR" altLang="fr-FR" sz="2000" b="1" dirty="0" smtClean="0">
                <a:solidFill>
                  <a:srgbClr val="ACC7DC"/>
                </a:solidFill>
                <a:latin typeface="Arial" pitchFamily="34" charset="0"/>
              </a:rPr>
              <a:t> Plan Transport</a:t>
            </a:r>
            <a:endParaRPr lang="fr-FR" altLang="fr-FR" sz="2000" b="1" dirty="0">
              <a:solidFill>
                <a:srgbClr val="ACC7DC"/>
              </a:solidFill>
              <a:latin typeface="Arial" pitchFamily="34" charset="0"/>
            </a:endParaRPr>
          </a:p>
        </p:txBody>
      </p:sp>
      <p:pic>
        <p:nvPicPr>
          <p:cNvPr id="1028" name="Picture 4" descr="C:\Users\remy carpentier\Documents\00-GoogleDrive\Modes Opératoires\G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4" y="1652588"/>
            <a:ext cx="5286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19666" y="2906163"/>
            <a:ext cx="70908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/>
              <a:t>Evaluation des individus</a:t>
            </a:r>
          </a:p>
          <a:p>
            <a:pPr lvl="0"/>
            <a:endParaRPr lang="fr-FR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Minimise la somme des écarts au carré entre</a:t>
            </a:r>
            <a:br>
              <a:rPr lang="fr-FR" sz="1400" dirty="0" smtClean="0"/>
            </a:br>
            <a:r>
              <a:rPr lang="fr-FR" sz="1400" dirty="0" smtClean="0"/>
              <a:t>le besoin et la moyenne théorique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lvl="0"/>
            <a:r>
              <a:rPr lang="fr-FR" sz="1400" i="1" dirty="0" smtClean="0"/>
              <a:t>Bleu : 1² + 1² + 3² + 4² + 1² = 28</a:t>
            </a:r>
          </a:p>
          <a:p>
            <a:pPr lvl="0"/>
            <a:r>
              <a:rPr lang="fr-FR" sz="1400" i="1" dirty="0" smtClean="0"/>
              <a:t>Vert : 2² + 0² + 1² + 1² + 0² = 6</a:t>
            </a:r>
          </a:p>
          <a:p>
            <a:pPr lvl="0"/>
            <a:endParaRPr lang="fr-FR" sz="1400" i="1" dirty="0"/>
          </a:p>
          <a:p>
            <a:pPr lvl="0"/>
            <a:r>
              <a:rPr lang="fr-FR" sz="1400" i="1" dirty="0" smtClean="0"/>
              <a:t>La solution / individu vert est plus performant</a:t>
            </a:r>
          </a:p>
        </p:txBody>
      </p:sp>
      <p:graphicFrame>
        <p:nvGraphicFramePr>
          <p:cNvPr id="15" name="Graphique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088562"/>
              </p:ext>
            </p:extLst>
          </p:nvPr>
        </p:nvGraphicFramePr>
        <p:xfrm>
          <a:off x="5153025" y="2528887"/>
          <a:ext cx="3914774" cy="2193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126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52" y="2994425"/>
            <a:ext cx="4171661" cy="209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Connecteur droit 12"/>
          <p:cNvCxnSpPr/>
          <p:nvPr/>
        </p:nvCxnSpPr>
        <p:spPr>
          <a:xfrm>
            <a:off x="611188" y="0"/>
            <a:ext cx="0" cy="5143500"/>
          </a:xfrm>
          <a:prstGeom prst="line">
            <a:avLst/>
          </a:prstGeom>
          <a:ln w="57150">
            <a:solidFill>
              <a:srgbClr val="0070C0">
                <a:alpha val="69804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7175" y="358775"/>
            <a:ext cx="708025" cy="741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49" name="Groupe 48"/>
          <p:cNvGrpSpPr>
            <a:grpSpLocks/>
          </p:cNvGrpSpPr>
          <p:nvPr/>
        </p:nvGrpSpPr>
        <p:grpSpPr bwMode="auto">
          <a:xfrm>
            <a:off x="257796" y="407193"/>
            <a:ext cx="5473153" cy="647994"/>
            <a:chOff x="1071350" y="195160"/>
            <a:chExt cx="5471154" cy="648135"/>
          </a:xfrm>
          <a:solidFill>
            <a:schemeClr val="bg1"/>
          </a:solidFill>
        </p:grpSpPr>
        <p:sp>
          <p:nvSpPr>
            <p:cNvPr id="9" name="ZoneTexte 8"/>
            <p:cNvSpPr txBox="1"/>
            <p:nvPr/>
          </p:nvSpPr>
          <p:spPr>
            <a:xfrm>
              <a:off x="1846204" y="204095"/>
              <a:ext cx="4696300" cy="5233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spc="-150" dirty="0" smtClean="0">
                  <a:solidFill>
                    <a:srgbClr val="ACC7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Algorithme génétique</a:t>
              </a:r>
              <a:endParaRPr lang="fr-FR" sz="2800" b="1" spc="-150" dirty="0">
                <a:solidFill>
                  <a:srgbClr val="ACC7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pic>
          <p:nvPicPr>
            <p:cNvPr id="73794" name="Image 9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350" y="195160"/>
              <a:ext cx="706525" cy="648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719666" y="1058313"/>
            <a:ext cx="709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/>
              <a:t>Présentation d’un individu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Détermine un jour de préparation par « groupe » (Tournées Marseille ici)</a:t>
            </a:r>
          </a:p>
        </p:txBody>
      </p:sp>
      <p:pic>
        <p:nvPicPr>
          <p:cNvPr id="12" name="Image 11" descr="Slides_PHP_nouvelleOrgaFichier 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8"/>
          <a:stretch/>
        </p:blipFill>
        <p:spPr>
          <a:xfrm>
            <a:off x="5630332" y="4520723"/>
            <a:ext cx="3437467" cy="5640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051AA-BDE2-49F4-8D55-57DE118CA74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16" name="ZoneTexte 7"/>
          <p:cNvSpPr txBox="1">
            <a:spLocks noChangeArrowheads="1"/>
          </p:cNvSpPr>
          <p:nvPr/>
        </p:nvSpPr>
        <p:spPr bwMode="auto">
          <a:xfrm rot="16200000">
            <a:off x="-2220119" y="2328069"/>
            <a:ext cx="5057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 err="1" smtClean="0">
                <a:solidFill>
                  <a:srgbClr val="ACC7DC"/>
                </a:solidFill>
                <a:latin typeface="Arial" pitchFamily="34" charset="0"/>
              </a:rPr>
              <a:t>Algo</a:t>
            </a:r>
            <a:r>
              <a:rPr lang="fr-FR" altLang="fr-FR" sz="2000" b="1" dirty="0" smtClean="0">
                <a:solidFill>
                  <a:srgbClr val="ACC7DC"/>
                </a:solidFill>
                <a:latin typeface="Arial" pitchFamily="34" charset="0"/>
              </a:rPr>
              <a:t> Plan Transport</a:t>
            </a:r>
            <a:endParaRPr lang="fr-FR" altLang="fr-FR" sz="2000" b="1" dirty="0">
              <a:solidFill>
                <a:srgbClr val="ACC7DC"/>
              </a:solidFill>
              <a:latin typeface="Arial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50045"/>
              </p:ext>
            </p:extLst>
          </p:nvPr>
        </p:nvGraphicFramePr>
        <p:xfrm>
          <a:off x="1273175" y="1668462"/>
          <a:ext cx="4978400" cy="38100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19666" y="2296563"/>
            <a:ext cx="7090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/>
              <a:t>Sélection des parents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Par le jeu de la roulette selon la performance des individus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lvl="0"/>
            <a:r>
              <a:rPr lang="fr-FR" sz="1400" b="1" dirty="0" smtClean="0"/>
              <a:t>Croisement et mutation</a:t>
            </a:r>
            <a:r>
              <a:rPr lang="fr-FR" sz="1400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  <p:graphicFrame>
        <p:nvGraphicFramePr>
          <p:cNvPr id="21" name="Graphique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167547"/>
              </p:ext>
            </p:extLst>
          </p:nvPr>
        </p:nvGraphicFramePr>
        <p:xfrm>
          <a:off x="6477000" y="1581533"/>
          <a:ext cx="2286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467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611188" y="0"/>
            <a:ext cx="0" cy="5143500"/>
          </a:xfrm>
          <a:prstGeom prst="line">
            <a:avLst/>
          </a:prstGeom>
          <a:ln w="57150">
            <a:solidFill>
              <a:srgbClr val="0070C0">
                <a:alpha val="69804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7175" y="358775"/>
            <a:ext cx="708025" cy="741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49" name="Groupe 48"/>
          <p:cNvGrpSpPr>
            <a:grpSpLocks/>
          </p:cNvGrpSpPr>
          <p:nvPr/>
        </p:nvGrpSpPr>
        <p:grpSpPr bwMode="auto">
          <a:xfrm>
            <a:off x="257796" y="407193"/>
            <a:ext cx="5473153" cy="647994"/>
            <a:chOff x="1071350" y="195160"/>
            <a:chExt cx="5471154" cy="648135"/>
          </a:xfrm>
          <a:solidFill>
            <a:schemeClr val="bg1"/>
          </a:solidFill>
        </p:grpSpPr>
        <p:sp>
          <p:nvSpPr>
            <p:cNvPr id="9" name="ZoneTexte 8"/>
            <p:cNvSpPr txBox="1"/>
            <p:nvPr/>
          </p:nvSpPr>
          <p:spPr>
            <a:xfrm>
              <a:off x="1846204" y="204095"/>
              <a:ext cx="4696300" cy="5233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800" b="1" spc="-150" dirty="0" smtClean="0">
                  <a:solidFill>
                    <a:srgbClr val="ACC7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Algorithme génétique</a:t>
              </a:r>
              <a:endParaRPr lang="fr-FR" sz="2800" b="1" spc="-150" dirty="0">
                <a:solidFill>
                  <a:srgbClr val="ACC7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pic>
          <p:nvPicPr>
            <p:cNvPr id="73794" name="Image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350" y="195160"/>
              <a:ext cx="706525" cy="64813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719666" y="1058313"/>
            <a:ext cx="709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b="1" dirty="0" smtClean="0"/>
              <a:t>Paramétrage de l’algorithme</a:t>
            </a:r>
          </a:p>
        </p:txBody>
      </p:sp>
      <p:pic>
        <p:nvPicPr>
          <p:cNvPr id="12" name="Image 11" descr="Slides_PHP_nouvelleOrgaFichier 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8"/>
          <a:stretch/>
        </p:blipFill>
        <p:spPr>
          <a:xfrm>
            <a:off x="5630332" y="4520723"/>
            <a:ext cx="3437467" cy="5640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051AA-BDE2-49F4-8D55-57DE118CA74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16" name="ZoneTexte 7"/>
          <p:cNvSpPr txBox="1">
            <a:spLocks noChangeArrowheads="1"/>
          </p:cNvSpPr>
          <p:nvPr/>
        </p:nvSpPr>
        <p:spPr bwMode="auto">
          <a:xfrm rot="16200000">
            <a:off x="-2220119" y="2328069"/>
            <a:ext cx="5057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b="1" dirty="0" err="1" smtClean="0">
                <a:solidFill>
                  <a:srgbClr val="ACC7DC"/>
                </a:solidFill>
                <a:latin typeface="Arial" pitchFamily="34" charset="0"/>
              </a:rPr>
              <a:t>Algo</a:t>
            </a:r>
            <a:r>
              <a:rPr lang="fr-FR" altLang="fr-FR" sz="2000" b="1" dirty="0" smtClean="0">
                <a:solidFill>
                  <a:srgbClr val="ACC7DC"/>
                </a:solidFill>
                <a:latin typeface="Arial" pitchFamily="34" charset="0"/>
              </a:rPr>
              <a:t> Plan Transport</a:t>
            </a:r>
            <a:endParaRPr lang="fr-FR" altLang="fr-FR" sz="2000" b="1" dirty="0">
              <a:solidFill>
                <a:srgbClr val="ACC7DC"/>
              </a:solidFill>
              <a:latin typeface="Arial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79" y="1653698"/>
            <a:ext cx="20478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381941" y="1982218"/>
            <a:ext cx="53048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dirty="0" smtClean="0"/>
              <a:t>Chacun des paramètres est expliqué en détail dans la macro.</a:t>
            </a:r>
          </a:p>
          <a:p>
            <a:pPr lvl="0"/>
            <a:endParaRPr lang="fr-FR" sz="1400" i="1" dirty="0" smtClean="0"/>
          </a:p>
          <a:p>
            <a:pPr lvl="0"/>
            <a:r>
              <a:rPr lang="fr-FR" sz="1400" i="1" dirty="0" smtClean="0"/>
              <a:t>Toujours partir petit : ça donnera une idée générale de la solution</a:t>
            </a:r>
          </a:p>
          <a:p>
            <a:pPr lvl="0"/>
            <a:r>
              <a:rPr lang="fr-FR" sz="1400" i="1" dirty="0" smtClean="0"/>
              <a:t>Augmenter progressivement pour affiner la solution obtenue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81941" y="4087740"/>
            <a:ext cx="5304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400" dirty="0" smtClean="0"/>
              <a:t>Nombre de solutions totales et nombre testées par l’algorithme. </a:t>
            </a:r>
          </a:p>
        </p:txBody>
      </p:sp>
    </p:spTree>
    <p:extLst>
      <p:ext uri="{BB962C8B-B14F-4D97-AF65-F5344CB8AC3E}">
        <p14:creationId xmlns:p14="http://schemas.microsoft.com/office/powerpoint/2010/main" val="4564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193</Words>
  <Application>Microsoft Office PowerPoint</Application>
  <PresentationFormat>Affichage à l'écran (16:9)</PresentationFormat>
  <Paragraphs>103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LM COM NICO</dc:creator>
  <cp:lastModifiedBy>Remy CARPENTIER</cp:lastModifiedBy>
  <cp:revision>235</cp:revision>
  <cp:lastPrinted>2018-09-26T17:18:37Z</cp:lastPrinted>
  <dcterms:created xsi:type="dcterms:W3CDTF">2018-08-28T15:03:52Z</dcterms:created>
  <dcterms:modified xsi:type="dcterms:W3CDTF">2020-08-24T13:42:59Z</dcterms:modified>
</cp:coreProperties>
</file>