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1326" y="24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0E82-8154-4C57-82D8-21C3F203372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44BB15-7D07-49E7-B934-1D56C096764B}">
      <dgm:prSet phldrT="[Texte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30x30, gris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Max </a:t>
          </a:r>
          <a:r>
            <a:rPr lang="fr-CA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histogr</a:t>
          </a: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fr-CA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ligne+colonne</a:t>
          </a: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Max RGB</a:t>
          </a:r>
          <a:endParaRPr lang="fr-FR" dirty="0">
            <a:solidFill>
              <a:schemeClr val="bg1"/>
            </a:solidFill>
          </a:endParaRPr>
        </a:p>
      </dgm:t>
    </dgm:pt>
    <dgm:pt modelId="{F6BE2F77-1635-4AD9-A331-8A3504D08D2E}" type="parTrans" cxnId="{1288E80A-0A6C-4952-8FA3-C418C5987B17}">
      <dgm:prSet/>
      <dgm:spPr/>
      <dgm:t>
        <a:bodyPr/>
        <a:lstStyle/>
        <a:p>
          <a:endParaRPr lang="fr-FR"/>
        </a:p>
      </dgm:t>
    </dgm:pt>
    <dgm:pt modelId="{E30B925F-8E61-42CE-9347-18077FD9219C}" type="sibTrans" cxnId="{1288E80A-0A6C-4952-8FA3-C418C5987B17}">
      <dgm:prSet/>
      <dgm:spPr/>
      <dgm:t>
        <a:bodyPr/>
        <a:lstStyle/>
        <a:p>
          <a:endParaRPr lang="fr-FR"/>
        </a:p>
      </dgm:t>
    </dgm:pt>
    <dgm:pt modelId="{61933BBA-2BB4-490E-A79B-926289788085}">
      <dgm:prSet phldrT="[Texte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Décomposition 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par forme 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par couleur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image binaire de l’intérieur du panneau</a:t>
          </a:r>
          <a:endParaRPr lang="fr-FR" dirty="0">
            <a:solidFill>
              <a:schemeClr val="bg1"/>
            </a:solidFill>
          </a:endParaRPr>
        </a:p>
      </dgm:t>
    </dgm:pt>
    <dgm:pt modelId="{2BCF5CD4-0F22-43BF-81DE-41C741B09AAC}" type="parTrans" cxnId="{98C291CE-E09E-4B05-9ED1-4760D2BC994F}">
      <dgm:prSet/>
      <dgm:spPr/>
      <dgm:t>
        <a:bodyPr/>
        <a:lstStyle/>
        <a:p>
          <a:endParaRPr lang="fr-FR"/>
        </a:p>
      </dgm:t>
    </dgm:pt>
    <dgm:pt modelId="{8D893570-A2CB-4A50-AE12-DFDC2E2FEDE4}" type="sibTrans" cxnId="{98C291CE-E09E-4B05-9ED1-4760D2BC994F}">
      <dgm:prSet/>
      <dgm:spPr/>
      <dgm:t>
        <a:bodyPr/>
        <a:lstStyle/>
        <a:p>
          <a:endParaRPr lang="fr-FR"/>
        </a:p>
      </dgm:t>
    </dgm:pt>
    <dgm:pt modelId="{98C1288B-73B3-4E94-9658-257AE26882FF}">
      <dgm:prSet phldrT="[Texte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32x32, YUV</a:t>
          </a:r>
        </a:p>
        <a:p>
          <a:pPr>
            <a:buFont typeface="Arial" panose="020B0604020202020204" pitchFamily="34" charset="0"/>
            <a:buChar char="•"/>
          </a:pP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Imadjust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Histeq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Adapthisteq</a:t>
          </a:r>
          <a:b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Conorm</a:t>
          </a:r>
          <a:endParaRPr lang="fr-FR" dirty="0">
            <a:solidFill>
              <a:schemeClr val="bg1"/>
            </a:solidFill>
          </a:endParaRPr>
        </a:p>
      </dgm:t>
    </dgm:pt>
    <dgm:pt modelId="{51358377-AC41-499A-95C6-EE266F914DD7}" type="parTrans" cxnId="{D0FE6294-2827-44F0-89AD-4D193C515377}">
      <dgm:prSet/>
      <dgm:spPr/>
      <dgm:t>
        <a:bodyPr/>
        <a:lstStyle/>
        <a:p>
          <a:endParaRPr lang="fr-FR"/>
        </a:p>
      </dgm:t>
    </dgm:pt>
    <dgm:pt modelId="{2124D54D-A717-4C69-AC14-7D01358A796D}" type="sibTrans" cxnId="{D0FE6294-2827-44F0-89AD-4D193C515377}">
      <dgm:prSet/>
      <dgm:spPr/>
      <dgm:t>
        <a:bodyPr/>
        <a:lstStyle/>
        <a:p>
          <a:endParaRPr lang="fr-FR"/>
        </a:p>
      </dgm:t>
    </dgm:pt>
    <dgm:pt modelId="{0B454EC7-B928-4549-A88A-06A5BE79A573}" type="pres">
      <dgm:prSet presAssocID="{C2000E82-8154-4C57-82D8-21C3F20337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322711-6F9F-45DF-AF04-3FC3B49BE28E}" type="pres">
      <dgm:prSet presAssocID="{9A44BB15-7D07-49E7-B934-1D56C096764B}" presName="vertOne" presStyleCnt="0"/>
      <dgm:spPr/>
    </dgm:pt>
    <dgm:pt modelId="{414A4EC6-846C-404A-8C94-81E58E9751BE}" type="pres">
      <dgm:prSet presAssocID="{9A44BB15-7D07-49E7-B934-1D56C096764B}" presName="txOne" presStyleLbl="node0" presStyleIdx="0" presStyleCnt="3">
        <dgm:presLayoutVars>
          <dgm:chPref val="3"/>
        </dgm:presLayoutVars>
      </dgm:prSet>
      <dgm:spPr/>
    </dgm:pt>
    <dgm:pt modelId="{3AD38BD1-40C5-4CE1-8C00-3007D951EC9C}" type="pres">
      <dgm:prSet presAssocID="{9A44BB15-7D07-49E7-B934-1D56C096764B}" presName="horzOne" presStyleCnt="0"/>
      <dgm:spPr/>
    </dgm:pt>
    <dgm:pt modelId="{B524B33D-A1CD-450C-9DF3-AA603BF1CEF2}" type="pres">
      <dgm:prSet presAssocID="{E30B925F-8E61-42CE-9347-18077FD9219C}" presName="sibSpaceOne" presStyleCnt="0"/>
      <dgm:spPr/>
    </dgm:pt>
    <dgm:pt modelId="{5A0959A8-DEFA-4E44-9AA1-4808C7A8E32D}" type="pres">
      <dgm:prSet presAssocID="{61933BBA-2BB4-490E-A79B-926289788085}" presName="vertOne" presStyleCnt="0"/>
      <dgm:spPr/>
    </dgm:pt>
    <dgm:pt modelId="{06424894-C375-4CE8-9141-6C5FD076DEC7}" type="pres">
      <dgm:prSet presAssocID="{61933BBA-2BB4-490E-A79B-926289788085}" presName="txOne" presStyleLbl="node0" presStyleIdx="1" presStyleCnt="3">
        <dgm:presLayoutVars>
          <dgm:chPref val="3"/>
        </dgm:presLayoutVars>
      </dgm:prSet>
      <dgm:spPr/>
    </dgm:pt>
    <dgm:pt modelId="{056C37D7-D643-41FD-A636-15E1917915C5}" type="pres">
      <dgm:prSet presAssocID="{61933BBA-2BB4-490E-A79B-926289788085}" presName="horzOne" presStyleCnt="0"/>
      <dgm:spPr/>
    </dgm:pt>
    <dgm:pt modelId="{1F10ED3F-1048-4A4E-B032-AAF555D5AB41}" type="pres">
      <dgm:prSet presAssocID="{8D893570-A2CB-4A50-AE12-DFDC2E2FEDE4}" presName="sibSpaceOne" presStyleCnt="0"/>
      <dgm:spPr/>
    </dgm:pt>
    <dgm:pt modelId="{8EDBF8B1-4784-4EE8-85F6-B2AA89D1C846}" type="pres">
      <dgm:prSet presAssocID="{98C1288B-73B3-4E94-9658-257AE26882FF}" presName="vertOne" presStyleCnt="0"/>
      <dgm:spPr/>
    </dgm:pt>
    <dgm:pt modelId="{A8A25E27-B365-4E70-B7D2-80F2459AAE4A}" type="pres">
      <dgm:prSet presAssocID="{98C1288B-73B3-4E94-9658-257AE26882FF}" presName="txOne" presStyleLbl="node0" presStyleIdx="2" presStyleCnt="3">
        <dgm:presLayoutVars>
          <dgm:chPref val="3"/>
        </dgm:presLayoutVars>
      </dgm:prSet>
      <dgm:spPr/>
    </dgm:pt>
    <dgm:pt modelId="{1AC050E8-E9FA-4E58-9EA4-FBC61ADD7757}" type="pres">
      <dgm:prSet presAssocID="{98C1288B-73B3-4E94-9658-257AE26882FF}" presName="horzOne" presStyleCnt="0"/>
      <dgm:spPr/>
    </dgm:pt>
  </dgm:ptLst>
  <dgm:cxnLst>
    <dgm:cxn modelId="{1288E80A-0A6C-4952-8FA3-C418C5987B17}" srcId="{C2000E82-8154-4C57-82D8-21C3F2033724}" destId="{9A44BB15-7D07-49E7-B934-1D56C096764B}" srcOrd="0" destOrd="0" parTransId="{F6BE2F77-1635-4AD9-A331-8A3504D08D2E}" sibTransId="{E30B925F-8E61-42CE-9347-18077FD9219C}"/>
    <dgm:cxn modelId="{9D977E72-490F-4738-8FE1-A2180AAF61FB}" type="presOf" srcId="{C2000E82-8154-4C57-82D8-21C3F2033724}" destId="{0B454EC7-B928-4549-A88A-06A5BE79A573}" srcOrd="0" destOrd="0" presId="urn:microsoft.com/office/officeart/2005/8/layout/hierarchy4"/>
    <dgm:cxn modelId="{D0FE6294-2827-44F0-89AD-4D193C515377}" srcId="{C2000E82-8154-4C57-82D8-21C3F2033724}" destId="{98C1288B-73B3-4E94-9658-257AE26882FF}" srcOrd="2" destOrd="0" parTransId="{51358377-AC41-499A-95C6-EE266F914DD7}" sibTransId="{2124D54D-A717-4C69-AC14-7D01358A796D}"/>
    <dgm:cxn modelId="{EAFEE1B1-2E94-4024-8455-9B3A5397C211}" type="presOf" srcId="{98C1288B-73B3-4E94-9658-257AE26882FF}" destId="{A8A25E27-B365-4E70-B7D2-80F2459AAE4A}" srcOrd="0" destOrd="0" presId="urn:microsoft.com/office/officeart/2005/8/layout/hierarchy4"/>
    <dgm:cxn modelId="{E9463EC6-9673-491C-8743-1468579D6890}" type="presOf" srcId="{61933BBA-2BB4-490E-A79B-926289788085}" destId="{06424894-C375-4CE8-9141-6C5FD076DEC7}" srcOrd="0" destOrd="0" presId="urn:microsoft.com/office/officeart/2005/8/layout/hierarchy4"/>
    <dgm:cxn modelId="{98C291CE-E09E-4B05-9ED1-4760D2BC994F}" srcId="{C2000E82-8154-4C57-82D8-21C3F2033724}" destId="{61933BBA-2BB4-490E-A79B-926289788085}" srcOrd="1" destOrd="0" parTransId="{2BCF5CD4-0F22-43BF-81DE-41C741B09AAC}" sibTransId="{8D893570-A2CB-4A50-AE12-DFDC2E2FEDE4}"/>
    <dgm:cxn modelId="{AEA2F3E0-BB62-44A5-A12B-2A5CBCD03870}" type="presOf" srcId="{9A44BB15-7D07-49E7-B934-1D56C096764B}" destId="{414A4EC6-846C-404A-8C94-81E58E9751BE}" srcOrd="0" destOrd="0" presId="urn:microsoft.com/office/officeart/2005/8/layout/hierarchy4"/>
    <dgm:cxn modelId="{A658816F-5B78-4DFD-8039-108CC84BA976}" type="presParOf" srcId="{0B454EC7-B928-4549-A88A-06A5BE79A573}" destId="{DD322711-6F9F-45DF-AF04-3FC3B49BE28E}" srcOrd="0" destOrd="0" presId="urn:microsoft.com/office/officeart/2005/8/layout/hierarchy4"/>
    <dgm:cxn modelId="{7D748CDA-14FC-45D5-86B4-829B40B1846F}" type="presParOf" srcId="{DD322711-6F9F-45DF-AF04-3FC3B49BE28E}" destId="{414A4EC6-846C-404A-8C94-81E58E9751BE}" srcOrd="0" destOrd="0" presId="urn:microsoft.com/office/officeart/2005/8/layout/hierarchy4"/>
    <dgm:cxn modelId="{FF681BCA-9938-4A19-907E-128778712FE7}" type="presParOf" srcId="{DD322711-6F9F-45DF-AF04-3FC3B49BE28E}" destId="{3AD38BD1-40C5-4CE1-8C00-3007D951EC9C}" srcOrd="1" destOrd="0" presId="urn:microsoft.com/office/officeart/2005/8/layout/hierarchy4"/>
    <dgm:cxn modelId="{BC423A4F-6D2E-48BB-8EEF-41E530729287}" type="presParOf" srcId="{0B454EC7-B928-4549-A88A-06A5BE79A573}" destId="{B524B33D-A1CD-450C-9DF3-AA603BF1CEF2}" srcOrd="1" destOrd="0" presId="urn:microsoft.com/office/officeart/2005/8/layout/hierarchy4"/>
    <dgm:cxn modelId="{99E90AEF-8172-44F6-AA20-BB702D8E4131}" type="presParOf" srcId="{0B454EC7-B928-4549-A88A-06A5BE79A573}" destId="{5A0959A8-DEFA-4E44-9AA1-4808C7A8E32D}" srcOrd="2" destOrd="0" presId="urn:microsoft.com/office/officeart/2005/8/layout/hierarchy4"/>
    <dgm:cxn modelId="{696376FA-3F26-4A9B-A278-B79A496FEAAF}" type="presParOf" srcId="{5A0959A8-DEFA-4E44-9AA1-4808C7A8E32D}" destId="{06424894-C375-4CE8-9141-6C5FD076DEC7}" srcOrd="0" destOrd="0" presId="urn:microsoft.com/office/officeart/2005/8/layout/hierarchy4"/>
    <dgm:cxn modelId="{68E33749-8961-4FB9-828C-A9A52E2FD675}" type="presParOf" srcId="{5A0959A8-DEFA-4E44-9AA1-4808C7A8E32D}" destId="{056C37D7-D643-41FD-A636-15E1917915C5}" srcOrd="1" destOrd="0" presId="urn:microsoft.com/office/officeart/2005/8/layout/hierarchy4"/>
    <dgm:cxn modelId="{F0A1E1DD-7E2F-4481-A9D8-4DC5CF54ECDA}" type="presParOf" srcId="{0B454EC7-B928-4549-A88A-06A5BE79A573}" destId="{1F10ED3F-1048-4A4E-B032-AAF555D5AB41}" srcOrd="3" destOrd="0" presId="urn:microsoft.com/office/officeart/2005/8/layout/hierarchy4"/>
    <dgm:cxn modelId="{556CA1E6-DBCA-4D09-AABF-FD8D47ED60A3}" type="presParOf" srcId="{0B454EC7-B928-4549-A88A-06A5BE79A573}" destId="{8EDBF8B1-4784-4EE8-85F6-B2AA89D1C846}" srcOrd="4" destOrd="0" presId="urn:microsoft.com/office/officeart/2005/8/layout/hierarchy4"/>
    <dgm:cxn modelId="{60F2915C-8A94-481E-8B07-D20061D891BB}" type="presParOf" srcId="{8EDBF8B1-4784-4EE8-85F6-B2AA89D1C846}" destId="{A8A25E27-B365-4E70-B7D2-80F2459AAE4A}" srcOrd="0" destOrd="0" presId="urn:microsoft.com/office/officeart/2005/8/layout/hierarchy4"/>
    <dgm:cxn modelId="{E0613D71-196A-4BE7-93B3-34515E096930}" type="presParOf" srcId="{8EDBF8B1-4784-4EE8-85F6-B2AA89D1C846}" destId="{1AC050E8-E9FA-4E58-9EA4-FBC61ADD775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00E82-8154-4C57-82D8-21C3F203372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44BB15-7D07-49E7-B934-1D56C096764B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CA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MLP</a:t>
          </a:r>
          <a:endParaRPr lang="fr-FR" sz="4800" dirty="0">
            <a:solidFill>
              <a:schemeClr val="bg1"/>
            </a:solidFill>
          </a:endParaRPr>
        </a:p>
      </dgm:t>
    </dgm:pt>
    <dgm:pt modelId="{F6BE2F77-1635-4AD9-A331-8A3504D08D2E}" type="parTrans" cxnId="{1288E80A-0A6C-4952-8FA3-C418C5987B17}">
      <dgm:prSet/>
      <dgm:spPr/>
      <dgm:t>
        <a:bodyPr/>
        <a:lstStyle/>
        <a:p>
          <a:endParaRPr lang="fr-FR"/>
        </a:p>
      </dgm:t>
    </dgm:pt>
    <dgm:pt modelId="{E30B925F-8E61-42CE-9347-18077FD9219C}" type="sibTrans" cxnId="{1288E80A-0A6C-4952-8FA3-C418C5987B17}">
      <dgm:prSet/>
      <dgm:spPr/>
      <dgm:t>
        <a:bodyPr/>
        <a:lstStyle/>
        <a:p>
          <a:endParaRPr lang="fr-FR"/>
        </a:p>
      </dgm:t>
    </dgm:pt>
    <dgm:pt modelId="{039E8D6D-5DC7-4031-B306-D26B283B8E3E}">
      <dgm:prSet phldrT="[Texte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4800" dirty="0"/>
            <a:t>SVM</a:t>
          </a:r>
        </a:p>
      </dgm:t>
    </dgm:pt>
    <dgm:pt modelId="{DBDE0D6F-56B9-403B-9E48-6625072E627F}" type="parTrans" cxnId="{91D70B8E-0F63-41E2-AA7B-3A69C14DE220}">
      <dgm:prSet/>
      <dgm:spPr/>
      <dgm:t>
        <a:bodyPr/>
        <a:lstStyle/>
        <a:p>
          <a:endParaRPr lang="fr-FR"/>
        </a:p>
      </dgm:t>
    </dgm:pt>
    <dgm:pt modelId="{7AD8B334-B4EA-4F13-8D3B-1CDD078F6B43}" type="sibTrans" cxnId="{91D70B8E-0F63-41E2-AA7B-3A69C14DE220}">
      <dgm:prSet/>
      <dgm:spPr/>
      <dgm:t>
        <a:bodyPr/>
        <a:lstStyle/>
        <a:p>
          <a:endParaRPr lang="fr-FR"/>
        </a:p>
      </dgm:t>
    </dgm:pt>
    <dgm:pt modelId="{0BE0C9F2-4235-4264-B3CF-60AD99081E8D}">
      <dgm:prSet phldrT="[Texte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4800" dirty="0"/>
            <a:t>CNN</a:t>
          </a:r>
        </a:p>
      </dgm:t>
    </dgm:pt>
    <dgm:pt modelId="{75FAE793-C8B7-4879-8204-5207E262FCD3}" type="parTrans" cxnId="{2100DC8F-3BBE-429C-8AE4-FD5C75A0854C}">
      <dgm:prSet/>
      <dgm:spPr/>
      <dgm:t>
        <a:bodyPr/>
        <a:lstStyle/>
        <a:p>
          <a:endParaRPr lang="fr-FR"/>
        </a:p>
      </dgm:t>
    </dgm:pt>
    <dgm:pt modelId="{0C3EAB8C-A4C3-4758-A3CF-030D31E28B6C}" type="sibTrans" cxnId="{2100DC8F-3BBE-429C-8AE4-FD5C75A0854C}">
      <dgm:prSet/>
      <dgm:spPr/>
      <dgm:t>
        <a:bodyPr/>
        <a:lstStyle/>
        <a:p>
          <a:endParaRPr lang="fr-FR"/>
        </a:p>
      </dgm:t>
    </dgm:pt>
    <dgm:pt modelId="{0B454EC7-B928-4549-A88A-06A5BE79A573}" type="pres">
      <dgm:prSet presAssocID="{C2000E82-8154-4C57-82D8-21C3F20337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322711-6F9F-45DF-AF04-3FC3B49BE28E}" type="pres">
      <dgm:prSet presAssocID="{9A44BB15-7D07-49E7-B934-1D56C096764B}" presName="vertOne" presStyleCnt="0"/>
      <dgm:spPr/>
    </dgm:pt>
    <dgm:pt modelId="{414A4EC6-846C-404A-8C94-81E58E9751BE}" type="pres">
      <dgm:prSet presAssocID="{9A44BB15-7D07-49E7-B934-1D56C096764B}" presName="txOne" presStyleLbl="node0" presStyleIdx="0" presStyleCnt="3">
        <dgm:presLayoutVars>
          <dgm:chPref val="3"/>
        </dgm:presLayoutVars>
      </dgm:prSet>
      <dgm:spPr/>
    </dgm:pt>
    <dgm:pt modelId="{3AD38BD1-40C5-4CE1-8C00-3007D951EC9C}" type="pres">
      <dgm:prSet presAssocID="{9A44BB15-7D07-49E7-B934-1D56C096764B}" presName="horzOne" presStyleCnt="0"/>
      <dgm:spPr/>
    </dgm:pt>
    <dgm:pt modelId="{38727BA5-1B3B-452D-B1A8-7C75CEB6AF48}" type="pres">
      <dgm:prSet presAssocID="{E30B925F-8E61-42CE-9347-18077FD9219C}" presName="sibSpaceOne" presStyleCnt="0"/>
      <dgm:spPr/>
    </dgm:pt>
    <dgm:pt modelId="{02F6DAAB-8432-4BF2-8322-FA0D91D0D32B}" type="pres">
      <dgm:prSet presAssocID="{039E8D6D-5DC7-4031-B306-D26B283B8E3E}" presName="vertOne" presStyleCnt="0"/>
      <dgm:spPr/>
    </dgm:pt>
    <dgm:pt modelId="{63F907CF-5ED8-4228-A7B5-B9A2C14FE1AA}" type="pres">
      <dgm:prSet presAssocID="{039E8D6D-5DC7-4031-B306-D26B283B8E3E}" presName="txOne" presStyleLbl="node0" presStyleIdx="1" presStyleCnt="3">
        <dgm:presLayoutVars>
          <dgm:chPref val="3"/>
        </dgm:presLayoutVars>
      </dgm:prSet>
      <dgm:spPr/>
    </dgm:pt>
    <dgm:pt modelId="{65B3B6A6-6277-40E5-BAC0-6C22F926F899}" type="pres">
      <dgm:prSet presAssocID="{039E8D6D-5DC7-4031-B306-D26B283B8E3E}" presName="horzOne" presStyleCnt="0"/>
      <dgm:spPr/>
    </dgm:pt>
    <dgm:pt modelId="{D46E515F-DBF3-473F-AF51-B5D244281945}" type="pres">
      <dgm:prSet presAssocID="{7AD8B334-B4EA-4F13-8D3B-1CDD078F6B43}" presName="sibSpaceOne" presStyleCnt="0"/>
      <dgm:spPr/>
    </dgm:pt>
    <dgm:pt modelId="{96B346E2-03EA-4378-9333-CDB87EB36B24}" type="pres">
      <dgm:prSet presAssocID="{0BE0C9F2-4235-4264-B3CF-60AD99081E8D}" presName="vertOne" presStyleCnt="0"/>
      <dgm:spPr/>
    </dgm:pt>
    <dgm:pt modelId="{D1C3044F-8A68-493C-8E02-F98616720FB9}" type="pres">
      <dgm:prSet presAssocID="{0BE0C9F2-4235-4264-B3CF-60AD99081E8D}" presName="txOne" presStyleLbl="node0" presStyleIdx="2" presStyleCnt="3">
        <dgm:presLayoutVars>
          <dgm:chPref val="3"/>
        </dgm:presLayoutVars>
      </dgm:prSet>
      <dgm:spPr/>
    </dgm:pt>
    <dgm:pt modelId="{A115D75B-AA49-48EF-8643-FDB03CBBE3C0}" type="pres">
      <dgm:prSet presAssocID="{0BE0C9F2-4235-4264-B3CF-60AD99081E8D}" presName="horzOne" presStyleCnt="0"/>
      <dgm:spPr/>
    </dgm:pt>
  </dgm:ptLst>
  <dgm:cxnLst>
    <dgm:cxn modelId="{1288E80A-0A6C-4952-8FA3-C418C5987B17}" srcId="{C2000E82-8154-4C57-82D8-21C3F2033724}" destId="{9A44BB15-7D07-49E7-B934-1D56C096764B}" srcOrd="0" destOrd="0" parTransId="{F6BE2F77-1635-4AD9-A331-8A3504D08D2E}" sibTransId="{E30B925F-8E61-42CE-9347-18077FD9219C}"/>
    <dgm:cxn modelId="{343A230F-F4CF-4A8E-846A-830D74BCF717}" type="presOf" srcId="{0BE0C9F2-4235-4264-B3CF-60AD99081E8D}" destId="{D1C3044F-8A68-493C-8E02-F98616720FB9}" srcOrd="0" destOrd="0" presId="urn:microsoft.com/office/officeart/2005/8/layout/hierarchy4"/>
    <dgm:cxn modelId="{AA385647-C7BD-45D0-9CD3-EC91296A960A}" type="presOf" srcId="{039E8D6D-5DC7-4031-B306-D26B283B8E3E}" destId="{63F907CF-5ED8-4228-A7B5-B9A2C14FE1AA}" srcOrd="0" destOrd="0" presId="urn:microsoft.com/office/officeart/2005/8/layout/hierarchy4"/>
    <dgm:cxn modelId="{9D977E72-490F-4738-8FE1-A2180AAF61FB}" type="presOf" srcId="{C2000E82-8154-4C57-82D8-21C3F2033724}" destId="{0B454EC7-B928-4549-A88A-06A5BE79A573}" srcOrd="0" destOrd="0" presId="urn:microsoft.com/office/officeart/2005/8/layout/hierarchy4"/>
    <dgm:cxn modelId="{91D70B8E-0F63-41E2-AA7B-3A69C14DE220}" srcId="{C2000E82-8154-4C57-82D8-21C3F2033724}" destId="{039E8D6D-5DC7-4031-B306-D26B283B8E3E}" srcOrd="1" destOrd="0" parTransId="{DBDE0D6F-56B9-403B-9E48-6625072E627F}" sibTransId="{7AD8B334-B4EA-4F13-8D3B-1CDD078F6B43}"/>
    <dgm:cxn modelId="{2100DC8F-3BBE-429C-8AE4-FD5C75A0854C}" srcId="{C2000E82-8154-4C57-82D8-21C3F2033724}" destId="{0BE0C9F2-4235-4264-B3CF-60AD99081E8D}" srcOrd="2" destOrd="0" parTransId="{75FAE793-C8B7-4879-8204-5207E262FCD3}" sibTransId="{0C3EAB8C-A4C3-4758-A3CF-030D31E28B6C}"/>
    <dgm:cxn modelId="{AEA2F3E0-BB62-44A5-A12B-2A5CBCD03870}" type="presOf" srcId="{9A44BB15-7D07-49E7-B934-1D56C096764B}" destId="{414A4EC6-846C-404A-8C94-81E58E9751BE}" srcOrd="0" destOrd="0" presId="urn:microsoft.com/office/officeart/2005/8/layout/hierarchy4"/>
    <dgm:cxn modelId="{A658816F-5B78-4DFD-8039-108CC84BA976}" type="presParOf" srcId="{0B454EC7-B928-4549-A88A-06A5BE79A573}" destId="{DD322711-6F9F-45DF-AF04-3FC3B49BE28E}" srcOrd="0" destOrd="0" presId="urn:microsoft.com/office/officeart/2005/8/layout/hierarchy4"/>
    <dgm:cxn modelId="{7D748CDA-14FC-45D5-86B4-829B40B1846F}" type="presParOf" srcId="{DD322711-6F9F-45DF-AF04-3FC3B49BE28E}" destId="{414A4EC6-846C-404A-8C94-81E58E9751BE}" srcOrd="0" destOrd="0" presId="urn:microsoft.com/office/officeart/2005/8/layout/hierarchy4"/>
    <dgm:cxn modelId="{FF681BCA-9938-4A19-907E-128778712FE7}" type="presParOf" srcId="{DD322711-6F9F-45DF-AF04-3FC3B49BE28E}" destId="{3AD38BD1-40C5-4CE1-8C00-3007D951EC9C}" srcOrd="1" destOrd="0" presId="urn:microsoft.com/office/officeart/2005/8/layout/hierarchy4"/>
    <dgm:cxn modelId="{75F387D7-FBF8-4499-A5B8-EFD2FCCA5980}" type="presParOf" srcId="{0B454EC7-B928-4549-A88A-06A5BE79A573}" destId="{38727BA5-1B3B-452D-B1A8-7C75CEB6AF48}" srcOrd="1" destOrd="0" presId="urn:microsoft.com/office/officeart/2005/8/layout/hierarchy4"/>
    <dgm:cxn modelId="{C9E56926-8D83-4460-9246-6C7D4A58045A}" type="presParOf" srcId="{0B454EC7-B928-4549-A88A-06A5BE79A573}" destId="{02F6DAAB-8432-4BF2-8322-FA0D91D0D32B}" srcOrd="2" destOrd="0" presId="urn:microsoft.com/office/officeart/2005/8/layout/hierarchy4"/>
    <dgm:cxn modelId="{08320243-1A94-4021-949C-DD4BE0D58026}" type="presParOf" srcId="{02F6DAAB-8432-4BF2-8322-FA0D91D0D32B}" destId="{63F907CF-5ED8-4228-A7B5-B9A2C14FE1AA}" srcOrd="0" destOrd="0" presId="urn:microsoft.com/office/officeart/2005/8/layout/hierarchy4"/>
    <dgm:cxn modelId="{B51C4404-3F49-4589-AC50-385A7A14B574}" type="presParOf" srcId="{02F6DAAB-8432-4BF2-8322-FA0D91D0D32B}" destId="{65B3B6A6-6277-40E5-BAC0-6C22F926F899}" srcOrd="1" destOrd="0" presId="urn:microsoft.com/office/officeart/2005/8/layout/hierarchy4"/>
    <dgm:cxn modelId="{023C97BE-7BC3-44B4-A8A5-5B5EDDD65472}" type="presParOf" srcId="{0B454EC7-B928-4549-A88A-06A5BE79A573}" destId="{D46E515F-DBF3-473F-AF51-B5D244281945}" srcOrd="3" destOrd="0" presId="urn:microsoft.com/office/officeart/2005/8/layout/hierarchy4"/>
    <dgm:cxn modelId="{72976ADD-EEB1-4A28-B186-E30B43A26755}" type="presParOf" srcId="{0B454EC7-B928-4549-A88A-06A5BE79A573}" destId="{96B346E2-03EA-4378-9333-CDB87EB36B24}" srcOrd="4" destOrd="0" presId="urn:microsoft.com/office/officeart/2005/8/layout/hierarchy4"/>
    <dgm:cxn modelId="{D64F5855-A805-4BF3-8FF5-EEAA92B12618}" type="presParOf" srcId="{96B346E2-03EA-4378-9333-CDB87EB36B24}" destId="{D1C3044F-8A68-493C-8E02-F98616720FB9}" srcOrd="0" destOrd="0" presId="urn:microsoft.com/office/officeart/2005/8/layout/hierarchy4"/>
    <dgm:cxn modelId="{4ADB5032-1524-4E87-B9B9-C6B500ED7541}" type="presParOf" srcId="{96B346E2-03EA-4378-9333-CDB87EB36B24}" destId="{A115D75B-AA49-48EF-8643-FDB03CBBE3C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A4EC6-846C-404A-8C94-81E58E9751BE}">
      <dsp:nvSpPr>
        <dsp:cNvPr id="0" name=""/>
        <dsp:cNvSpPr/>
      </dsp:nvSpPr>
      <dsp:spPr>
        <a:xfrm>
          <a:off x="6038" y="0"/>
          <a:ext cx="2441836" cy="26449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30x30, gris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Max </a:t>
          </a:r>
          <a:r>
            <a:rPr lang="fr-CA" sz="25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histogr</a:t>
          </a: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fr-CA" sz="25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ligne+colonne</a:t>
          </a: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Max RGB</a:t>
          </a:r>
          <a:endParaRPr lang="fr-FR" sz="2500" kern="1200" dirty="0">
            <a:solidFill>
              <a:schemeClr val="bg1"/>
            </a:solidFill>
          </a:endParaRPr>
        </a:p>
      </dsp:txBody>
      <dsp:txXfrm>
        <a:off x="77557" y="71519"/>
        <a:ext cx="2298798" cy="2501881"/>
      </dsp:txXfrm>
    </dsp:sp>
    <dsp:sp modelId="{06424894-C375-4CE8-9141-6C5FD076DEC7}">
      <dsp:nvSpPr>
        <dsp:cNvPr id="0" name=""/>
        <dsp:cNvSpPr/>
      </dsp:nvSpPr>
      <dsp:spPr>
        <a:xfrm>
          <a:off x="2858104" y="0"/>
          <a:ext cx="2441836" cy="26449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Décomposition 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par forme 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par couleur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image binaire de l’intérieur du panneau</a:t>
          </a:r>
          <a:endParaRPr lang="fr-FR" sz="2500" kern="1200" dirty="0">
            <a:solidFill>
              <a:schemeClr val="bg1"/>
            </a:solidFill>
          </a:endParaRPr>
        </a:p>
      </dsp:txBody>
      <dsp:txXfrm>
        <a:off x="2929623" y="71519"/>
        <a:ext cx="2298798" cy="2501881"/>
      </dsp:txXfrm>
    </dsp:sp>
    <dsp:sp modelId="{A8A25E27-B365-4E70-B7D2-80F2459AAE4A}">
      <dsp:nvSpPr>
        <dsp:cNvPr id="0" name=""/>
        <dsp:cNvSpPr/>
      </dsp:nvSpPr>
      <dsp:spPr>
        <a:xfrm>
          <a:off x="5710169" y="0"/>
          <a:ext cx="2441836" cy="264491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32x32, YUV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sz="25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Imadjust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sz="25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Histeq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sz="25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Adapthisteq</a:t>
          </a:r>
          <a:b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fr-CA" sz="25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fr-CA" sz="25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Conorm</a:t>
          </a:r>
          <a:endParaRPr lang="fr-FR" sz="2500" kern="1200" dirty="0">
            <a:solidFill>
              <a:schemeClr val="bg1"/>
            </a:solidFill>
          </a:endParaRPr>
        </a:p>
      </dsp:txBody>
      <dsp:txXfrm>
        <a:off x="5781688" y="71519"/>
        <a:ext cx="2298798" cy="2501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A4EC6-846C-404A-8C94-81E58E9751BE}">
      <dsp:nvSpPr>
        <dsp:cNvPr id="0" name=""/>
        <dsp:cNvSpPr/>
      </dsp:nvSpPr>
      <dsp:spPr>
        <a:xfrm>
          <a:off x="6038" y="0"/>
          <a:ext cx="2441836" cy="8962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MLP</a:t>
          </a:r>
          <a:endParaRPr lang="fr-FR" sz="4800" kern="1200" dirty="0">
            <a:solidFill>
              <a:schemeClr val="bg1"/>
            </a:solidFill>
          </a:endParaRPr>
        </a:p>
      </dsp:txBody>
      <dsp:txXfrm>
        <a:off x="32289" y="26251"/>
        <a:ext cx="2389334" cy="843780"/>
      </dsp:txXfrm>
    </dsp:sp>
    <dsp:sp modelId="{63F907CF-5ED8-4228-A7B5-B9A2C14FE1AA}">
      <dsp:nvSpPr>
        <dsp:cNvPr id="0" name=""/>
        <dsp:cNvSpPr/>
      </dsp:nvSpPr>
      <dsp:spPr>
        <a:xfrm>
          <a:off x="2858104" y="0"/>
          <a:ext cx="2441836" cy="8962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SVM</a:t>
          </a:r>
        </a:p>
      </dsp:txBody>
      <dsp:txXfrm>
        <a:off x="2884355" y="26251"/>
        <a:ext cx="2389334" cy="843780"/>
      </dsp:txXfrm>
    </dsp:sp>
    <dsp:sp modelId="{D1C3044F-8A68-493C-8E02-F98616720FB9}">
      <dsp:nvSpPr>
        <dsp:cNvPr id="0" name=""/>
        <dsp:cNvSpPr/>
      </dsp:nvSpPr>
      <dsp:spPr>
        <a:xfrm>
          <a:off x="5710169" y="0"/>
          <a:ext cx="2441836" cy="8962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CNN</a:t>
          </a:r>
        </a:p>
      </dsp:txBody>
      <dsp:txXfrm>
        <a:off x="5736420" y="26251"/>
        <a:ext cx="2389334" cy="843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t>2017-04-05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diagramColors" Target="../diagrams/colors1.xml"/><Relationship Id="rId3" Type="http://schemas.openxmlformats.org/officeDocument/2006/relationships/tags" Target="../tags/tag3.xml"/><Relationship Id="rId21" Type="http://schemas.openxmlformats.org/officeDocument/2006/relationships/image" Target="../media/image1.jpg"/><Relationship Id="rId34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diagramQuickStyle" Target="../diagrams/quickStyle1.xml"/><Relationship Id="rId33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.xml"/><Relationship Id="rId29" Type="http://schemas.openxmlformats.org/officeDocument/2006/relationships/diagramLayout" Target="../diagrams/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diagramLayout" Target="../diagrams/layout1.xml"/><Relationship Id="rId32" Type="http://schemas.microsoft.com/office/2007/relationships/diagramDrawing" Target="../diagrams/drawing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diagramData" Target="../diagrams/data1.xml"/><Relationship Id="rId28" Type="http://schemas.openxmlformats.org/officeDocument/2006/relationships/diagramData" Target="../diagrams/data2.xml"/><Relationship Id="rId36" Type="http://schemas.openxmlformats.org/officeDocument/2006/relationships/image" Target="../media/image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diagramColors" Target="../diagrams/colors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microsoft.com/office/2007/relationships/diagramDrawing" Target="../diagrams/drawing1.xml"/><Relationship Id="rId30" Type="http://schemas.openxmlformats.org/officeDocument/2006/relationships/diagramQuickStyle" Target="../diagrams/quickStyle2.xml"/><Relationship Id="rId35" Type="http://schemas.openxmlformats.org/officeDocument/2006/relationships/image" Target="../media/image5.emf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697" y="504281"/>
            <a:ext cx="21602700" cy="42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CA" altLang="fr-FR" sz="8600" b="1" dirty="0"/>
              <a:t>Comparaison de réseaux de neurones en classification de panneaux routiers</a:t>
            </a:r>
            <a:br>
              <a:rPr lang="fr-CA" altLang="fr-FR" sz="1700" dirty="0">
                <a:latin typeface="Segoe Print" pitchFamily="2" charset="0"/>
              </a:rPr>
            </a:br>
            <a:r>
              <a:rPr lang="fr-CA" altLang="fr-FR" sz="4300" dirty="0"/>
              <a:t>Rémy Carpentier</a:t>
            </a:r>
          </a:p>
          <a:p>
            <a:pPr algn="ctr" eaLnBrk="1" hangingPunct="1">
              <a:spcBef>
                <a:spcPct val="50000"/>
              </a:spcBef>
            </a:pPr>
            <a:r>
              <a:rPr lang="fr-CA" altLang="fr-FR" sz="2800" dirty="0"/>
              <a:t>remy.carpentier.1@ens.etsmtl.ca</a:t>
            </a:r>
          </a:p>
        </p:txBody>
      </p:sp>
      <p:sp>
        <p:nvSpPr>
          <p:cNvPr id="21" name="ZoneTexte 20"/>
          <p:cNvSpPr txBox="1"/>
          <p:nvPr>
            <p:custDataLst>
              <p:tags r:id="rId2"/>
            </p:custDataLst>
          </p:nvPr>
        </p:nvSpPr>
        <p:spPr>
          <a:xfrm>
            <a:off x="576213" y="5178986"/>
            <a:ext cx="5308633" cy="80637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1-Résumé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Véhicules autonomes</a:t>
            </a:r>
          </a:p>
          <a:p>
            <a:pPr marL="985838" indent="-528638">
              <a:buFont typeface="Wingdings" panose="05000000000000000000" pitchFamily="2" charset="2"/>
              <a:buChar char="Ø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déplacer</a:t>
            </a:r>
          </a:p>
          <a:p>
            <a:pPr marL="985838" indent="-528638">
              <a:buFont typeface="Wingdings" panose="05000000000000000000" pitchFamily="2" charset="2"/>
              <a:buChar char="Ø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 utilisateurs</a:t>
            </a:r>
          </a:p>
          <a:p>
            <a:pPr marL="985838" indent="-528638">
              <a:buFont typeface="Wingdings" panose="05000000000000000000" pitchFamily="2" charset="2"/>
              <a:buChar char="Ø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</a:t>
            </a:r>
          </a:p>
          <a:p>
            <a:pPr marL="45720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Reconnaissance des panneaux automatique</a:t>
            </a:r>
          </a:p>
          <a:p>
            <a:pPr marL="985838" indent="-528638">
              <a:buFont typeface="Wingdings" panose="05000000000000000000" pitchFamily="2" charset="2"/>
              <a:buChar char="Ø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 ancien</a:t>
            </a:r>
          </a:p>
          <a:p>
            <a:pPr marL="985838" indent="-528638">
              <a:buFont typeface="Wingdings" panose="05000000000000000000" pitchFamily="2" charset="2"/>
              <a:buChar char="Ø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déjà existantes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0"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Étudier comment varient les performances pour différends réseau en termes de temps de calcul et de complexité.</a:t>
            </a:r>
          </a:p>
        </p:txBody>
      </p:sp>
      <p:sp>
        <p:nvSpPr>
          <p:cNvPr id="23" name="ZoneTexte 22"/>
          <p:cNvSpPr txBox="1"/>
          <p:nvPr>
            <p:custDataLst>
              <p:tags r:id="rId3"/>
            </p:custDataLst>
          </p:nvPr>
        </p:nvSpPr>
        <p:spPr>
          <a:xfrm>
            <a:off x="6519069" y="5184801"/>
            <a:ext cx="8793957" cy="140961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3-Méthodologie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 la littérature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Différents prétraitements et données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 données en entrée : 28x28, niveau de gris</a:t>
            </a:r>
            <a:b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 optimum, mais le même pour tous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 type d’apprentissage : supervisé, ensemble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 évaluation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Garder le même code, juste changer le réseau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 plutôt qu’optimisation</a:t>
            </a:r>
          </a:p>
        </p:txBody>
      </p:sp>
      <p:sp>
        <p:nvSpPr>
          <p:cNvPr id="25" name="ZoneTexte 24"/>
          <p:cNvSpPr txBox="1"/>
          <p:nvPr>
            <p:custDataLst>
              <p:tags r:id="rId4"/>
            </p:custDataLst>
          </p:nvPr>
        </p:nvSpPr>
        <p:spPr>
          <a:xfrm>
            <a:off x="576213" y="14044093"/>
            <a:ext cx="5308633" cy="16250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Base de données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en-US" sz="2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German Traffic Sign Recognition Benchmark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fr-FR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présegmentées</a:t>
            </a: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fr-F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labélisées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50,000 images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classes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20x20 à 200x200 pixels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.ppm</a:t>
            </a: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types de panneaux différents</a:t>
            </a:r>
          </a:p>
        </p:txBody>
      </p:sp>
      <p:sp>
        <p:nvSpPr>
          <p:cNvPr id="32" name="ZoneTexte 31"/>
          <p:cNvSpPr txBox="1"/>
          <p:nvPr>
            <p:custDataLst>
              <p:tags r:id="rId5"/>
            </p:custDataLst>
          </p:nvPr>
        </p:nvSpPr>
        <p:spPr>
          <a:xfrm>
            <a:off x="15918613" y="15985990"/>
            <a:ext cx="5103813" cy="76328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7-État du projet</a:t>
            </a:r>
            <a:r>
              <a:rPr lang="fr-CA" sz="4200" b="1" spc="-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d’un code déjà existant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 informatiques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 facile d’apprendre Python et les réseaux en même temps</a:t>
            </a:r>
          </a:p>
          <a:p>
            <a:pPr marL="360363" lvl="0" indent="-360363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 bibliothèque choisir ? 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caffe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60363" lvl="0" indent="-360363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Passage sous Linux</a:t>
            </a:r>
          </a:p>
          <a:p>
            <a:pPr marL="360363" lvl="0" indent="-360363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 pour l’installation des différentes bibliothèques </a:t>
            </a:r>
          </a:p>
          <a:p>
            <a:pPr marL="360363" lvl="0" indent="-360363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Beaucoup de temps à comprendre ce que les gens ont fait</a:t>
            </a:r>
          </a:p>
        </p:txBody>
      </p:sp>
      <p:sp>
        <p:nvSpPr>
          <p:cNvPr id="33" name="ZoneTexte 32"/>
          <p:cNvSpPr txBox="1"/>
          <p:nvPr>
            <p:custDataLst>
              <p:tags r:id="rId6"/>
            </p:custDataLst>
          </p:nvPr>
        </p:nvSpPr>
        <p:spPr>
          <a:xfrm>
            <a:off x="15922673" y="5184801"/>
            <a:ext cx="5103813" cy="102181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 Attentes </a:t>
            </a:r>
            <a:endParaRPr lang="fr-CA" sz="2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Améliorer les réseaux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Reproduire fidèlement les architectures des réseaux vus dans la littérature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 les réseaux selon les paramètres utilisés dans la littérature</a:t>
            </a:r>
          </a:p>
          <a:p>
            <a:pPr lvl="0">
              <a:defRPr/>
            </a:pPr>
            <a:endParaRPr lang="fr-CA" sz="28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Évaluation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Complexité intrinsèque (nombre de paramètres…)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de confusion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de calcul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</a:t>
            </a:r>
            <a:r>
              <a:rPr lang="fr-CA" sz="28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endParaRPr lang="fr-CA" sz="28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Idées des résultats</a:t>
            </a:r>
          </a:p>
          <a:p>
            <a:pPr lvl="0">
              <a:defRPr/>
            </a:pPr>
            <a:endParaRPr lang="fr-CA" sz="28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>
            <p:custDataLst>
              <p:tags r:id="rId7"/>
            </p:custDataLst>
          </p:nvPr>
        </p:nvSpPr>
        <p:spPr>
          <a:xfrm>
            <a:off x="15922674" y="24160062"/>
            <a:ext cx="5147657" cy="615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 Références</a:t>
            </a:r>
          </a:p>
          <a:p>
            <a:pPr lvl="0">
              <a:defRPr/>
            </a:pPr>
            <a:endParaRPr lang="fr-CA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Neuroinformatik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Institut </a:t>
            </a: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«The </a:t>
            </a: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Traffic </a:t>
            </a: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Recognition Benchmark,» 20 July 2015. [En ligne] http://benchmark.ini.rub.de/?section</a:t>
            </a:r>
            <a:b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=gtsrb&amp;subsection=news.</a:t>
            </a:r>
          </a:p>
          <a:p>
            <a:pPr lvl="0">
              <a:defRPr/>
            </a:pPr>
            <a:endParaRPr lang="fr-F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Yann </a:t>
            </a: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«The MNIST </a:t>
            </a: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handwritten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digits,» 14 mai 2013. [En ligne]. </a:t>
            </a:r>
            <a:r>
              <a:rPr lang="fr-FR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http://yann.lecun.com/exdb/mnist/.</a:t>
            </a:r>
          </a:p>
          <a:p>
            <a:pPr lvl="0">
              <a:defRPr/>
            </a:pPr>
            <a:endParaRPr lang="fr-CA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-Bueno, «Multilayer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perceptrons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applied to traffic sign recognition tasks,» International Work-Conference on Artificial Neural Networks, pp. 865-872, June 2005. </a:t>
            </a: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Saturnino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Maldonado-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Bascón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«Road-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recognition 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support 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machines,» IEEE transactions on intelligent transportation 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8(2), pp. 264-278, 2007. </a:t>
            </a:r>
          </a:p>
          <a:p>
            <a:pPr>
              <a:defRPr/>
            </a:pPr>
            <a:endParaRPr lang="fr-CA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CireşAn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«Multi-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neural network for 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fr-CA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classification,» Neural Networks, 32, pp. 333-338, 2012. </a:t>
            </a:r>
          </a:p>
        </p:txBody>
      </p:sp>
      <p:cxnSp>
        <p:nvCxnSpPr>
          <p:cNvPr id="37" name="Connecteur droit 36"/>
          <p:cNvCxnSpPr/>
          <p:nvPr>
            <p:custDataLst>
              <p:tags r:id="rId8"/>
            </p:custDataLst>
          </p:nvPr>
        </p:nvCxnSpPr>
        <p:spPr>
          <a:xfrm>
            <a:off x="581025" y="4752753"/>
            <a:ext cx="20445461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4" y="30603625"/>
            <a:ext cx="2232248" cy="1494024"/>
          </a:xfrm>
          <a:prstGeom prst="rect">
            <a:avLst/>
          </a:prstGeom>
        </p:spPr>
      </p:pic>
      <p:sp>
        <p:nvSpPr>
          <p:cNvPr id="28" name="ZoneTexte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67016" y="30819649"/>
            <a:ext cx="14469274" cy="131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306" tIns="32653" rIns="65306" bIns="32653">
            <a:spAutoFit/>
          </a:bodyPr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2700" dirty="0"/>
              <a:t>SYS846 </a:t>
            </a:r>
            <a:r>
              <a:rPr lang="fr-FR" altLang="fr-FR" sz="2700" dirty="0"/>
              <a:t>–</a:t>
            </a:r>
            <a:r>
              <a:rPr lang="fr-CA" altLang="fr-FR" sz="2700" dirty="0"/>
              <a:t> </a:t>
            </a:r>
            <a:r>
              <a:rPr lang="fr-FR" altLang="fr-FR" sz="2700" dirty="0"/>
              <a:t>Réseaux de neurones et systèmes flous</a:t>
            </a:r>
          </a:p>
          <a:p>
            <a:pPr algn="ctr" eaLnBrk="1" hangingPunct="1"/>
            <a:endParaRPr lang="fr-CA" altLang="fr-FR" sz="2700" dirty="0"/>
          </a:p>
          <a:p>
            <a:pPr algn="ctr" eaLnBrk="1" hangingPunct="1"/>
            <a:r>
              <a:rPr lang="fr-CA" altLang="fr-FR" sz="2700" dirty="0"/>
              <a:t>École de Technologie Supérieure – 1100, rue Notre-Dame Ouest, Montréal, Québec, Canada </a:t>
            </a:r>
          </a:p>
        </p:txBody>
      </p:sp>
      <p:pic>
        <p:nvPicPr>
          <p:cNvPr id="12" name="Imag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9" y="19874433"/>
            <a:ext cx="5068007" cy="9297698"/>
          </a:xfrm>
          <a:prstGeom prst="rect">
            <a:avLst/>
          </a:prstGeom>
        </p:spPr>
      </p:pic>
      <p:graphicFrame>
        <p:nvGraphicFramePr>
          <p:cNvPr id="14" name="Diagramme 13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097600897"/>
              </p:ext>
            </p:extLst>
          </p:nvPr>
        </p:nvGraphicFramePr>
        <p:xfrm>
          <a:off x="6724732" y="8588554"/>
          <a:ext cx="8158045" cy="264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34" name="Diagramme 33"/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1866285"/>
              </p:ext>
            </p:extLst>
          </p:nvPr>
        </p:nvGraphicFramePr>
        <p:xfrm>
          <a:off x="6722631" y="6972192"/>
          <a:ext cx="8158045" cy="896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40" name="ZoneTexte 39"/>
          <p:cNvSpPr txBox="1"/>
          <p:nvPr>
            <p:custDataLst>
              <p:tags r:id="rId14"/>
            </p:custDataLst>
          </p:nvPr>
        </p:nvSpPr>
        <p:spPr>
          <a:xfrm>
            <a:off x="6543754" y="19874433"/>
            <a:ext cx="8793957" cy="104336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4-Travail réalisé</a:t>
            </a:r>
          </a:p>
          <a:p>
            <a:pPr lvl="0">
              <a:defRPr/>
            </a:pPr>
            <a:endParaRPr lang="fr-CA" sz="4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Réseau CNN pour le MNIST adapté</a:t>
            </a:r>
            <a:b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GTSRB avec l’architecture 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1708150">
              <a:tabLst>
                <a:tab pos="1612900" algn="l"/>
              </a:tabLst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1708150">
              <a:tabLst>
                <a:tab pos="1612900" algn="l"/>
              </a:tabLst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1708150">
              <a:tabLst>
                <a:tab pos="1612900" algn="l"/>
              </a:tabLst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28x28x1 &gt; 5x5x20 &gt; 5x5x50 &gt; 1x1x500 &gt; 1x1x43</a:t>
            </a:r>
          </a:p>
          <a:p>
            <a:pPr lvl="0" defTabSz="1708150">
              <a:tabLst>
                <a:tab pos="1612900" algn="l"/>
              </a:tabLst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2x(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max pool), 2 MLP (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 modèles de réseaux SVM et MLP disponibles pour le MNIST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fr-CA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forme des données pour rentrer dans le modèle du CNN. </a:t>
            </a:r>
          </a:p>
        </p:txBody>
      </p:sp>
      <p:pic>
        <p:nvPicPr>
          <p:cNvPr id="20" name="Image 1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86" y="22312757"/>
            <a:ext cx="8590396" cy="25279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37" y="26140385"/>
            <a:ext cx="2194336" cy="165385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623112" y="11953553"/>
            <a:ext cx="8484064" cy="3918842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034330881"/>
              </p:ext>
            </p:extLst>
          </p:nvPr>
        </p:nvGraphicFramePr>
        <p:xfrm>
          <a:off x="15966904" y="13212246"/>
          <a:ext cx="5007230" cy="174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130">
                  <a:extLst>
                    <a:ext uri="{9D8B030D-6E8A-4147-A177-3AD203B41FA5}">
                      <a16:colId xmlns:a16="http://schemas.microsoft.com/office/drawing/2014/main" val="2360339425"/>
                    </a:ext>
                  </a:extLst>
                </a:gridCol>
                <a:gridCol w="1844908">
                  <a:extLst>
                    <a:ext uri="{9D8B030D-6E8A-4147-A177-3AD203B41FA5}">
                      <a16:colId xmlns:a16="http://schemas.microsoft.com/office/drawing/2014/main" val="79447980"/>
                    </a:ext>
                  </a:extLst>
                </a:gridCol>
                <a:gridCol w="1964192">
                  <a:extLst>
                    <a:ext uri="{9D8B030D-6E8A-4147-A177-3AD203B41FA5}">
                      <a16:colId xmlns:a16="http://schemas.microsoft.com/office/drawing/2014/main" val="4242016094"/>
                    </a:ext>
                  </a:extLst>
                </a:gridCol>
              </a:tblGrid>
              <a:tr h="404455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 dirty="0">
                          <a:effectLst/>
                        </a:rPr>
                        <a:t>Réseau</a:t>
                      </a:r>
                      <a:endParaRPr lang="fr-FR" sz="2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 dirty="0">
                          <a:effectLst/>
                        </a:rPr>
                        <a:t>Ressources</a:t>
                      </a:r>
                      <a:endParaRPr lang="fr-FR" sz="2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 dirty="0">
                          <a:effectLst/>
                        </a:rPr>
                        <a:t>Performance</a:t>
                      </a:r>
                      <a:endParaRPr lang="fr-FR" sz="2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688360"/>
                  </a:ext>
                </a:extLst>
              </a:tr>
              <a:tr h="404455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 dirty="0">
                          <a:effectLst/>
                        </a:rPr>
                        <a:t>MLP</a:t>
                      </a:r>
                      <a:endParaRPr lang="fr-FR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 dirty="0">
                          <a:effectLst/>
                        </a:rPr>
                        <a:t>+++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>
                          <a:effectLst/>
                        </a:rPr>
                        <a:t>+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7565032"/>
                  </a:ext>
                </a:extLst>
              </a:tr>
              <a:tr h="404455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>
                          <a:effectLst/>
                        </a:rPr>
                        <a:t>SVM</a:t>
                      </a:r>
                      <a:endParaRPr lang="fr-FR" sz="2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 dirty="0">
                          <a:effectLst/>
                        </a:rPr>
                        <a:t>+++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>
                          <a:effectLst/>
                        </a:rPr>
                        <a:t>+++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747275"/>
                  </a:ext>
                </a:extLst>
              </a:tr>
              <a:tr h="404455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>
                          <a:effectLst/>
                        </a:rPr>
                        <a:t>CNN</a:t>
                      </a:r>
                      <a:endParaRPr lang="fr-FR" sz="2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>
                          <a:effectLst/>
                        </a:rPr>
                        <a:t>+</a:t>
                      </a:r>
                      <a:endParaRPr lang="fr-FR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u="none" strike="noStrike" dirty="0">
                          <a:effectLst/>
                        </a:rPr>
                        <a:t>+++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472090"/>
                  </a:ext>
                </a:extLst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10" y="26204117"/>
            <a:ext cx="3522452" cy="15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2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282</Words>
  <Application>Microsoft Office PowerPoint</Application>
  <PresentationFormat>Personnalisé</PresentationFormat>
  <Paragraphs>162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Print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Rémy Carpentier</cp:lastModifiedBy>
  <cp:revision>70</cp:revision>
  <dcterms:created xsi:type="dcterms:W3CDTF">2014-03-10T17:22:20Z</dcterms:created>
  <dcterms:modified xsi:type="dcterms:W3CDTF">2017-04-05T20:03:39Z</dcterms:modified>
</cp:coreProperties>
</file>