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63" r:id="rId2"/>
    <p:sldId id="296" r:id="rId3"/>
    <p:sldId id="297" r:id="rId4"/>
    <p:sldId id="298" r:id="rId5"/>
    <p:sldId id="299" r:id="rId6"/>
    <p:sldId id="300" r:id="rId7"/>
    <p:sldId id="307" r:id="rId8"/>
    <p:sldId id="308" r:id="rId9"/>
    <p:sldId id="309" r:id="rId10"/>
    <p:sldId id="301" r:id="rId11"/>
    <p:sldId id="302" r:id="rId12"/>
    <p:sldId id="303" r:id="rId13"/>
    <p:sldId id="310" r:id="rId14"/>
    <p:sldId id="311" r:id="rId15"/>
    <p:sldId id="304" r:id="rId16"/>
    <p:sldId id="305" r:id="rId17"/>
    <p:sldId id="306" r:id="rId18"/>
    <p:sldId id="283" r:id="rId19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63"/>
            <p14:sldId id="296"/>
            <p14:sldId id="297"/>
            <p14:sldId id="298"/>
            <p14:sldId id="299"/>
            <p14:sldId id="300"/>
            <p14:sldId id="307"/>
            <p14:sldId id="308"/>
            <p14:sldId id="309"/>
            <p14:sldId id="301"/>
            <p14:sldId id="302"/>
            <p14:sldId id="303"/>
            <p14:sldId id="310"/>
            <p14:sldId id="311"/>
            <p14:sldId id="304"/>
            <p14:sldId id="305"/>
            <p14:sldId id="306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B9B"/>
    <a:srgbClr val="AAD900"/>
    <a:srgbClr val="36C4F2"/>
    <a:srgbClr val="009EE3"/>
    <a:srgbClr val="D9D9D9"/>
    <a:srgbClr val="B1B1B1"/>
    <a:srgbClr val="D7D7D7"/>
    <a:srgbClr val="ECECEC"/>
    <a:srgbClr val="DE4D00"/>
    <a:srgbClr val="30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9333" autoAdjust="0"/>
  </p:normalViewPr>
  <p:slideViewPr>
    <p:cSldViewPr>
      <p:cViewPr varScale="1">
        <p:scale>
          <a:sx n="124" d="100"/>
          <a:sy n="124" d="100"/>
        </p:scale>
        <p:origin x="2736" y="102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 smtClean="0"/>
              <a:t>Bbc Berufsbildungscenter | Seite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 smtClean="0"/>
              <a:t>Bbc</a:t>
            </a:r>
            <a:r>
              <a:rPr lang="de-CH" dirty="0" smtClean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 smtClean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Bild:</a:t>
            </a:r>
            <a:r>
              <a:rPr lang="de-CH" baseline="0" dirty="0" smtClean="0"/>
              <a:t> </a:t>
            </a:r>
            <a:r>
              <a:rPr lang="de-CH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CC0 Public Domain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321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11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346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https://developer.android.com/training/testing/espresso/index.html</a:t>
            </a:r>
          </a:p>
          <a:p>
            <a:endParaRPr lang="de-CH" dirty="0" smtClean="0"/>
          </a:p>
          <a:p>
            <a:r>
              <a:rPr lang="de-CH" dirty="0" smtClean="0"/>
              <a:t>Espresso ist ein</a:t>
            </a:r>
            <a:r>
              <a:rPr lang="de-CH" baseline="0" dirty="0" smtClean="0"/>
              <a:t> Framework um automatische UI-Tests durchzuführen. Das Framework wird standardmässig bei einem neuen Projekt hinzugefügt (</a:t>
            </a:r>
            <a:r>
              <a:rPr lang="de-CH" baseline="0" dirty="0" err="1" smtClean="0"/>
              <a:t>Gradle</a:t>
            </a:r>
            <a:r>
              <a:rPr lang="de-CH" baseline="0" dirty="0" smtClean="0"/>
              <a:t>).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Beispiel-Code führt folgendes aus: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Auf der View mit der ID </a:t>
            </a:r>
            <a:r>
              <a:rPr lang="de-CH" baseline="0" dirty="0" err="1" smtClean="0"/>
              <a:t>name_field</a:t>
            </a:r>
            <a:r>
              <a:rPr lang="de-CH" baseline="0" dirty="0" smtClean="0"/>
              <a:t> wird der Text «Steve» eingegeben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Auf der View mit der ID </a:t>
            </a:r>
            <a:r>
              <a:rPr lang="de-CH" baseline="0" dirty="0" err="1" smtClean="0"/>
              <a:t>greet_button</a:t>
            </a:r>
            <a:r>
              <a:rPr lang="de-CH" baseline="0" dirty="0" smtClean="0"/>
              <a:t> wird ein Klick ausgeführt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Auf einer View mit dem Text «Hallo Steve!» wird geprüft ob überhaupt eine angezeigt wird die diesen Text hat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12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85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 smtClean="0"/>
              <a:t>Die ganzen </a:t>
            </a:r>
            <a:r>
              <a:rPr lang="de-CH" noProof="0" dirty="0" err="1" smtClean="0"/>
              <a:t>Matchers</a:t>
            </a:r>
            <a:r>
              <a:rPr lang="de-CH" baseline="0" noProof="0" dirty="0" smtClean="0"/>
              <a:t> wie </a:t>
            </a:r>
            <a:r>
              <a:rPr lang="de-CH" b="1" baseline="0" noProof="0" dirty="0" err="1" smtClean="0"/>
              <a:t>onData</a:t>
            </a:r>
            <a:r>
              <a:rPr lang="de-CH" b="0" baseline="0" noProof="0" dirty="0" smtClean="0"/>
              <a:t>, </a:t>
            </a:r>
            <a:r>
              <a:rPr lang="de-CH" b="1" baseline="0" noProof="0" dirty="0" err="1" smtClean="0"/>
              <a:t>withId</a:t>
            </a:r>
            <a:r>
              <a:rPr lang="de-CH" sz="1000" b="0" baseline="0" noProof="0" dirty="0" smtClean="0"/>
              <a:t>, </a:t>
            </a:r>
            <a:r>
              <a:rPr lang="de-CH" sz="1000" b="1" baseline="0" noProof="0" dirty="0" err="1" smtClean="0"/>
              <a:t>anything</a:t>
            </a:r>
            <a:r>
              <a:rPr lang="de-CH" sz="1000" b="0" baseline="0" noProof="0" dirty="0" smtClean="0"/>
              <a:t>, </a:t>
            </a:r>
            <a:r>
              <a:rPr lang="de-CH" sz="1000" b="1" baseline="0" noProof="0" dirty="0" err="1" smtClean="0"/>
              <a:t>isDisplayed</a:t>
            </a:r>
            <a:r>
              <a:rPr lang="de-CH" sz="1000" b="0" baseline="0" noProof="0" dirty="0" smtClean="0"/>
              <a:t>, </a:t>
            </a:r>
            <a:r>
              <a:rPr lang="de-CH" sz="1000" b="0" baseline="0" noProof="0" dirty="0" err="1" smtClean="0"/>
              <a:t>usw</a:t>
            </a:r>
            <a:r>
              <a:rPr lang="de-CH" sz="1000" b="0" baseline="0" noProof="0" dirty="0" smtClean="0"/>
              <a:t> (die statischen Methoden, kursiv) müssen importiert werden.</a:t>
            </a:r>
          </a:p>
          <a:p>
            <a:endParaRPr lang="de-CH" sz="1000" b="0" baseline="0" noProof="0" dirty="0" smtClean="0"/>
          </a:p>
          <a:p>
            <a:r>
              <a:rPr lang="de-CH" sz="1000" b="0" baseline="0" noProof="0" dirty="0" smtClean="0"/>
              <a:t>Die Zeile @</a:t>
            </a:r>
            <a:r>
              <a:rPr lang="de-CH" sz="1000" b="0" baseline="0" noProof="0" dirty="0" err="1" smtClean="0"/>
              <a:t>Rule</a:t>
            </a:r>
            <a:r>
              <a:rPr lang="de-CH" sz="1000" b="0" baseline="0" noProof="0" dirty="0" smtClean="0"/>
              <a:t> und die </a:t>
            </a:r>
            <a:r>
              <a:rPr lang="de-CH" sz="1000" b="0" baseline="0" noProof="0" dirty="0" err="1" smtClean="0"/>
              <a:t>ActivityTestRule</a:t>
            </a:r>
            <a:r>
              <a:rPr lang="de-CH" sz="1000" b="0" baseline="0" noProof="0" dirty="0" smtClean="0"/>
              <a:t> darunter bestimmen dass diese Tests mit der angegebenen </a:t>
            </a:r>
            <a:r>
              <a:rPr lang="de-CH" sz="1000" b="0" baseline="0" noProof="0" dirty="0" err="1" smtClean="0"/>
              <a:t>Activity</a:t>
            </a:r>
            <a:r>
              <a:rPr lang="de-CH" sz="1000" b="0" baseline="0" noProof="0" dirty="0" smtClean="0"/>
              <a:t> ausgeführt werden müssen. Dadurch wird sichergestellt dass die angegebene </a:t>
            </a:r>
            <a:r>
              <a:rPr lang="de-CH" sz="1000" b="0" baseline="0" noProof="0" dirty="0" err="1" smtClean="0"/>
              <a:t>Activity</a:t>
            </a:r>
            <a:r>
              <a:rPr lang="de-CH" sz="1000" b="0" baseline="0" noProof="0" dirty="0" smtClean="0"/>
              <a:t> läuft.</a:t>
            </a:r>
          </a:p>
          <a:p>
            <a:endParaRPr lang="de-CH" sz="1000" b="0" baseline="0" noProof="0" dirty="0" smtClean="0"/>
          </a:p>
          <a:p>
            <a:r>
              <a:rPr lang="de-CH" sz="1000" b="0" baseline="0" noProof="0" dirty="0" smtClean="0"/>
              <a:t>Der Test:</a:t>
            </a:r>
          </a:p>
          <a:p>
            <a:r>
              <a:rPr lang="de-CH" sz="1000" b="0" baseline="0" noProof="0" dirty="0" smtClean="0"/>
              <a:t>Wir suchen in allen Daten welche in der </a:t>
            </a:r>
            <a:r>
              <a:rPr lang="de-CH" sz="1000" b="0" baseline="0" noProof="0" dirty="0" err="1" smtClean="0"/>
              <a:t>AdapterView</a:t>
            </a:r>
            <a:r>
              <a:rPr lang="de-CH" sz="1000" b="0" baseline="0" noProof="0" dirty="0" smtClean="0"/>
              <a:t> mit der ID </a:t>
            </a:r>
            <a:r>
              <a:rPr lang="de-CH" sz="1000" b="0" baseline="0" noProof="0" dirty="0" err="1" smtClean="0"/>
              <a:t>badiliste</a:t>
            </a:r>
            <a:r>
              <a:rPr lang="de-CH" sz="1000" b="0" baseline="0" noProof="0" dirty="0" smtClean="0"/>
              <a:t> vorhanden sind das erste Element und führen darauf ein Klick aus.</a:t>
            </a:r>
          </a:p>
          <a:p>
            <a:r>
              <a:rPr lang="de-CH" sz="1000" b="0" baseline="0" noProof="0" dirty="0" smtClean="0"/>
              <a:t>Danach suchen wir wieder das erste Element, diesmal in der </a:t>
            </a:r>
            <a:r>
              <a:rPr lang="de-CH" sz="1000" b="0" baseline="0" noProof="0" dirty="0" err="1" smtClean="0"/>
              <a:t>AdapterView</a:t>
            </a:r>
            <a:r>
              <a:rPr lang="de-CH" sz="1000" b="0" baseline="0" noProof="0" dirty="0" smtClean="0"/>
              <a:t> </a:t>
            </a:r>
            <a:r>
              <a:rPr lang="de-CH" sz="1000" b="0" baseline="0" noProof="0" dirty="0" err="1" smtClean="0"/>
              <a:t>becken_infos</a:t>
            </a:r>
            <a:r>
              <a:rPr lang="de-CH" sz="1000" b="0" baseline="0" noProof="0" dirty="0" smtClean="0"/>
              <a:t>, und prüfen ob es überhaupt angezeigt wird bzw. vorhanden ist.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13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332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drei</a:t>
            </a:r>
            <a:r>
              <a:rPr lang="de-CH" baseline="0" dirty="0" smtClean="0"/>
              <a:t> Screenshots von links: 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Starten des </a:t>
            </a:r>
            <a:r>
              <a:rPr lang="de-CH" baseline="0" dirty="0" err="1" smtClean="0"/>
              <a:t>Recordings</a:t>
            </a:r>
            <a:endParaRPr lang="de-CH" baseline="0" dirty="0" smtClean="0"/>
          </a:p>
          <a:p>
            <a:pPr marL="228600" indent="-228600">
              <a:buAutoNum type="arabicPeriod"/>
            </a:pPr>
            <a:r>
              <a:rPr lang="de-CH" baseline="0" dirty="0" smtClean="0"/>
              <a:t>Recording der Aktionen (durch interagieren mit dem UI im Emulator). Mit Add </a:t>
            </a:r>
            <a:r>
              <a:rPr lang="de-CH" baseline="0" dirty="0" err="1" smtClean="0"/>
              <a:t>Assert</a:t>
            </a:r>
            <a:r>
              <a:rPr lang="de-CH" baseline="0" dirty="0" smtClean="0"/>
              <a:t> kann eine </a:t>
            </a:r>
            <a:r>
              <a:rPr lang="de-CH" baseline="0" dirty="0" err="1" smtClean="0"/>
              <a:t>überprüfung</a:t>
            </a:r>
            <a:r>
              <a:rPr lang="de-CH" baseline="0" dirty="0" smtClean="0"/>
              <a:t> hinzugefügt werden.</a:t>
            </a:r>
          </a:p>
          <a:p>
            <a:pPr marL="228600" indent="-228600">
              <a:buAutoNum type="arabicPeriod"/>
            </a:pPr>
            <a:r>
              <a:rPr lang="de-CH" dirty="0" smtClean="0"/>
              <a:t>Generierter</a:t>
            </a:r>
            <a:r>
              <a:rPr lang="de-CH" baseline="0" dirty="0" smtClean="0"/>
              <a:t> Test</a:t>
            </a:r>
          </a:p>
          <a:p>
            <a:pPr marL="0" indent="0">
              <a:buNone/>
            </a:pPr>
            <a:endParaRPr lang="de-CH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14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441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00B0F0"/>
              </a:buClr>
            </a:pPr>
            <a:r>
              <a:rPr lang="de-CH" dirty="0" smtClean="0"/>
              <a:t>Expertenbasierte Usability-Evaluationen</a:t>
            </a:r>
            <a:br>
              <a:rPr lang="de-CH" dirty="0" smtClean="0"/>
            </a:br>
            <a:r>
              <a:rPr lang="de-CH" dirty="0" smtClean="0"/>
              <a:t>- Ein Usability-Spezialist schaut sich deine App an.</a:t>
            </a:r>
          </a:p>
          <a:p>
            <a:pPr marL="285750" indent="-285750">
              <a:buClr>
                <a:srgbClr val="00B0F0"/>
              </a:buClr>
            </a:pPr>
            <a:endParaRPr lang="de-CH" dirty="0" smtClean="0"/>
          </a:p>
          <a:p>
            <a:pPr marL="285750" indent="-285750">
              <a:buClr>
                <a:srgbClr val="00B0F0"/>
              </a:buClr>
            </a:pPr>
            <a:r>
              <a:rPr lang="de-CH" dirty="0" smtClean="0"/>
              <a:t>Usability-Tests im Labor</a:t>
            </a:r>
            <a:br>
              <a:rPr lang="de-CH" dirty="0" smtClean="0"/>
            </a:br>
            <a:r>
              <a:rPr lang="de-CH" dirty="0" smtClean="0"/>
              <a:t>- Möglichst grosse Zahl von unterschiedlich begabten Benutzern werden auf deine App losgelassen. Dabei wird ihr Verhalten aufgezeichnet und ausgewertet. 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15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19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Diese User Stories</a:t>
            </a:r>
            <a:r>
              <a:rPr lang="de-CH" baseline="0" dirty="0" smtClean="0"/>
              <a:t> haben wir bereits in der «User Story»-Präsentation gesehen. Alle definierten User Stories müssen beim </a:t>
            </a:r>
            <a:r>
              <a:rPr lang="de-CH" baseline="0" dirty="0" err="1" smtClean="0"/>
              <a:t>Testing</a:t>
            </a:r>
            <a:r>
              <a:rPr lang="de-CH" baseline="0" dirty="0" smtClean="0"/>
              <a:t> auch überprüft werden ob die geforderte Funktionalität auch eingehalten wurde.</a:t>
            </a:r>
          </a:p>
          <a:p>
            <a:r>
              <a:rPr lang="de-CH" baseline="0" dirty="0" smtClean="0"/>
              <a:t>Auf der nächsten Folie sehen wir wie das ganze in einem Testkonzept mit automatisierten und manuellen Tests aussehen könnte.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16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25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17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61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Ohne das </a:t>
            </a:r>
            <a:r>
              <a:rPr lang="de-CH" dirty="0" err="1" smtClean="0"/>
              <a:t>Testing</a:t>
            </a:r>
            <a:r>
              <a:rPr lang="de-CH" dirty="0" smtClean="0"/>
              <a:t> könnte eine App umgesetzt werden</a:t>
            </a:r>
            <a:r>
              <a:rPr lang="de-CH" baseline="0" dirty="0" smtClean="0"/>
              <a:t> die am Schluss gar nicht den Anforderungen oder ursprünglichen Wünschen entspricht.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3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974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4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282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Google empfiehlt</a:t>
            </a:r>
            <a:r>
              <a:rPr lang="de-CH" baseline="0" dirty="0" smtClean="0"/>
              <a:t> folgende Aufteilung der Tests:</a:t>
            </a:r>
          </a:p>
          <a:p>
            <a:endParaRPr lang="de-CH" baseline="0" dirty="0" smtClean="0"/>
          </a:p>
          <a:p>
            <a:r>
              <a:rPr lang="de-CH" baseline="0" dirty="0" smtClean="0"/>
              <a:t>70% Unit Tests</a:t>
            </a:r>
          </a:p>
          <a:p>
            <a:r>
              <a:rPr lang="de-CH" baseline="0" dirty="0" smtClean="0"/>
              <a:t>20% Integration Tests</a:t>
            </a:r>
          </a:p>
          <a:p>
            <a:r>
              <a:rPr lang="de-CH" baseline="0" dirty="0" smtClean="0"/>
              <a:t>10% UI Tests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5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184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Google empfiehlt eine Test-</a:t>
            </a:r>
            <a:r>
              <a:rPr lang="de-CH" dirty="0" err="1" smtClean="0"/>
              <a:t>Driven</a:t>
            </a:r>
            <a:r>
              <a:rPr lang="de-CH" dirty="0" smtClean="0"/>
              <a:t> Softwareentwicklung</a:t>
            </a:r>
            <a:r>
              <a:rPr lang="de-CH" baseline="0" dirty="0" smtClean="0"/>
              <a:t> d.h. bevor eine Funktion implementiert wird, werden die einzelnen Tests für diese Funktion geschrieben und danach die eigentliche Funktion.</a:t>
            </a:r>
          </a:p>
          <a:p>
            <a:endParaRPr lang="de-CH" baseline="0" dirty="0" smtClean="0"/>
          </a:p>
          <a:p>
            <a:r>
              <a:rPr lang="de-CH" dirty="0" err="1" smtClean="0"/>
              <a:t>Mockito</a:t>
            </a:r>
            <a:r>
              <a:rPr lang="de-CH" dirty="0" smtClean="0"/>
              <a:t> ist ein</a:t>
            </a:r>
            <a:r>
              <a:rPr lang="de-CH" baseline="0" dirty="0" smtClean="0"/>
              <a:t> Java-Unit-Test-Framework welches unter anderem das Testen von UI-Funktionalitäten vereinfacht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6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849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7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8965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erstellen im «</a:t>
            </a:r>
            <a:r>
              <a:rPr lang="de-CH" dirty="0" err="1" smtClean="0"/>
              <a:t>test</a:t>
            </a:r>
            <a:r>
              <a:rPr lang="de-CH" dirty="0" smtClean="0"/>
              <a:t>»-Projekt</a:t>
            </a:r>
            <a:r>
              <a:rPr lang="de-CH" baseline="0" dirty="0" smtClean="0"/>
              <a:t> die Klasse «</a:t>
            </a:r>
            <a:r>
              <a:rPr lang="de-CH" baseline="0" dirty="0" err="1" smtClean="0"/>
              <a:t>WieWarmJsonParserTest</a:t>
            </a:r>
            <a:r>
              <a:rPr lang="de-CH" baseline="0" dirty="0" smtClean="0"/>
              <a:t>» welche die Tests zum </a:t>
            </a:r>
            <a:r>
              <a:rPr lang="de-CH" baseline="0" dirty="0" err="1" smtClean="0"/>
              <a:t>WieWarmJsonParser</a:t>
            </a:r>
            <a:r>
              <a:rPr lang="de-CH" baseline="0" dirty="0" smtClean="0"/>
              <a:t> beinhalten wird.</a:t>
            </a:r>
          </a:p>
          <a:p>
            <a:endParaRPr lang="de-CH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8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90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TEST_JSON ist ein</a:t>
            </a:r>
            <a:r>
              <a:rPr lang="de-CH" baseline="0" dirty="0" smtClean="0"/>
              <a:t> konstanter (</a:t>
            </a:r>
            <a:r>
              <a:rPr lang="de-CH" baseline="0" dirty="0" err="1" smtClean="0"/>
              <a:t>static</a:t>
            </a:r>
            <a:r>
              <a:rPr lang="de-CH" baseline="0" dirty="0" smtClean="0"/>
              <a:t> und final) String mit </a:t>
            </a:r>
            <a:r>
              <a:rPr lang="de-CH" baseline="0" dirty="0" err="1" smtClean="0"/>
              <a:t>Json</a:t>
            </a:r>
            <a:r>
              <a:rPr lang="de-CH" baseline="0" dirty="0" smtClean="0"/>
              <a:t> Inhalt: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 </a:t>
            </a:r>
            <a:r>
              <a:rPr lang="de-CH" dirty="0" smtClean="0"/>
              <a:t>String </a:t>
            </a:r>
            <a:r>
              <a:rPr lang="de-CH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TEST_JSON </a:t>
            </a:r>
            <a:r>
              <a:rPr lang="de-CH" dirty="0" smtClean="0"/>
              <a:t>=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badid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\"9000\",\n"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badname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\"Schwimmbad\",\n"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kanton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\"BE\",\n"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plz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Bümpliz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\"adresse1\": \"Bahnhöheweg 70\",\n"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\"adresse2\":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\"email\": \"info@bbcag.ch\",\n"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telefon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\"www.berufsbildungscenter.ch\",\n"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zeiten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\"preise\": null,\n"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\"Keine speziellen Angaben\",\n"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wetterort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\"Bern\",\n"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uv_station_name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\"Bern\",\n"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uv_wert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1,\n"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uv_date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\"2017-11-28 00:00:00\",\n"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uv_date_pretty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\"28.11.\",\n"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becken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{\n"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\"Schwimmbecken\": {\n"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beckenid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185,\n"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beckenname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\"Schwimmbecken\",\n"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\"22.0\",\n"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\"2017-07-04 08:02:00\",\n"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\"typ\": \"Hallenbad\",\n"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\"geöffnet\",\n"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smskeywords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\";BEUMPLIZ;\",\n"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smsname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Bbc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Schwimmbad\",\n"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ismain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\"T   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date_pretty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\"04.07.\"\n"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}\n"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},\n"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bilder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[],\n"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[\n"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{\n"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wetter_symbol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9,\n"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wetter_temp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\"3.0\",\n"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wetter_date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\"2017-11-29 00:00:00\",\n"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wetter_date_pretty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\"29.11.\"\n"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},\n"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{\n"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wetter_symbol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15,\n"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wetter_temp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\"4.0\",\n"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wetter_date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\"2017-11-28 00:00:00\",\n"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  \"</a:t>
            </a:r>
            <a:r>
              <a:rPr lang="de-CH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wetter_date_pretty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\": \"28.11.\"\n"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  }\n"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]\n" </a:t>
            </a:r>
            <a:r>
              <a:rPr lang="de-CH" dirty="0" smtClean="0"/>
              <a:t>+</a:t>
            </a:r>
            <a:br>
              <a:rPr lang="de-CH" dirty="0" smtClean="0"/>
            </a:br>
            <a:r>
              <a:rPr lang="de-CH" dirty="0" smtClean="0"/>
              <a:t>        </a:t>
            </a:r>
            <a:r>
              <a:rPr lang="de-CH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"}"</a:t>
            </a:r>
            <a:r>
              <a:rPr lang="de-CH" dirty="0" smtClean="0"/>
              <a:t>;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9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990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z.B. kann</a:t>
            </a:r>
            <a:r>
              <a:rPr lang="de-CH" baseline="0" dirty="0" smtClean="0"/>
              <a:t> das korrekte </a:t>
            </a:r>
            <a:r>
              <a:rPr lang="de-CH" baseline="0" dirty="0" err="1" smtClean="0"/>
              <a:t>Intent</a:t>
            </a:r>
            <a:r>
              <a:rPr lang="de-CH" baseline="0" dirty="0" smtClean="0"/>
              <a:t>-Handling getestet werden. Das </a:t>
            </a:r>
            <a:r>
              <a:rPr lang="de-CH" baseline="0" dirty="0" err="1" smtClean="0"/>
              <a:t>Testing</a:t>
            </a:r>
            <a:r>
              <a:rPr lang="de-CH" baseline="0" dirty="0" smtClean="0"/>
              <a:t>-Framework Espresso unterstützt das senden von «Mock»-</a:t>
            </a:r>
            <a:r>
              <a:rPr lang="de-CH" baseline="0" dirty="0" err="1" smtClean="0"/>
              <a:t>Intents</a:t>
            </a:r>
            <a:r>
              <a:rPr lang="de-CH" baseline="0" dirty="0" smtClean="0"/>
              <a:t> an die zu testende </a:t>
            </a:r>
            <a:r>
              <a:rPr lang="de-CH" baseline="0" dirty="0" err="1" smtClean="0"/>
              <a:t>Activity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smtClean="0"/>
              <a:t>Arbeitet meist ähnlich wie UI-Tests (deshalb kein Beispiel) nur das sich die Tests auf einzelne Komponenten beschränken.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10</a:t>
            </a:fld>
            <a:endParaRPr lang="de-CH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047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</a:t>
            </a:r>
            <a:endParaRPr lang="de-CH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 smtClean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 smtClean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 / «Zitat»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 </a:t>
            </a:r>
            <a:r>
              <a:rPr lang="de-DE" dirty="0" smtClean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 smtClean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 smtClean="0"/>
              <a:t>Überschrift 2 / Autor</a:t>
            </a:r>
            <a:endParaRPr lang="de-CH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 smtClean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r>
              <a:rPr lang="de-DE" dirty="0" smtClean="0"/>
              <a:t>Code eingeben</a:t>
            </a:r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4000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 smtClean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Vielen</a:t>
            </a:r>
            <a:r>
              <a:rPr lang="de-CH" sz="2800" b="1" baseline="0" dirty="0" smtClean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Fragen?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7864" b="38671"/>
          <a:stretch/>
        </p:blipFill>
        <p:spPr>
          <a:xfrm>
            <a:off x="0" y="3795886"/>
            <a:ext cx="3973558" cy="136815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0756" y="1481211"/>
            <a:ext cx="3789196" cy="483646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Folientitel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904" y="2355726"/>
            <a:ext cx="3767048" cy="288925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0756" y="1872142"/>
            <a:ext cx="3789196" cy="500687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8605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ollbild, Texsquare mittel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7">
            <a:hlinkClick r:id="" action="ppaction://noaction" highlightClick="1"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2519" y="3133332"/>
            <a:ext cx="5001198" cy="2034650"/>
          </a:xfrm>
          <a:custGeom>
            <a:avLst/>
            <a:gdLst>
              <a:gd name="connsiteX0" fmla="*/ 0 w 5422106"/>
              <a:gd name="connsiteY0" fmla="*/ 0 h 4320540"/>
              <a:gd name="connsiteX1" fmla="*/ 5422106 w 5422106"/>
              <a:gd name="connsiteY1" fmla="*/ 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0 h 4320540"/>
              <a:gd name="connsiteX1" fmla="*/ 3659981 w 5422106"/>
              <a:gd name="connsiteY1" fmla="*/ 1200150 h 4320540"/>
              <a:gd name="connsiteX2" fmla="*/ 5422106 w 5422106"/>
              <a:gd name="connsiteY2" fmla="*/ 4320540 h 4320540"/>
              <a:gd name="connsiteX3" fmla="*/ 0 w 5422106"/>
              <a:gd name="connsiteY3" fmla="*/ 4320540 h 4320540"/>
              <a:gd name="connsiteX4" fmla="*/ 0 w 5422106"/>
              <a:gd name="connsiteY4" fmla="*/ 0 h 4320540"/>
              <a:gd name="connsiteX0" fmla="*/ 0 w 5422106"/>
              <a:gd name="connsiteY0" fmla="*/ 952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0 w 5422106"/>
              <a:gd name="connsiteY4" fmla="*/ 9525 h 4330065"/>
              <a:gd name="connsiteX0" fmla="*/ 0 w 5441156"/>
              <a:gd name="connsiteY0" fmla="*/ 1666875 h 4330065"/>
              <a:gd name="connsiteX1" fmla="*/ 3593306 w 5441156"/>
              <a:gd name="connsiteY1" fmla="*/ 0 h 4330065"/>
              <a:gd name="connsiteX2" fmla="*/ 5441156 w 5441156"/>
              <a:gd name="connsiteY2" fmla="*/ 4330065 h 4330065"/>
              <a:gd name="connsiteX3" fmla="*/ 19050 w 5441156"/>
              <a:gd name="connsiteY3" fmla="*/ 4330065 h 4330065"/>
              <a:gd name="connsiteX4" fmla="*/ 0 w 5441156"/>
              <a:gd name="connsiteY4" fmla="*/ 1666875 h 4330065"/>
              <a:gd name="connsiteX0" fmla="*/ 66675 w 5422106"/>
              <a:gd name="connsiteY0" fmla="*/ 561975 h 4330065"/>
              <a:gd name="connsiteX1" fmla="*/ 3574256 w 5422106"/>
              <a:gd name="connsiteY1" fmla="*/ 0 h 4330065"/>
              <a:gd name="connsiteX2" fmla="*/ 5422106 w 5422106"/>
              <a:gd name="connsiteY2" fmla="*/ 4330065 h 4330065"/>
              <a:gd name="connsiteX3" fmla="*/ 0 w 5422106"/>
              <a:gd name="connsiteY3" fmla="*/ 4330065 h 4330065"/>
              <a:gd name="connsiteX4" fmla="*/ 66675 w 5422106"/>
              <a:gd name="connsiteY4" fmla="*/ 561975 h 4330065"/>
              <a:gd name="connsiteX0" fmla="*/ 161925 w 5517356"/>
              <a:gd name="connsiteY0" fmla="*/ 561975 h 4330065"/>
              <a:gd name="connsiteX1" fmla="*/ 3669506 w 5517356"/>
              <a:gd name="connsiteY1" fmla="*/ 0 h 4330065"/>
              <a:gd name="connsiteX2" fmla="*/ 5517356 w 5517356"/>
              <a:gd name="connsiteY2" fmla="*/ 4330065 h 4330065"/>
              <a:gd name="connsiteX3" fmla="*/ 0 w 5517356"/>
              <a:gd name="connsiteY3" fmla="*/ 2320290 h 4330065"/>
              <a:gd name="connsiteX4" fmla="*/ 161925 w 5517356"/>
              <a:gd name="connsiteY4" fmla="*/ 561975 h 4330065"/>
              <a:gd name="connsiteX0" fmla="*/ 0 w 5355431"/>
              <a:gd name="connsiteY0" fmla="*/ 561975 h 4330065"/>
              <a:gd name="connsiteX1" fmla="*/ 3507581 w 5355431"/>
              <a:gd name="connsiteY1" fmla="*/ 0 h 4330065"/>
              <a:gd name="connsiteX2" fmla="*/ 5355431 w 5355431"/>
              <a:gd name="connsiteY2" fmla="*/ 4330065 h 4330065"/>
              <a:gd name="connsiteX3" fmla="*/ 66675 w 5355431"/>
              <a:gd name="connsiteY3" fmla="*/ 2815590 h 4330065"/>
              <a:gd name="connsiteX4" fmla="*/ 0 w 5355431"/>
              <a:gd name="connsiteY4" fmla="*/ 561975 h 4330065"/>
              <a:gd name="connsiteX0" fmla="*/ 0 w 3507581"/>
              <a:gd name="connsiteY0" fmla="*/ 561975 h 2815590"/>
              <a:gd name="connsiteX1" fmla="*/ 3507581 w 3507581"/>
              <a:gd name="connsiteY1" fmla="*/ 0 h 2815590"/>
              <a:gd name="connsiteX2" fmla="*/ 3231356 w 3507581"/>
              <a:gd name="connsiteY2" fmla="*/ 2653665 h 2815590"/>
              <a:gd name="connsiteX3" fmla="*/ 66675 w 3507581"/>
              <a:gd name="connsiteY3" fmla="*/ 2815590 h 2815590"/>
              <a:gd name="connsiteX4" fmla="*/ 0 w 3507581"/>
              <a:gd name="connsiteY4" fmla="*/ 561975 h 2815590"/>
              <a:gd name="connsiteX0" fmla="*/ 0 w 4783931"/>
              <a:gd name="connsiteY0" fmla="*/ 561975 h 2920365"/>
              <a:gd name="connsiteX1" fmla="*/ 3507581 w 4783931"/>
              <a:gd name="connsiteY1" fmla="*/ 0 h 2920365"/>
              <a:gd name="connsiteX2" fmla="*/ 4783931 w 4783931"/>
              <a:gd name="connsiteY2" fmla="*/ 2920365 h 2920365"/>
              <a:gd name="connsiteX3" fmla="*/ 66675 w 4783931"/>
              <a:gd name="connsiteY3" fmla="*/ 2815590 h 2920365"/>
              <a:gd name="connsiteX4" fmla="*/ 0 w 4783931"/>
              <a:gd name="connsiteY4" fmla="*/ 561975 h 2920365"/>
              <a:gd name="connsiteX0" fmla="*/ 0 w 4783931"/>
              <a:gd name="connsiteY0" fmla="*/ 1333500 h 3691890"/>
              <a:gd name="connsiteX1" fmla="*/ 3147370 w 4783931"/>
              <a:gd name="connsiteY1" fmla="*/ 0 h 3691890"/>
              <a:gd name="connsiteX2" fmla="*/ 4783931 w 4783931"/>
              <a:gd name="connsiteY2" fmla="*/ 3691890 h 3691890"/>
              <a:gd name="connsiteX3" fmla="*/ 66675 w 4783931"/>
              <a:gd name="connsiteY3" fmla="*/ 3587115 h 3691890"/>
              <a:gd name="connsiteX4" fmla="*/ 0 w 4783931"/>
              <a:gd name="connsiteY4" fmla="*/ 1333500 h 3691890"/>
              <a:gd name="connsiteX0" fmla="*/ 0 w 4774196"/>
              <a:gd name="connsiteY0" fmla="*/ 1428750 h 3691890"/>
              <a:gd name="connsiteX1" fmla="*/ 3137635 w 4774196"/>
              <a:gd name="connsiteY1" fmla="*/ 0 h 3691890"/>
              <a:gd name="connsiteX2" fmla="*/ 4774196 w 4774196"/>
              <a:gd name="connsiteY2" fmla="*/ 3691890 h 3691890"/>
              <a:gd name="connsiteX3" fmla="*/ 56940 w 4774196"/>
              <a:gd name="connsiteY3" fmla="*/ 3587115 h 3691890"/>
              <a:gd name="connsiteX4" fmla="*/ 0 w 4774196"/>
              <a:gd name="connsiteY4" fmla="*/ 1428750 h 3691890"/>
              <a:gd name="connsiteX0" fmla="*/ 0 w 5095466"/>
              <a:gd name="connsiteY0" fmla="*/ 1428750 h 3587115"/>
              <a:gd name="connsiteX1" fmla="*/ 3137635 w 5095466"/>
              <a:gd name="connsiteY1" fmla="*/ 0 h 3587115"/>
              <a:gd name="connsiteX2" fmla="*/ 5095466 w 5095466"/>
              <a:gd name="connsiteY2" fmla="*/ 2225040 h 3587115"/>
              <a:gd name="connsiteX3" fmla="*/ 56940 w 5095466"/>
              <a:gd name="connsiteY3" fmla="*/ 3587115 h 3587115"/>
              <a:gd name="connsiteX4" fmla="*/ 0 w 5095466"/>
              <a:gd name="connsiteY4" fmla="*/ 1428750 h 3587115"/>
              <a:gd name="connsiteX0" fmla="*/ 0 w 5095466"/>
              <a:gd name="connsiteY0" fmla="*/ 1428750 h 2225040"/>
              <a:gd name="connsiteX1" fmla="*/ 3137635 w 5095466"/>
              <a:gd name="connsiteY1" fmla="*/ 0 h 2225040"/>
              <a:gd name="connsiteX2" fmla="*/ 5095466 w 5095466"/>
              <a:gd name="connsiteY2" fmla="*/ 2225040 h 2225040"/>
              <a:gd name="connsiteX3" fmla="*/ 8263 w 5095466"/>
              <a:gd name="connsiteY3" fmla="*/ 2120265 h 2225040"/>
              <a:gd name="connsiteX4" fmla="*/ 0 w 5095466"/>
              <a:gd name="connsiteY4" fmla="*/ 1428750 h 2225040"/>
              <a:gd name="connsiteX0" fmla="*/ 0 w 5095466"/>
              <a:gd name="connsiteY0" fmla="*/ 1428750 h 2225040"/>
              <a:gd name="connsiteX1" fmla="*/ 3137635 w 5095466"/>
              <a:gd name="connsiteY1" fmla="*/ 0 h 2225040"/>
              <a:gd name="connsiteX2" fmla="*/ 5095466 w 5095466"/>
              <a:gd name="connsiteY2" fmla="*/ 2225040 h 2225040"/>
              <a:gd name="connsiteX3" fmla="*/ 27734 w 5095466"/>
              <a:gd name="connsiteY3" fmla="*/ 2148840 h 2225040"/>
              <a:gd name="connsiteX4" fmla="*/ 0 w 5095466"/>
              <a:gd name="connsiteY4" fmla="*/ 1428750 h 2225040"/>
              <a:gd name="connsiteX0" fmla="*/ 0 w 5095466"/>
              <a:gd name="connsiteY0" fmla="*/ 647700 h 1443990"/>
              <a:gd name="connsiteX1" fmla="*/ 3673085 w 5095466"/>
              <a:gd name="connsiteY1" fmla="*/ 0 h 1443990"/>
              <a:gd name="connsiteX2" fmla="*/ 5095466 w 5095466"/>
              <a:gd name="connsiteY2" fmla="*/ 1443990 h 1443990"/>
              <a:gd name="connsiteX3" fmla="*/ 27734 w 5095466"/>
              <a:gd name="connsiteY3" fmla="*/ 1367790 h 1443990"/>
              <a:gd name="connsiteX4" fmla="*/ 0 w 5095466"/>
              <a:gd name="connsiteY4" fmla="*/ 647700 h 1443990"/>
              <a:gd name="connsiteX0" fmla="*/ 0 w 5095466"/>
              <a:gd name="connsiteY0" fmla="*/ 647700 h 3377565"/>
              <a:gd name="connsiteX1" fmla="*/ 3673085 w 5095466"/>
              <a:gd name="connsiteY1" fmla="*/ 0 h 3377565"/>
              <a:gd name="connsiteX2" fmla="*/ 5095466 w 5095466"/>
              <a:gd name="connsiteY2" fmla="*/ 1443990 h 3377565"/>
              <a:gd name="connsiteX3" fmla="*/ 2481066 w 5095466"/>
              <a:gd name="connsiteY3" fmla="*/ 3377565 h 3377565"/>
              <a:gd name="connsiteX4" fmla="*/ 0 w 5095466"/>
              <a:gd name="connsiteY4" fmla="*/ 647700 h 3377565"/>
              <a:gd name="connsiteX0" fmla="*/ 0 w 6672608"/>
              <a:gd name="connsiteY0" fmla="*/ 1381125 h 3377565"/>
              <a:gd name="connsiteX1" fmla="*/ 5250227 w 6672608"/>
              <a:gd name="connsiteY1" fmla="*/ 0 h 3377565"/>
              <a:gd name="connsiteX2" fmla="*/ 6672608 w 6672608"/>
              <a:gd name="connsiteY2" fmla="*/ 1443990 h 3377565"/>
              <a:gd name="connsiteX3" fmla="*/ 4058208 w 6672608"/>
              <a:gd name="connsiteY3" fmla="*/ 3377565 h 3377565"/>
              <a:gd name="connsiteX4" fmla="*/ 0 w 6672608"/>
              <a:gd name="connsiteY4" fmla="*/ 1381125 h 3377565"/>
              <a:gd name="connsiteX0" fmla="*/ 0 w 8152396"/>
              <a:gd name="connsiteY0" fmla="*/ 1381125 h 3377565"/>
              <a:gd name="connsiteX1" fmla="*/ 5250227 w 8152396"/>
              <a:gd name="connsiteY1" fmla="*/ 0 h 3377565"/>
              <a:gd name="connsiteX2" fmla="*/ 8152396 w 8152396"/>
              <a:gd name="connsiteY2" fmla="*/ 1967865 h 3377565"/>
              <a:gd name="connsiteX3" fmla="*/ 4058208 w 8152396"/>
              <a:gd name="connsiteY3" fmla="*/ 3377565 h 3377565"/>
              <a:gd name="connsiteX4" fmla="*/ 0 w 8152396"/>
              <a:gd name="connsiteY4" fmla="*/ 1381125 h 3377565"/>
              <a:gd name="connsiteX0" fmla="*/ 0 w 8152396"/>
              <a:gd name="connsiteY0" fmla="*/ 1381125 h 3377565"/>
              <a:gd name="connsiteX1" fmla="*/ 5250227 w 8152396"/>
              <a:gd name="connsiteY1" fmla="*/ 0 h 3377565"/>
              <a:gd name="connsiteX2" fmla="*/ 8152396 w 8152396"/>
              <a:gd name="connsiteY2" fmla="*/ 1967865 h 3377565"/>
              <a:gd name="connsiteX3" fmla="*/ 4058208 w 8152396"/>
              <a:gd name="connsiteY3" fmla="*/ 3377565 h 3377565"/>
              <a:gd name="connsiteX4" fmla="*/ 0 w 8152396"/>
              <a:gd name="connsiteY4" fmla="*/ 1381125 h 3377565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8152396 w 8152396"/>
              <a:gd name="connsiteY2" fmla="*/ 1967865 h 3387090"/>
              <a:gd name="connsiteX3" fmla="*/ 4009531 w 8152396"/>
              <a:gd name="connsiteY3" fmla="*/ 3387090 h 3387090"/>
              <a:gd name="connsiteX4" fmla="*/ 0 w 8152396"/>
              <a:gd name="connsiteY4" fmla="*/ 1381125 h 3387090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8152396 w 8152396"/>
              <a:gd name="connsiteY2" fmla="*/ 1967865 h 3387090"/>
              <a:gd name="connsiteX3" fmla="*/ 4009531 w 8152396"/>
              <a:gd name="connsiteY3" fmla="*/ 3387090 h 3387090"/>
              <a:gd name="connsiteX4" fmla="*/ 0 w 8152396"/>
              <a:gd name="connsiteY4" fmla="*/ 1381125 h 3387090"/>
              <a:gd name="connsiteX0" fmla="*/ 0 w 8152396"/>
              <a:gd name="connsiteY0" fmla="*/ 1381125 h 3387090"/>
              <a:gd name="connsiteX1" fmla="*/ 5250227 w 8152396"/>
              <a:gd name="connsiteY1" fmla="*/ 0 h 3387090"/>
              <a:gd name="connsiteX2" fmla="*/ 6932001 w 8152396"/>
              <a:gd name="connsiteY2" fmla="*/ 1155575 h 3387090"/>
              <a:gd name="connsiteX3" fmla="*/ 8152396 w 8152396"/>
              <a:gd name="connsiteY3" fmla="*/ 1967865 h 3387090"/>
              <a:gd name="connsiteX4" fmla="*/ 4009531 w 8152396"/>
              <a:gd name="connsiteY4" fmla="*/ 3387090 h 3387090"/>
              <a:gd name="connsiteX5" fmla="*/ 0 w 8152396"/>
              <a:gd name="connsiteY5" fmla="*/ 1381125 h 3387090"/>
              <a:gd name="connsiteX0" fmla="*/ 0 w 6932001"/>
              <a:gd name="connsiteY0" fmla="*/ 1381125 h 3387090"/>
              <a:gd name="connsiteX1" fmla="*/ 5250227 w 6932001"/>
              <a:gd name="connsiteY1" fmla="*/ 0 h 3387090"/>
              <a:gd name="connsiteX2" fmla="*/ 6932001 w 6932001"/>
              <a:gd name="connsiteY2" fmla="*/ 1155575 h 3387090"/>
              <a:gd name="connsiteX3" fmla="*/ 4009531 w 6932001"/>
              <a:gd name="connsiteY3" fmla="*/ 3387090 h 3387090"/>
              <a:gd name="connsiteX4" fmla="*/ 0 w 6932001"/>
              <a:gd name="connsiteY4" fmla="*/ 1381125 h 3387090"/>
              <a:gd name="connsiteX0" fmla="*/ 95390 w 7027391"/>
              <a:gd name="connsiteY0" fmla="*/ 1381125 h 3415426"/>
              <a:gd name="connsiteX1" fmla="*/ 5345617 w 7027391"/>
              <a:gd name="connsiteY1" fmla="*/ 0 h 3415426"/>
              <a:gd name="connsiteX2" fmla="*/ 7027391 w 7027391"/>
              <a:gd name="connsiteY2" fmla="*/ 1155575 h 3415426"/>
              <a:gd name="connsiteX3" fmla="*/ 4104921 w 7027391"/>
              <a:gd name="connsiteY3" fmla="*/ 3387090 h 3415426"/>
              <a:gd name="connsiteX4" fmla="*/ 2113634 w 7027391"/>
              <a:gd name="connsiteY4" fmla="*/ 2349375 h 3415426"/>
              <a:gd name="connsiteX5" fmla="*/ 95390 w 7027391"/>
              <a:gd name="connsiteY5" fmla="*/ 1381125 h 3415426"/>
              <a:gd name="connsiteX0" fmla="*/ 95390 w 7029444"/>
              <a:gd name="connsiteY0" fmla="*/ 1381125 h 2545940"/>
              <a:gd name="connsiteX1" fmla="*/ 5345617 w 7029444"/>
              <a:gd name="connsiteY1" fmla="*/ 0 h 2545940"/>
              <a:gd name="connsiteX2" fmla="*/ 7027391 w 7029444"/>
              <a:gd name="connsiteY2" fmla="*/ 1155575 h 2545940"/>
              <a:gd name="connsiteX3" fmla="*/ 7029444 w 7029444"/>
              <a:gd name="connsiteY3" fmla="*/ 2332990 h 2545940"/>
              <a:gd name="connsiteX4" fmla="*/ 2113634 w 7029444"/>
              <a:gd name="connsiteY4" fmla="*/ 2349375 h 2545940"/>
              <a:gd name="connsiteX5" fmla="*/ 95390 w 7029444"/>
              <a:gd name="connsiteY5" fmla="*/ 1381125 h 2545940"/>
              <a:gd name="connsiteX0" fmla="*/ 95390 w 7029444"/>
              <a:gd name="connsiteY0" fmla="*/ 1381125 h 2505716"/>
              <a:gd name="connsiteX1" fmla="*/ 5345617 w 7029444"/>
              <a:gd name="connsiteY1" fmla="*/ 0 h 2505716"/>
              <a:gd name="connsiteX2" fmla="*/ 7027391 w 7029444"/>
              <a:gd name="connsiteY2" fmla="*/ 1155575 h 2505716"/>
              <a:gd name="connsiteX3" fmla="*/ 7029444 w 7029444"/>
              <a:gd name="connsiteY3" fmla="*/ 2332990 h 2505716"/>
              <a:gd name="connsiteX4" fmla="*/ 2113634 w 7029444"/>
              <a:gd name="connsiteY4" fmla="*/ 2349375 h 2505716"/>
              <a:gd name="connsiteX5" fmla="*/ 95390 w 7029444"/>
              <a:gd name="connsiteY5" fmla="*/ 1381125 h 2505716"/>
              <a:gd name="connsiteX0" fmla="*/ 75379 w 7009433"/>
              <a:gd name="connsiteY0" fmla="*/ 1381125 h 2505716"/>
              <a:gd name="connsiteX1" fmla="*/ 5325606 w 7009433"/>
              <a:gd name="connsiteY1" fmla="*/ 0 h 2505716"/>
              <a:gd name="connsiteX2" fmla="*/ 7007380 w 7009433"/>
              <a:gd name="connsiteY2" fmla="*/ 1155575 h 2505716"/>
              <a:gd name="connsiteX3" fmla="*/ 7009433 w 7009433"/>
              <a:gd name="connsiteY3" fmla="*/ 2332990 h 2505716"/>
              <a:gd name="connsiteX4" fmla="*/ 2093623 w 7009433"/>
              <a:gd name="connsiteY4" fmla="*/ 2349375 h 2505716"/>
              <a:gd name="connsiteX5" fmla="*/ 75379 w 7009433"/>
              <a:gd name="connsiteY5" fmla="*/ 1381125 h 2505716"/>
              <a:gd name="connsiteX0" fmla="*/ 75379 w 7009433"/>
              <a:gd name="connsiteY0" fmla="*/ 1381125 h 2365088"/>
              <a:gd name="connsiteX1" fmla="*/ 5325606 w 7009433"/>
              <a:gd name="connsiteY1" fmla="*/ 0 h 2365088"/>
              <a:gd name="connsiteX2" fmla="*/ 7007380 w 7009433"/>
              <a:gd name="connsiteY2" fmla="*/ 1155575 h 2365088"/>
              <a:gd name="connsiteX3" fmla="*/ 7009433 w 7009433"/>
              <a:gd name="connsiteY3" fmla="*/ 2332990 h 2365088"/>
              <a:gd name="connsiteX4" fmla="*/ 2093623 w 7009433"/>
              <a:gd name="connsiteY4" fmla="*/ 2349375 h 2365088"/>
              <a:gd name="connsiteX5" fmla="*/ 75379 w 7009433"/>
              <a:gd name="connsiteY5" fmla="*/ 1381125 h 2365088"/>
              <a:gd name="connsiteX0" fmla="*/ 0 w 6934054"/>
              <a:gd name="connsiteY0" fmla="*/ 1381125 h 2365088"/>
              <a:gd name="connsiteX1" fmla="*/ 5250227 w 6934054"/>
              <a:gd name="connsiteY1" fmla="*/ 0 h 2365088"/>
              <a:gd name="connsiteX2" fmla="*/ 6932001 w 6934054"/>
              <a:gd name="connsiteY2" fmla="*/ 1155575 h 2365088"/>
              <a:gd name="connsiteX3" fmla="*/ 6934054 w 6934054"/>
              <a:gd name="connsiteY3" fmla="*/ 2332990 h 2365088"/>
              <a:gd name="connsiteX4" fmla="*/ 2018244 w 6934054"/>
              <a:gd name="connsiteY4" fmla="*/ 2349375 h 2365088"/>
              <a:gd name="connsiteX5" fmla="*/ 0 w 6934054"/>
              <a:gd name="connsiteY5" fmla="*/ 1381125 h 2365088"/>
              <a:gd name="connsiteX0" fmla="*/ 0 w 6932026"/>
              <a:gd name="connsiteY0" fmla="*/ 1381125 h 2386743"/>
              <a:gd name="connsiteX1" fmla="*/ 5250227 w 6932026"/>
              <a:gd name="connsiteY1" fmla="*/ 0 h 2386743"/>
              <a:gd name="connsiteX2" fmla="*/ 6932001 w 6932026"/>
              <a:gd name="connsiteY2" fmla="*/ 1155575 h 2386743"/>
              <a:gd name="connsiteX3" fmla="*/ 6920094 w 6932026"/>
              <a:gd name="connsiteY3" fmla="*/ 2364740 h 2386743"/>
              <a:gd name="connsiteX4" fmla="*/ 2018244 w 6932026"/>
              <a:gd name="connsiteY4" fmla="*/ 2349375 h 2386743"/>
              <a:gd name="connsiteX5" fmla="*/ 0 w 6932026"/>
              <a:gd name="connsiteY5" fmla="*/ 1381125 h 2386743"/>
              <a:gd name="connsiteX0" fmla="*/ 0 w 6932026"/>
              <a:gd name="connsiteY0" fmla="*/ 1381125 h 2394209"/>
              <a:gd name="connsiteX1" fmla="*/ 5250227 w 6932026"/>
              <a:gd name="connsiteY1" fmla="*/ 0 h 2394209"/>
              <a:gd name="connsiteX2" fmla="*/ 6932001 w 6932026"/>
              <a:gd name="connsiteY2" fmla="*/ 1155575 h 2394209"/>
              <a:gd name="connsiteX3" fmla="*/ 6920094 w 6932026"/>
              <a:gd name="connsiteY3" fmla="*/ 2364740 h 2394209"/>
              <a:gd name="connsiteX4" fmla="*/ 2046164 w 6932026"/>
              <a:gd name="connsiteY4" fmla="*/ 2374775 h 2394209"/>
              <a:gd name="connsiteX5" fmla="*/ 0 w 6932026"/>
              <a:gd name="connsiteY5" fmla="*/ 1381125 h 2394209"/>
              <a:gd name="connsiteX0" fmla="*/ 0 w 5969724"/>
              <a:gd name="connsiteY0" fmla="*/ 1183005 h 2394209"/>
              <a:gd name="connsiteX1" fmla="*/ 4287925 w 5969724"/>
              <a:gd name="connsiteY1" fmla="*/ 0 h 2394209"/>
              <a:gd name="connsiteX2" fmla="*/ 5969699 w 5969724"/>
              <a:gd name="connsiteY2" fmla="*/ 1155575 h 2394209"/>
              <a:gd name="connsiteX3" fmla="*/ 5957792 w 5969724"/>
              <a:gd name="connsiteY3" fmla="*/ 2364740 h 2394209"/>
              <a:gd name="connsiteX4" fmla="*/ 1083862 w 5969724"/>
              <a:gd name="connsiteY4" fmla="*/ 2374775 h 2394209"/>
              <a:gd name="connsiteX5" fmla="*/ 0 w 5969724"/>
              <a:gd name="connsiteY5" fmla="*/ 1183005 h 2394209"/>
              <a:gd name="connsiteX0" fmla="*/ 0 w 5969724"/>
              <a:gd name="connsiteY0" fmla="*/ 1183005 h 2391524"/>
              <a:gd name="connsiteX1" fmla="*/ 4287925 w 5969724"/>
              <a:gd name="connsiteY1" fmla="*/ 0 h 2391524"/>
              <a:gd name="connsiteX2" fmla="*/ 5969699 w 5969724"/>
              <a:gd name="connsiteY2" fmla="*/ 1155575 h 2391524"/>
              <a:gd name="connsiteX3" fmla="*/ 5957792 w 5969724"/>
              <a:gd name="connsiteY3" fmla="*/ 2364740 h 2391524"/>
              <a:gd name="connsiteX4" fmla="*/ 855118 w 5969724"/>
              <a:gd name="connsiteY4" fmla="*/ 2367155 h 2391524"/>
              <a:gd name="connsiteX5" fmla="*/ 0 w 5969724"/>
              <a:gd name="connsiteY5" fmla="*/ 1183005 h 2391524"/>
              <a:gd name="connsiteX0" fmla="*/ 0 w 5969724"/>
              <a:gd name="connsiteY0" fmla="*/ 1183005 h 2391524"/>
              <a:gd name="connsiteX1" fmla="*/ 4287925 w 5969724"/>
              <a:gd name="connsiteY1" fmla="*/ 0 h 2391524"/>
              <a:gd name="connsiteX2" fmla="*/ 5969699 w 5969724"/>
              <a:gd name="connsiteY2" fmla="*/ 1155575 h 2391524"/>
              <a:gd name="connsiteX3" fmla="*/ 5957792 w 5969724"/>
              <a:gd name="connsiteY3" fmla="*/ 2364740 h 2391524"/>
              <a:gd name="connsiteX4" fmla="*/ 855118 w 5969724"/>
              <a:gd name="connsiteY4" fmla="*/ 2367155 h 2391524"/>
              <a:gd name="connsiteX5" fmla="*/ 0 w 5969724"/>
              <a:gd name="connsiteY5" fmla="*/ 1183005 h 2391524"/>
              <a:gd name="connsiteX0" fmla="*/ 304377 w 6274101"/>
              <a:gd name="connsiteY0" fmla="*/ 1183005 h 2387324"/>
              <a:gd name="connsiteX1" fmla="*/ 4592302 w 6274101"/>
              <a:gd name="connsiteY1" fmla="*/ 0 h 2387324"/>
              <a:gd name="connsiteX2" fmla="*/ 6274076 w 6274101"/>
              <a:gd name="connsiteY2" fmla="*/ 1155575 h 2387324"/>
              <a:gd name="connsiteX3" fmla="*/ 6262169 w 6274101"/>
              <a:gd name="connsiteY3" fmla="*/ 2364740 h 2387324"/>
              <a:gd name="connsiteX4" fmla="*/ 0 w 6274101"/>
              <a:gd name="connsiteY4" fmla="*/ 2351915 h 2387324"/>
              <a:gd name="connsiteX5" fmla="*/ 304377 w 6274101"/>
              <a:gd name="connsiteY5" fmla="*/ 1183005 h 2387324"/>
              <a:gd name="connsiteX0" fmla="*/ 0 w 5969724"/>
              <a:gd name="connsiteY0" fmla="*/ 1183005 h 2384222"/>
              <a:gd name="connsiteX1" fmla="*/ 4287925 w 5969724"/>
              <a:gd name="connsiteY1" fmla="*/ 0 h 2384222"/>
              <a:gd name="connsiteX2" fmla="*/ 5969699 w 5969724"/>
              <a:gd name="connsiteY2" fmla="*/ 1155575 h 2384222"/>
              <a:gd name="connsiteX3" fmla="*/ 5957792 w 5969724"/>
              <a:gd name="connsiteY3" fmla="*/ 2364740 h 2384222"/>
              <a:gd name="connsiteX4" fmla="*/ 279314 w 5969724"/>
              <a:gd name="connsiteY4" fmla="*/ 2336675 h 2384222"/>
              <a:gd name="connsiteX5" fmla="*/ 0 w 5969724"/>
              <a:gd name="connsiteY5" fmla="*/ 1183005 h 2384222"/>
              <a:gd name="connsiteX0" fmla="*/ 0 w 5969724"/>
              <a:gd name="connsiteY0" fmla="*/ 1183005 h 2367815"/>
              <a:gd name="connsiteX1" fmla="*/ 4287925 w 5969724"/>
              <a:gd name="connsiteY1" fmla="*/ 0 h 2367815"/>
              <a:gd name="connsiteX2" fmla="*/ 5969699 w 5969724"/>
              <a:gd name="connsiteY2" fmla="*/ 1155575 h 2367815"/>
              <a:gd name="connsiteX3" fmla="*/ 5957792 w 5969724"/>
              <a:gd name="connsiteY3" fmla="*/ 2364740 h 2367815"/>
              <a:gd name="connsiteX4" fmla="*/ 105784 w 5969724"/>
              <a:gd name="connsiteY4" fmla="*/ 1759927 h 2367815"/>
              <a:gd name="connsiteX5" fmla="*/ 0 w 5969724"/>
              <a:gd name="connsiteY5" fmla="*/ 1183005 h 2367815"/>
              <a:gd name="connsiteX0" fmla="*/ 0 w 5969703"/>
              <a:gd name="connsiteY0" fmla="*/ 1183005 h 1795682"/>
              <a:gd name="connsiteX1" fmla="*/ 4287925 w 5969703"/>
              <a:gd name="connsiteY1" fmla="*/ 0 h 1795682"/>
              <a:gd name="connsiteX2" fmla="*/ 5969699 w 5969703"/>
              <a:gd name="connsiteY2" fmla="*/ 1155575 h 1795682"/>
              <a:gd name="connsiteX3" fmla="*/ 5894690 w 5969703"/>
              <a:gd name="connsiteY3" fmla="*/ 1773203 h 1795682"/>
              <a:gd name="connsiteX4" fmla="*/ 105784 w 5969703"/>
              <a:gd name="connsiteY4" fmla="*/ 1759927 h 1795682"/>
              <a:gd name="connsiteX5" fmla="*/ 0 w 5969703"/>
              <a:gd name="connsiteY5" fmla="*/ 1183005 h 1795682"/>
              <a:gd name="connsiteX0" fmla="*/ 0 w 5969699"/>
              <a:gd name="connsiteY0" fmla="*/ 1183005 h 1795682"/>
              <a:gd name="connsiteX1" fmla="*/ 4287925 w 5969699"/>
              <a:gd name="connsiteY1" fmla="*/ 0 h 1795682"/>
              <a:gd name="connsiteX2" fmla="*/ 5969699 w 5969699"/>
              <a:gd name="connsiteY2" fmla="*/ 1155575 h 1795682"/>
              <a:gd name="connsiteX3" fmla="*/ 5894690 w 5969699"/>
              <a:gd name="connsiteY3" fmla="*/ 1773203 h 1795682"/>
              <a:gd name="connsiteX4" fmla="*/ 105784 w 5969699"/>
              <a:gd name="connsiteY4" fmla="*/ 1759927 h 1795682"/>
              <a:gd name="connsiteX5" fmla="*/ 0 w 5969699"/>
              <a:gd name="connsiteY5" fmla="*/ 1183005 h 1795682"/>
              <a:gd name="connsiteX0" fmla="*/ 0 w 5894690"/>
              <a:gd name="connsiteY0" fmla="*/ 1183005 h 1795682"/>
              <a:gd name="connsiteX1" fmla="*/ 4287925 w 5894690"/>
              <a:gd name="connsiteY1" fmla="*/ 0 h 1795682"/>
              <a:gd name="connsiteX2" fmla="*/ 5882934 w 5894690"/>
              <a:gd name="connsiteY2" fmla="*/ 1155575 h 1795682"/>
              <a:gd name="connsiteX3" fmla="*/ 5894690 w 5894690"/>
              <a:gd name="connsiteY3" fmla="*/ 1773203 h 1795682"/>
              <a:gd name="connsiteX4" fmla="*/ 105784 w 5894690"/>
              <a:gd name="connsiteY4" fmla="*/ 1759927 h 1795682"/>
              <a:gd name="connsiteX5" fmla="*/ 0 w 5894690"/>
              <a:gd name="connsiteY5" fmla="*/ 1183005 h 1795682"/>
              <a:gd name="connsiteX0" fmla="*/ 0 w 5894690"/>
              <a:gd name="connsiteY0" fmla="*/ 1397437 h 2010114"/>
              <a:gd name="connsiteX1" fmla="*/ 5029371 w 5894690"/>
              <a:gd name="connsiteY1" fmla="*/ 0 h 2010114"/>
              <a:gd name="connsiteX2" fmla="*/ 5882934 w 5894690"/>
              <a:gd name="connsiteY2" fmla="*/ 1370007 h 2010114"/>
              <a:gd name="connsiteX3" fmla="*/ 5894690 w 5894690"/>
              <a:gd name="connsiteY3" fmla="*/ 1987635 h 2010114"/>
              <a:gd name="connsiteX4" fmla="*/ 105784 w 5894690"/>
              <a:gd name="connsiteY4" fmla="*/ 1974359 h 2010114"/>
              <a:gd name="connsiteX5" fmla="*/ 0 w 5894690"/>
              <a:gd name="connsiteY5" fmla="*/ 1397437 h 2010114"/>
              <a:gd name="connsiteX0" fmla="*/ 0 w 5894690"/>
              <a:gd name="connsiteY0" fmla="*/ 1397437 h 2010114"/>
              <a:gd name="connsiteX1" fmla="*/ 5029371 w 5894690"/>
              <a:gd name="connsiteY1" fmla="*/ 0 h 2010114"/>
              <a:gd name="connsiteX2" fmla="*/ 5894690 w 5894690"/>
              <a:gd name="connsiteY2" fmla="*/ 1987635 h 2010114"/>
              <a:gd name="connsiteX3" fmla="*/ 105784 w 5894690"/>
              <a:gd name="connsiteY3" fmla="*/ 1974359 h 2010114"/>
              <a:gd name="connsiteX4" fmla="*/ 0 w 5894690"/>
              <a:gd name="connsiteY4" fmla="*/ 1397437 h 2010114"/>
              <a:gd name="connsiteX0" fmla="*/ 0 w 5029371"/>
              <a:gd name="connsiteY0" fmla="*/ 1397437 h 1976021"/>
              <a:gd name="connsiteX1" fmla="*/ 5029371 w 5029371"/>
              <a:gd name="connsiteY1" fmla="*/ 0 h 1976021"/>
              <a:gd name="connsiteX2" fmla="*/ 4869287 w 5029371"/>
              <a:gd name="connsiteY2" fmla="*/ 1891511 h 1976021"/>
              <a:gd name="connsiteX3" fmla="*/ 105784 w 5029371"/>
              <a:gd name="connsiteY3" fmla="*/ 1974359 h 1976021"/>
              <a:gd name="connsiteX4" fmla="*/ 0 w 5029371"/>
              <a:gd name="connsiteY4" fmla="*/ 1397437 h 1976021"/>
              <a:gd name="connsiteX0" fmla="*/ 0 w 5034930"/>
              <a:gd name="connsiteY0" fmla="*/ 1397437 h 1990119"/>
              <a:gd name="connsiteX1" fmla="*/ 5029371 w 5034930"/>
              <a:gd name="connsiteY1" fmla="*/ 0 h 1990119"/>
              <a:gd name="connsiteX2" fmla="*/ 5034930 w 5034930"/>
              <a:gd name="connsiteY2" fmla="*/ 1958059 h 1990119"/>
              <a:gd name="connsiteX3" fmla="*/ 105784 w 5034930"/>
              <a:gd name="connsiteY3" fmla="*/ 1974359 h 1990119"/>
              <a:gd name="connsiteX4" fmla="*/ 0 w 5034930"/>
              <a:gd name="connsiteY4" fmla="*/ 1397437 h 1990119"/>
              <a:gd name="connsiteX0" fmla="*/ 0 w 5034930"/>
              <a:gd name="connsiteY0" fmla="*/ 1397437 h 1974359"/>
              <a:gd name="connsiteX1" fmla="*/ 5029371 w 5034930"/>
              <a:gd name="connsiteY1" fmla="*/ 0 h 1974359"/>
              <a:gd name="connsiteX2" fmla="*/ 5034930 w 5034930"/>
              <a:gd name="connsiteY2" fmla="*/ 1958059 h 1974359"/>
              <a:gd name="connsiteX3" fmla="*/ 105784 w 5034930"/>
              <a:gd name="connsiteY3" fmla="*/ 1974359 h 1974359"/>
              <a:gd name="connsiteX4" fmla="*/ 0 w 5034930"/>
              <a:gd name="connsiteY4" fmla="*/ 1397437 h 1974359"/>
              <a:gd name="connsiteX0" fmla="*/ 0 w 5042818"/>
              <a:gd name="connsiteY0" fmla="*/ 1012939 h 1974359"/>
              <a:gd name="connsiteX1" fmla="*/ 5037259 w 5042818"/>
              <a:gd name="connsiteY1" fmla="*/ 0 h 1974359"/>
              <a:gd name="connsiteX2" fmla="*/ 5042818 w 5042818"/>
              <a:gd name="connsiteY2" fmla="*/ 1958059 h 1974359"/>
              <a:gd name="connsiteX3" fmla="*/ 113672 w 5042818"/>
              <a:gd name="connsiteY3" fmla="*/ 1974359 h 1974359"/>
              <a:gd name="connsiteX4" fmla="*/ 0 w 5042818"/>
              <a:gd name="connsiteY4" fmla="*/ 1012939 h 1974359"/>
              <a:gd name="connsiteX0" fmla="*/ 0 w 5176909"/>
              <a:gd name="connsiteY0" fmla="*/ 1072093 h 1974359"/>
              <a:gd name="connsiteX1" fmla="*/ 5171350 w 5176909"/>
              <a:gd name="connsiteY1" fmla="*/ 0 h 1974359"/>
              <a:gd name="connsiteX2" fmla="*/ 5176909 w 5176909"/>
              <a:gd name="connsiteY2" fmla="*/ 1958059 h 1974359"/>
              <a:gd name="connsiteX3" fmla="*/ 247763 w 5176909"/>
              <a:gd name="connsiteY3" fmla="*/ 1974359 h 1974359"/>
              <a:gd name="connsiteX4" fmla="*/ 0 w 5176909"/>
              <a:gd name="connsiteY4" fmla="*/ 1072093 h 197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6909" h="1974359">
                <a:moveTo>
                  <a:pt x="0" y="1072093"/>
                </a:moveTo>
                <a:lnTo>
                  <a:pt x="5171350" y="0"/>
                </a:lnTo>
                <a:lnTo>
                  <a:pt x="5176909" y="1958059"/>
                </a:lnTo>
                <a:lnTo>
                  <a:pt x="247763" y="1974359"/>
                </a:lnTo>
                <a:lnTo>
                  <a:pt x="0" y="1072093"/>
                </a:lnTo>
                <a:close/>
              </a:path>
            </a:pathLst>
          </a:custGeom>
          <a:solidFill>
            <a:srgbClr val="006AB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lIns="828000" tIns="1224000" rIns="360000" bIns="360000" anchor="ctr" anchorCtr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Es empfiehlt sich in dieses Textfeld 2 Zeilen Text zu schreiben.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40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97" r:id="rId3"/>
    <p:sldLayoutId id="2147483869" r:id="rId4"/>
    <p:sldLayoutId id="2147483898" r:id="rId5"/>
    <p:sldLayoutId id="2147483870" r:id="rId6"/>
    <p:sldLayoutId id="2147483888" r:id="rId7"/>
    <p:sldLayoutId id="2147483900" r:id="rId8"/>
    <p:sldLayoutId id="2147483872" r:id="rId9"/>
    <p:sldLayoutId id="2147483907" r:id="rId10"/>
    <p:sldLayoutId id="2147483844" r:id="rId11"/>
    <p:sldLayoutId id="2147483884" r:id="rId12"/>
    <p:sldLayoutId id="2147483887" r:id="rId13"/>
    <p:sldLayoutId id="2147483902" r:id="rId14"/>
    <p:sldLayoutId id="2147483820" r:id="rId15"/>
    <p:sldLayoutId id="2147483903" r:id="rId16"/>
    <p:sldLayoutId id="2147483873" r:id="rId17"/>
    <p:sldLayoutId id="2147483890" r:id="rId18"/>
    <p:sldLayoutId id="2147483905" r:id="rId19"/>
    <p:sldLayoutId id="2147483862" r:id="rId20"/>
    <p:sldLayoutId id="2147483878" r:id="rId21"/>
    <p:sldLayoutId id="2147483858" r:id="rId22"/>
    <p:sldLayoutId id="2147483877" r:id="rId23"/>
    <p:sldLayoutId id="2147483829" r:id="rId24"/>
    <p:sldLayoutId id="2147483790" r:id="rId25"/>
    <p:sldLayoutId id="2147483837" r:id="rId26"/>
    <p:sldLayoutId id="2147483827" r:id="rId27"/>
    <p:sldLayoutId id="2147483789" r:id="rId28"/>
    <p:sldLayoutId id="2147483851" r:id="rId29"/>
    <p:sldLayoutId id="2147483906" r:id="rId30"/>
    <p:sldLayoutId id="2147483883" r:id="rId31"/>
    <p:sldLayoutId id="2147483911" r:id="rId32"/>
    <p:sldLayoutId id="2147483912" r:id="rId33"/>
    <p:sldLayoutId id="2147483914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50756" y="1481211"/>
            <a:ext cx="3933212" cy="483646"/>
          </a:xfrm>
        </p:spPr>
        <p:txBody>
          <a:bodyPr/>
          <a:lstStyle/>
          <a:p>
            <a:r>
              <a:rPr lang="de-CH" dirty="0" smtClean="0"/>
              <a:t>Mobile-App</a:t>
            </a:r>
            <a:endParaRPr lang="de-CH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Android </a:t>
            </a:r>
            <a:r>
              <a:rPr lang="de-CH" sz="2400" dirty="0" err="1" smtClean="0"/>
              <a:t>Testing</a:t>
            </a:r>
            <a:endParaRPr lang="de-CH" sz="2400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r="23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23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Integration-Tests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Einzelne </a:t>
            </a:r>
            <a:r>
              <a:rPr lang="de-CH" dirty="0" err="1" smtClean="0"/>
              <a:t>Activities</a:t>
            </a:r>
            <a:r>
              <a:rPr lang="de-CH" dirty="0" smtClean="0"/>
              <a:t> oder Komponenten werden getestet</a:t>
            </a:r>
          </a:p>
          <a:p>
            <a:r>
              <a:rPr lang="de-CH" dirty="0" smtClean="0"/>
              <a:t>Es wird nicht auf andere Komponenten oder </a:t>
            </a:r>
            <a:r>
              <a:rPr lang="de-CH" dirty="0" err="1" smtClean="0"/>
              <a:t>Activities</a:t>
            </a:r>
            <a:r>
              <a:rPr lang="de-CH" dirty="0" smtClean="0"/>
              <a:t> zugegriffen</a:t>
            </a:r>
          </a:p>
          <a:p>
            <a:r>
              <a:rPr lang="de-CH" dirty="0"/>
              <a:t>Wird grundsätzlich automatisiert (Code)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50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UI-Tests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User-Interface-Tests können manuell wie auch automatisiert durchgeführt werden</a:t>
            </a:r>
          </a:p>
          <a:p>
            <a:r>
              <a:rPr lang="de-CH" dirty="0" smtClean="0"/>
              <a:t>Die Tests bewegen sich über mehrere </a:t>
            </a:r>
            <a:r>
              <a:rPr lang="de-CH" dirty="0" err="1" smtClean="0"/>
              <a:t>Activities</a:t>
            </a:r>
            <a:r>
              <a:rPr lang="de-CH" dirty="0" smtClean="0"/>
              <a:t> und kombinierte Funktionalitäten</a:t>
            </a:r>
          </a:p>
        </p:txBody>
      </p:sp>
    </p:spTree>
    <p:extLst>
      <p:ext uri="{BB962C8B-B14F-4D97-AF65-F5344CB8AC3E}">
        <p14:creationId xmlns:p14="http://schemas.microsoft.com/office/powerpoint/2010/main" val="403260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UI-Tests Espresso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Framework für automatisierte UI-Tests</a:t>
            </a:r>
          </a:p>
          <a:p>
            <a:r>
              <a:rPr lang="de-CH" dirty="0" smtClean="0"/>
              <a:t>Wird auch für Integration-Tests verwendet</a:t>
            </a:r>
            <a:endParaRPr lang="de-CH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6730" y="2382148"/>
            <a:ext cx="7793416" cy="15144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100" b="0" i="0" u="none" strike="noStrike" cap="none" normalizeH="0" baseline="0" noProof="1" smtClean="0">
              <a:ln>
                <a:noFill/>
              </a:ln>
              <a:solidFill>
                <a:srgbClr val="006666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@Test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greeterSaysHello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onView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withId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name_field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typeText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"Steve"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onView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withId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greet_button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onView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withText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 Steve!"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isDisplayed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()));</a:t>
            </a: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noProof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noProof="1">
              <a:solidFill>
                <a:srgbClr val="6666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29" y="2139702"/>
            <a:ext cx="2121317" cy="24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</a:t>
            </a:r>
            <a:r>
              <a:rPr lang="fr-CH" dirty="0" smtClean="0"/>
              <a:t> </a:t>
            </a:r>
            <a:r>
              <a:rPr lang="fr-CH" dirty="0" smtClean="0"/>
              <a:t>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Espresso</a:t>
            </a:r>
            <a:r>
              <a:rPr lang="de-CH" noProof="1" smtClean="0"/>
              <a:t> </a:t>
            </a:r>
            <a:r>
              <a:rPr lang="de-CH" noProof="1" smtClean="0"/>
              <a:t>Beispiel</a:t>
            </a:r>
            <a:endParaRPr lang="de-CH" noProof="1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730" y="1379404"/>
            <a:ext cx="8136904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@LargeTest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MainActivityTest {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ActivityTestRule&lt;MainActivity&gt; </a:t>
            </a: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mActivityRule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ActivityTestRule&lt;MainActivity&gt;(MainActivity.</a:t>
            </a: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mainActiity_showBadiDetails() {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.inAdapterView(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de-DE" altLang="de-DE" sz="9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badiliste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.atPosition(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.perform(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onData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anything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.inAdapterView(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de-DE" altLang="de-DE" sz="9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becken_infos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.atPosition(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.check(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Espresso Beispiel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Espresso-Tests können auch </a:t>
            </a:r>
            <a:r>
              <a:rPr lang="de-CH" dirty="0"/>
              <a:t>a</a:t>
            </a:r>
            <a:r>
              <a:rPr lang="de-CH" dirty="0" smtClean="0"/>
              <a:t>ufgezeichnet werden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r="7192" b="17180"/>
          <a:stretch/>
        </p:blipFill>
        <p:spPr>
          <a:xfrm>
            <a:off x="676730" y="2035756"/>
            <a:ext cx="2520280" cy="25505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10" y="2035756"/>
            <a:ext cx="2991705" cy="25505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4"/>
          <a:stretch/>
        </p:blipFill>
        <p:spPr>
          <a:xfrm>
            <a:off x="6187154" y="2035756"/>
            <a:ext cx="2284555" cy="25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398" r="40734" b="-398"/>
          <a:stretch/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Nichtfunktionale Tests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CH" dirty="0"/>
              <a:t>Usability Tests</a:t>
            </a:r>
          </a:p>
          <a:p>
            <a:r>
              <a:rPr lang="de-CH" dirty="0" err="1"/>
              <a:t>Perfomance</a:t>
            </a:r>
            <a:r>
              <a:rPr lang="de-CH" dirty="0"/>
              <a:t> Tests</a:t>
            </a:r>
          </a:p>
          <a:p>
            <a:r>
              <a:rPr lang="de-CH" dirty="0"/>
              <a:t>Stress Tests</a:t>
            </a:r>
          </a:p>
          <a:p>
            <a:r>
              <a:rPr lang="de-CH" dirty="0"/>
              <a:t>Security Tests</a:t>
            </a:r>
          </a:p>
          <a:p>
            <a:r>
              <a:rPr lang="de-CH" dirty="0"/>
              <a:t>und weitere…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718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 smtClean="0"/>
              <a:t>BadiApp</a:t>
            </a:r>
            <a:r>
              <a:rPr lang="de-CH" dirty="0" smtClean="0"/>
              <a:t> User Stories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de-CH" dirty="0" smtClean="0"/>
              <a:t>Als </a:t>
            </a:r>
            <a:r>
              <a:rPr lang="de-CH" dirty="0">
                <a:solidFill>
                  <a:srgbClr val="36C4F2"/>
                </a:solidFill>
              </a:rPr>
              <a:t>Benutzer</a:t>
            </a:r>
            <a:r>
              <a:rPr lang="de-CH" dirty="0"/>
              <a:t> möchte ich </a:t>
            </a:r>
            <a:r>
              <a:rPr lang="de-CH" dirty="0">
                <a:solidFill>
                  <a:srgbClr val="AAD900"/>
                </a:solidFill>
              </a:rPr>
              <a:t>die Schwimmbäder «</a:t>
            </a:r>
            <a:r>
              <a:rPr lang="de-CH" dirty="0" err="1">
                <a:solidFill>
                  <a:srgbClr val="AAD900"/>
                </a:solidFill>
              </a:rPr>
              <a:t>Swimmbad</a:t>
            </a:r>
            <a:r>
              <a:rPr lang="de-CH" dirty="0">
                <a:solidFill>
                  <a:srgbClr val="AAD900"/>
                </a:solidFill>
              </a:rPr>
              <a:t> </a:t>
            </a:r>
            <a:r>
              <a:rPr lang="de-CH" dirty="0" err="1">
                <a:solidFill>
                  <a:srgbClr val="AAD900"/>
                </a:solidFill>
              </a:rPr>
              <a:t>Aarberg</a:t>
            </a:r>
            <a:r>
              <a:rPr lang="de-CH" dirty="0">
                <a:solidFill>
                  <a:srgbClr val="AAD900"/>
                </a:solidFill>
              </a:rPr>
              <a:t>», «</a:t>
            </a:r>
            <a:r>
              <a:rPr lang="de-CH" dirty="0" err="1">
                <a:solidFill>
                  <a:srgbClr val="AAD900"/>
                </a:solidFill>
              </a:rPr>
              <a:t>Swimmbad</a:t>
            </a:r>
            <a:r>
              <a:rPr lang="de-CH" dirty="0">
                <a:solidFill>
                  <a:srgbClr val="AAD900"/>
                </a:solidFill>
              </a:rPr>
              <a:t> </a:t>
            </a:r>
            <a:r>
              <a:rPr lang="de-CH" dirty="0" err="1">
                <a:solidFill>
                  <a:srgbClr val="AAD900"/>
                </a:solidFill>
              </a:rPr>
              <a:t>Gruebi</a:t>
            </a:r>
            <a:r>
              <a:rPr lang="de-CH" dirty="0">
                <a:solidFill>
                  <a:srgbClr val="AAD900"/>
                </a:solidFill>
              </a:rPr>
              <a:t> </a:t>
            </a:r>
            <a:r>
              <a:rPr lang="de-CH" dirty="0" err="1">
                <a:solidFill>
                  <a:srgbClr val="AAD900"/>
                </a:solidFill>
              </a:rPr>
              <a:t>Adelboden</a:t>
            </a:r>
            <a:r>
              <a:rPr lang="de-CH" dirty="0">
                <a:solidFill>
                  <a:srgbClr val="AAD900"/>
                </a:solidFill>
              </a:rPr>
              <a:t>», «</a:t>
            </a:r>
            <a:r>
              <a:rPr lang="de-CH" dirty="0" err="1">
                <a:solidFill>
                  <a:srgbClr val="AAD900"/>
                </a:solidFill>
              </a:rPr>
              <a:t>Stadtberner</a:t>
            </a:r>
            <a:r>
              <a:rPr lang="de-CH" dirty="0">
                <a:solidFill>
                  <a:srgbClr val="AAD900"/>
                </a:solidFill>
              </a:rPr>
              <a:t> Bäder Bern» und «Zürichsee (ZH)» anzeigen lassen</a:t>
            </a:r>
            <a:r>
              <a:rPr lang="de-CH" dirty="0"/>
              <a:t>, um </a:t>
            </a:r>
            <a:r>
              <a:rPr lang="de-CH" dirty="0">
                <a:solidFill>
                  <a:srgbClr val="994B9B"/>
                </a:solidFill>
              </a:rPr>
              <a:t>schnell auf die damit verknüpften Informationen zugreifen zu können</a:t>
            </a:r>
            <a:r>
              <a:rPr lang="de-CH" dirty="0"/>
              <a:t>.</a:t>
            </a:r>
          </a:p>
          <a:p>
            <a:pPr>
              <a:buClrTx/>
            </a:pPr>
            <a:r>
              <a:rPr lang="de-CH" dirty="0"/>
              <a:t>Als </a:t>
            </a:r>
            <a:r>
              <a:rPr lang="de-CH" dirty="0">
                <a:solidFill>
                  <a:srgbClr val="36C4F2"/>
                </a:solidFill>
              </a:rPr>
              <a:t>Benutzer</a:t>
            </a:r>
            <a:r>
              <a:rPr lang="de-CH" dirty="0"/>
              <a:t> möchte ich </a:t>
            </a:r>
            <a:r>
              <a:rPr lang="de-CH" dirty="0">
                <a:solidFill>
                  <a:srgbClr val="AAD900"/>
                </a:solidFill>
              </a:rPr>
              <a:t>beim Klick auf eines der Schwimmbäder alle dazugehörigen Becken mit der jeweiligen Temperatur anzeigen lassen</a:t>
            </a:r>
            <a:r>
              <a:rPr lang="de-CH" dirty="0"/>
              <a:t>, um </a:t>
            </a:r>
            <a:r>
              <a:rPr lang="de-CH" dirty="0">
                <a:solidFill>
                  <a:srgbClr val="994B9B"/>
                </a:solidFill>
              </a:rPr>
              <a:t>zu entscheiden, ob es sich lohnt schwimmen zu gehen</a:t>
            </a:r>
            <a:r>
              <a:rPr lang="de-CH" dirty="0"/>
              <a:t>.</a:t>
            </a:r>
          </a:p>
          <a:p>
            <a:pPr>
              <a:buClrTx/>
            </a:pPr>
            <a:r>
              <a:rPr lang="de-CH" dirty="0"/>
              <a:t>Als </a:t>
            </a:r>
            <a:r>
              <a:rPr lang="de-CH" dirty="0">
                <a:solidFill>
                  <a:srgbClr val="36C4F2"/>
                </a:solidFill>
              </a:rPr>
              <a:t>Benutzer</a:t>
            </a:r>
            <a:r>
              <a:rPr lang="de-CH" dirty="0"/>
              <a:t> möchte ich </a:t>
            </a:r>
            <a:r>
              <a:rPr lang="de-CH" dirty="0">
                <a:solidFill>
                  <a:srgbClr val="AAD900"/>
                </a:solidFill>
              </a:rPr>
              <a:t>bei einem Problem während dem Abrufen von Daten eine entsprechende Fehlermeldung erhalten</a:t>
            </a:r>
            <a:r>
              <a:rPr lang="de-CH" dirty="0"/>
              <a:t>, um </a:t>
            </a:r>
            <a:r>
              <a:rPr lang="de-CH" dirty="0">
                <a:solidFill>
                  <a:srgbClr val="994B9B"/>
                </a:solidFill>
              </a:rPr>
              <a:t>zu wissen, dass ich alles richtig gemacht habe, jedoch mit dem System etwas nicht stimmt</a:t>
            </a:r>
            <a:r>
              <a:rPr lang="de-CH" dirty="0"/>
              <a:t>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097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 smtClean="0"/>
              <a:t>BadiApp</a:t>
            </a:r>
            <a:r>
              <a:rPr lang="de-CH" dirty="0" smtClean="0"/>
              <a:t> Testkonzept</a:t>
            </a:r>
            <a:endParaRPr lang="de-CH" dirty="0"/>
          </a:p>
        </p:txBody>
      </p:sp>
      <p:sp>
        <p:nvSpPr>
          <p:cNvPr id="5" name="Inhaltsplatzhalter 5"/>
          <p:cNvSpPr txBox="1">
            <a:spLocks/>
          </p:cNvSpPr>
          <p:nvPr/>
        </p:nvSpPr>
        <p:spPr>
          <a:xfrm>
            <a:off x="668338" y="1275606"/>
            <a:ext cx="815213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1463" indent="-2714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SzPct val="60000"/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SzPct val="70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SzPct val="40000"/>
              <a:buFont typeface="Wingdings 2" panose="05020102010507070707" pitchFamily="18" charset="2"/>
              <a:buChar char="¿"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Titillium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b="1" dirty="0" smtClean="0"/>
              <a:t>Testobjekt: </a:t>
            </a:r>
            <a:r>
              <a:rPr lang="de-CH" dirty="0" smtClean="0"/>
              <a:t>Meine Badi App</a:t>
            </a:r>
          </a:p>
          <a:p>
            <a:pPr marL="0" indent="0">
              <a:buFont typeface="Wingdings" pitchFamily="2" charset="2"/>
              <a:buNone/>
            </a:pPr>
            <a:r>
              <a:rPr lang="de-CH" b="1" dirty="0" smtClean="0"/>
              <a:t>Testumgebungen: </a:t>
            </a:r>
          </a:p>
          <a:p>
            <a:pPr marL="0" indent="0">
              <a:buFont typeface="Wingdings" pitchFamily="2" charset="2"/>
              <a:buNone/>
            </a:pPr>
            <a:r>
              <a:rPr lang="de-CH" b="1" dirty="0" smtClean="0"/>
              <a:t>	</a:t>
            </a:r>
            <a:r>
              <a:rPr lang="de-CH" dirty="0" smtClean="0"/>
              <a:t>- Emulator Android </a:t>
            </a:r>
            <a:r>
              <a:rPr lang="de-CH" dirty="0" err="1" smtClean="0"/>
              <a:t>Vx.y</a:t>
            </a:r>
            <a:r>
              <a:rPr lang="de-CH" dirty="0" smtClean="0"/>
              <a:t> und </a:t>
            </a:r>
            <a:r>
              <a:rPr lang="de-CH" dirty="0" err="1" smtClean="0"/>
              <a:t>Vxx.yy</a:t>
            </a:r>
            <a:endParaRPr lang="de-CH" dirty="0" smtClean="0"/>
          </a:p>
          <a:p>
            <a:pPr marL="0" indent="0">
              <a:buFont typeface="Wingdings" pitchFamily="2" charset="2"/>
              <a:buNone/>
            </a:pPr>
            <a:r>
              <a:rPr lang="de-CH" dirty="0" smtClean="0"/>
              <a:t>	- Alcatel </a:t>
            </a:r>
            <a:r>
              <a:rPr lang="de-CH" dirty="0" err="1" smtClean="0"/>
              <a:t>onetouch</a:t>
            </a:r>
            <a:r>
              <a:rPr lang="de-CH" dirty="0" smtClean="0"/>
              <a:t> Android </a:t>
            </a:r>
            <a:r>
              <a:rPr lang="de-CH" dirty="0" err="1" smtClean="0"/>
              <a:t>Vx.y.z</a:t>
            </a:r>
            <a:r>
              <a:rPr lang="de-CH" dirty="0" smtClean="0"/>
              <a:t> (</a:t>
            </a:r>
            <a:r>
              <a:rPr lang="az-Cyrl-AZ" dirty="0" smtClean="0"/>
              <a:t>2592х1944 </a:t>
            </a:r>
            <a:r>
              <a:rPr lang="de-CH" dirty="0" err="1" smtClean="0"/>
              <a:t>pixels</a:t>
            </a:r>
            <a:r>
              <a:rPr lang="de-CH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de-CH" b="1" dirty="0" smtClean="0"/>
              <a:t>Teststrategie: </a:t>
            </a:r>
            <a:br>
              <a:rPr lang="de-CH" b="1" dirty="0" smtClean="0"/>
            </a:br>
            <a:r>
              <a:rPr lang="de-CH" dirty="0" smtClean="0"/>
              <a:t>- Userstory 1 und 2 wird automatisiert getestet.</a:t>
            </a:r>
            <a:br>
              <a:rPr lang="de-CH" dirty="0" smtClean="0"/>
            </a:br>
            <a:r>
              <a:rPr lang="de-CH" dirty="0" smtClean="0"/>
              <a:t>- Userstory 3 wird manuell getestet zum Zeitpunkt der Abnahme.</a:t>
            </a:r>
          </a:p>
          <a:p>
            <a:pPr marL="0" indent="0">
              <a:buFont typeface="Wingdings" pitchFamily="2" charset="2"/>
              <a:buNone/>
            </a:pP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>Manuele Tests:</a:t>
            </a:r>
            <a:endParaRPr lang="de-CH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60765"/>
              </p:ext>
            </p:extLst>
          </p:nvPr>
        </p:nvGraphicFramePr>
        <p:xfrm>
          <a:off x="755576" y="3003798"/>
          <a:ext cx="6493048" cy="17785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1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>
                          <a:effectLst/>
                        </a:rPr>
                        <a:t>Abschnitt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>
                          <a:effectLst/>
                        </a:rPr>
                        <a:t>Inhalt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100">
                          <a:effectLst/>
                        </a:rPr>
                        <a:t>ID</a:t>
                      </a:r>
                      <a:endParaRPr lang="de-CH" sz="120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 smtClean="0">
                          <a:effectLst/>
                        </a:rPr>
                        <a:t>Testcase-01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100">
                          <a:effectLst/>
                        </a:rPr>
                        <a:t>Anforderungen</a:t>
                      </a:r>
                      <a:endParaRPr lang="de-CH" sz="120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 err="1" smtClean="0">
                          <a:effectLst/>
                        </a:rPr>
                        <a:t>UserStory</a:t>
                      </a:r>
                      <a:r>
                        <a:rPr lang="de-CH" sz="1200" dirty="0" smtClean="0">
                          <a:effectLst/>
                        </a:rPr>
                        <a:t> 3</a:t>
                      </a:r>
                      <a:r>
                        <a:rPr lang="de-CH" sz="1200" baseline="0" dirty="0" smtClean="0">
                          <a:effectLst/>
                        </a:rPr>
                        <a:t> / Fehlermeldung falls Server nicht antwortet.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100">
                          <a:effectLst/>
                        </a:rPr>
                        <a:t>Vorbedingungen</a:t>
                      </a:r>
                      <a:endParaRPr lang="de-CH" sz="120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 smtClean="0">
                          <a:effectLst/>
                        </a:rPr>
                        <a:t>WI-FI</a:t>
                      </a:r>
                      <a:r>
                        <a:rPr lang="de-CH" sz="1200" baseline="0" dirty="0" smtClean="0">
                          <a:effectLst/>
                        </a:rPr>
                        <a:t> und DATA CONNECTION auf dem Gerät deaktivieren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100" dirty="0">
                          <a:effectLst/>
                        </a:rPr>
                        <a:t>Ablauf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200" dirty="0" smtClean="0">
                          <a:effectLst/>
                        </a:rPr>
                        <a:t>1. Klick auf eine Badi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de-CH" sz="1100" dirty="0">
                          <a:effectLst/>
                        </a:rPr>
                        <a:t>Erwartetes Resultat</a:t>
                      </a:r>
                      <a:endParaRPr lang="de-CH" sz="1200" dirty="0">
                        <a:effectLst/>
                        <a:latin typeface="Titillium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8" marR="7546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effectLst/>
                        </a:rPr>
                        <a:t>Es erscheint eine Fehlermeldung:</a:t>
                      </a:r>
                      <a:r>
                        <a:rPr lang="de-CH" sz="1200" baseline="0" dirty="0" smtClean="0">
                          <a:effectLst/>
                        </a:rPr>
                        <a:t> </a:t>
                      </a:r>
                      <a:r>
                        <a:rPr lang="de-CH" sz="1200" dirty="0" smtClean="0"/>
                        <a:t>«Zur Zeit steht dieser Service nicht zur Verfügung. Bitte versuchen Sie es später nochmals.»</a:t>
                      </a:r>
                    </a:p>
                  </a:txBody>
                  <a:tcPr marL="75468" marR="7546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9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8"/>
          <a:stretch/>
        </p:blipFill>
        <p:spPr>
          <a:xfrm>
            <a:off x="0" y="0"/>
            <a:ext cx="9144000" cy="5143500"/>
          </a:xfr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sz="2900" dirty="0"/>
              <a:t>Fragen? </a:t>
            </a:r>
            <a:r>
              <a:rPr lang="hi-IN" sz="1300" dirty="0"/>
              <a:t>प्रश्न?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? </a:t>
            </a:r>
            <a:r>
              <a:rPr lang="ko-KR" altLang="de-DE" sz="3200" dirty="0"/>
              <a:t>질문</a:t>
            </a:r>
            <a:r>
              <a:rPr lang="de-DE" altLang="ko-KR" sz="3200" dirty="0"/>
              <a:t>?</a:t>
            </a:r>
            <a:r>
              <a:rPr lang="de-DE" altLang="ko-KR" dirty="0"/>
              <a:t> </a:t>
            </a:r>
            <a:r>
              <a:rPr lang="ar-AE" altLang="ko-KR" dirty="0"/>
              <a:t>سوالات؟</a:t>
            </a:r>
            <a:r>
              <a:rPr lang="de-CH" altLang="ko-KR" dirty="0"/>
              <a:t> </a:t>
            </a:r>
            <a:r>
              <a:rPr lang="el-GR" altLang="ko-KR" sz="2500" dirty="0"/>
              <a:t>Ερωτήσεις;</a:t>
            </a:r>
            <a:r>
              <a:rPr lang="de-CH" altLang="ko-KR" sz="2500" dirty="0"/>
              <a:t> </a:t>
            </a:r>
            <a:r>
              <a:rPr lang="de-CH" altLang="ko-KR" dirty="0" err="1"/>
              <a:t>Questions</a:t>
            </a:r>
            <a:r>
              <a:rPr lang="de-CH" altLang="ko-KR" dirty="0"/>
              <a:t>? </a:t>
            </a:r>
            <a:r>
              <a:rPr lang="az-Cyrl-AZ" altLang="ko-KR" dirty="0"/>
              <a:t>Асуулт?</a:t>
            </a:r>
            <a:r>
              <a:rPr lang="de-CH" altLang="ko-KR" dirty="0"/>
              <a:t> </a:t>
            </a:r>
            <a:r>
              <a:rPr lang="de-CH" altLang="ko-KR" dirty="0" err="1"/>
              <a:t>Sorular</a:t>
            </a:r>
            <a:r>
              <a:rPr lang="de-CH" altLang="ko-KR" dirty="0"/>
              <a:t>? </a:t>
            </a:r>
            <a:r>
              <a:rPr lang="te-IN" altLang="ko-KR" sz="3300" dirty="0"/>
              <a:t>ప్రశ్నలు</a:t>
            </a:r>
            <a:r>
              <a:rPr lang="te-IN" altLang="ko-KR" sz="3300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03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Du kennst die gängigen Testverfahren bei einer Android App.</a:t>
            </a:r>
          </a:p>
          <a:p>
            <a:r>
              <a:rPr lang="de-CH" dirty="0" smtClean="0"/>
              <a:t>Du kennst den Unterschied zwischen funktionalen und nichtfunktionalen Tests und weisst, wie diese durchgeführt werden.</a:t>
            </a:r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7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6" t="398" r="9068" b="-398"/>
          <a:stretch/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CH" dirty="0"/>
              <a:t>An die App wurden Anforderungen gestellt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Geschwindigkeit</a:t>
            </a:r>
          </a:p>
          <a:p>
            <a:pPr lvl="1"/>
            <a:r>
              <a:rPr lang="de-CH" dirty="0"/>
              <a:t>Benutzerfreundlichkeit</a:t>
            </a:r>
          </a:p>
          <a:p>
            <a:endParaRPr lang="de-CH" dirty="0"/>
          </a:p>
          <a:p>
            <a:r>
              <a:rPr lang="de-CH" dirty="0"/>
              <a:t>Diese Anforderungen müssen geprüft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98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6" r="23526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</a:p>
          <a:p>
            <a:pPr lvl="1"/>
            <a:r>
              <a:rPr lang="de-CH" dirty="0" smtClean="0"/>
              <a:t>Funktionen der App</a:t>
            </a:r>
          </a:p>
          <a:p>
            <a:pPr lvl="1"/>
            <a:endParaRPr lang="de-CH" dirty="0"/>
          </a:p>
          <a:p>
            <a:r>
              <a:rPr lang="de-CH" dirty="0" smtClean="0"/>
              <a:t>Nichtfunktionale Tests</a:t>
            </a:r>
          </a:p>
          <a:p>
            <a:pPr lvl="1"/>
            <a:r>
              <a:rPr lang="de-CH" dirty="0" smtClean="0"/>
              <a:t>Geschwindigkeit</a:t>
            </a:r>
          </a:p>
          <a:p>
            <a:pPr lvl="1"/>
            <a:r>
              <a:rPr lang="de-CH" dirty="0" smtClean="0"/>
              <a:t>Datenmengen</a:t>
            </a:r>
          </a:p>
          <a:p>
            <a:pPr lvl="1"/>
            <a:r>
              <a:rPr lang="de-CH" dirty="0" smtClean="0"/>
              <a:t>Benutzerfreundlichkeit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929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Bei einer Mobile-App unterscheiden wir zwischen den folgenden Tests: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Unit Tests</a:t>
            </a:r>
          </a:p>
          <a:p>
            <a:r>
              <a:rPr lang="de-CH" dirty="0" smtClean="0"/>
              <a:t>Integration Tests</a:t>
            </a:r>
          </a:p>
          <a:p>
            <a:r>
              <a:rPr lang="de-CH" dirty="0" smtClean="0"/>
              <a:t>UI Tests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2454636"/>
            <a:ext cx="3466099" cy="2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Unit-Tests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Mithilfe von Unit-Tests werden einzelne Funktionalitäten getestet</a:t>
            </a:r>
          </a:p>
          <a:p>
            <a:r>
              <a:rPr lang="de-CH" dirty="0" smtClean="0"/>
              <a:t>Unit Tests werden im Code umgesetzt</a:t>
            </a:r>
          </a:p>
          <a:p>
            <a:r>
              <a:rPr lang="de-CH" dirty="0" smtClean="0"/>
              <a:t>Pro Funktionalität existiert mindestens ein Unit-Test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459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Unit-Tests Beispiel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Wir verwenden </a:t>
            </a:r>
            <a:r>
              <a:rPr lang="de-CH" dirty="0" err="1" smtClean="0"/>
              <a:t>JUnit</a:t>
            </a:r>
            <a:r>
              <a:rPr lang="de-CH" dirty="0" smtClean="0"/>
              <a:t> für unsere Unit-Tests</a:t>
            </a:r>
          </a:p>
          <a:p>
            <a:r>
              <a:rPr lang="de-CH" dirty="0" smtClean="0"/>
              <a:t>Wir Testen den </a:t>
            </a:r>
            <a:r>
              <a:rPr lang="de-CH" dirty="0" err="1" smtClean="0"/>
              <a:t>WieWarmJsonParser</a:t>
            </a:r>
            <a:r>
              <a:rPr lang="de-CH" dirty="0" smtClean="0"/>
              <a:t>, um sicherzustellen dass ein korrektes Badi-Objekt mit Becken erstellt wird</a:t>
            </a:r>
          </a:p>
          <a:p>
            <a:endParaRPr lang="de-CH" dirty="0"/>
          </a:p>
          <a:p>
            <a:r>
              <a:rPr lang="de-CH" dirty="0" smtClean="0"/>
              <a:t>Da die Klasse </a:t>
            </a:r>
            <a:r>
              <a:rPr lang="de-CH" dirty="0" err="1" smtClean="0"/>
              <a:t>JSONObject</a:t>
            </a:r>
            <a:r>
              <a:rPr lang="de-CH" dirty="0" smtClean="0"/>
              <a:t> verwendet wird, müssen wir </a:t>
            </a:r>
            <a:r>
              <a:rPr lang="de-CH" dirty="0" err="1" smtClean="0"/>
              <a:t>Gradle</a:t>
            </a:r>
            <a:r>
              <a:rPr lang="de-CH" dirty="0" smtClean="0"/>
              <a:t> mitteilen, dass diese Library auch in Tests verfügbar ist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729" y="3385959"/>
            <a:ext cx="77934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noProof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testCompile </a:t>
            </a:r>
            <a: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'org.json:json:20140107'</a:t>
            </a:r>
            <a:b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3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Unit-Tests Beispiel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Im «</a:t>
            </a:r>
            <a:r>
              <a:rPr lang="de-CH" dirty="0" err="1" smtClean="0"/>
              <a:t>test</a:t>
            </a:r>
            <a:r>
              <a:rPr lang="de-CH" dirty="0" smtClean="0"/>
              <a:t>»-Projekt eine Test-Klasse erstellen</a:t>
            </a:r>
          </a:p>
          <a:p>
            <a:r>
              <a:rPr lang="de-CH" dirty="0" smtClean="0"/>
              <a:t>Wir benötigen folgende </a:t>
            </a:r>
            <a:r>
              <a:rPr lang="de-CH" b="1" dirty="0" smtClean="0"/>
              <a:t>Imports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Damit werden die Annotation Test und die verschiedenen </a:t>
            </a:r>
            <a:r>
              <a:rPr lang="de-CH" dirty="0" err="1" smtClean="0"/>
              <a:t>Asserts</a:t>
            </a:r>
            <a:r>
              <a:rPr lang="de-CH" dirty="0" smtClean="0"/>
              <a:t> geladen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60598"/>
          <a:stretch/>
        </p:blipFill>
        <p:spPr>
          <a:xfrm>
            <a:off x="5910730" y="1401351"/>
            <a:ext cx="2559417" cy="160244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6730" y="2159932"/>
            <a:ext cx="511940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noProof="1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</a:t>
            </a: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de-DE" altLang="de-DE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org.junit.Assert.*;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Unit-Tests Beispiel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Nun können wir unsere Tests </a:t>
            </a:r>
            <a:r>
              <a:rPr lang="de-CH" dirty="0" smtClean="0"/>
              <a:t>schreiben</a:t>
            </a:r>
            <a:endParaRPr lang="de-C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730" y="1876563"/>
            <a:ext cx="749567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8288"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000" b="1" i="0" u="none" strike="noStrike" cap="none" normalizeH="0" baseline="0" noProof="1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288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WieWarmJsonParserTest {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wieWarmJsonParser_CorrectParseSingleBadi() {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Badi testBadi = </a:t>
            </a:r>
            <a:r>
              <a:rPr kumimoji="0" lang="de-DE" altLang="de-DE" sz="1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testBadi = WieWarmJsonParser.</a:t>
            </a:r>
            <a:r>
              <a:rPr kumimoji="0" lang="de-DE" altLang="de-DE" sz="10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createBadiFromJsonString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1" u="none" strike="noStrike" cap="none" normalizeH="0" baseline="0" noProof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TEST_JSON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e-DE" altLang="de-DE" sz="10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(JSONException e) {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e.printStackTrace();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checks if the id from the badi equals the expected 9000</a:t>
            </a:r>
            <a:br>
              <a:rPr kumimoji="0" lang="de-DE" altLang="de-DE" sz="10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1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9000</a:t>
            </a: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testBadi.getId());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8288"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000" b="0" i="0" u="none" strike="noStrike" cap="none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71725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105.potx" id="{E64D7785-7F98-47EF-AA68-8E840F545791}" vid="{35AEC794-2648-42C4-B79E-C1330423D93B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989</Words>
  <Application>Microsoft Office PowerPoint</Application>
  <PresentationFormat>Bildschirmpräsentation (16:9)</PresentationFormat>
  <Paragraphs>166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Courier New</vt:lpstr>
      <vt:lpstr>Gautami</vt:lpstr>
      <vt:lpstr>Mangal</vt:lpstr>
      <vt:lpstr>Symbol</vt:lpstr>
      <vt:lpstr>Times New Roman</vt:lpstr>
      <vt:lpstr>Titillium</vt:lpstr>
      <vt:lpstr>TitilliumText25L</vt:lpstr>
      <vt:lpstr>Wingdings</vt:lpstr>
      <vt:lpstr>Wingdings 2</vt:lpstr>
      <vt:lpstr>BbcPräsentation_169_FULLHD.101.20130207.ADM</vt:lpstr>
      <vt:lpstr>Mobile-App</vt:lpstr>
      <vt:lpstr>Ziele</vt:lpstr>
      <vt:lpstr>Testing</vt:lpstr>
      <vt:lpstr>Testing</vt:lpstr>
      <vt:lpstr>Funktionale Tests</vt:lpstr>
      <vt:lpstr>Funktionale Tests</vt:lpstr>
      <vt:lpstr>Funktionale Tests</vt:lpstr>
      <vt:lpstr>Funktionale Tests</vt:lpstr>
      <vt:lpstr>Funktionale Tests</vt:lpstr>
      <vt:lpstr>Funktionale Tests</vt:lpstr>
      <vt:lpstr>Funktionale Tests</vt:lpstr>
      <vt:lpstr>Funktionale Tests</vt:lpstr>
      <vt:lpstr>Funktionale Tests</vt:lpstr>
      <vt:lpstr>Funktionale Tests</vt:lpstr>
      <vt:lpstr>Nichtfunktionale Tests</vt:lpstr>
      <vt:lpstr>Testing</vt:lpstr>
      <vt:lpstr>Testing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Peissard Yves</dc:creator>
  <cp:lastModifiedBy>Hodler Martin</cp:lastModifiedBy>
  <cp:revision>105</cp:revision>
  <cp:lastPrinted>2015-10-21T07:31:17Z</cp:lastPrinted>
  <dcterms:created xsi:type="dcterms:W3CDTF">2017-06-06T14:32:25Z</dcterms:created>
  <dcterms:modified xsi:type="dcterms:W3CDTF">2017-12-06T15:22:46Z</dcterms:modified>
  <cp:contentStatus>104</cp:contentStatus>
</cp:coreProperties>
</file>