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 id="2584" r:id="rId25"/>
    <p:sldId id="2585" r:id="rId26"/>
    <p:sldId id="2586" r:id="rId27"/>
    <p:sldId id="258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loud Fundamentals: Understanding the Core Concepts and Services" id="{CEBDF5D6-F3DD-4499-B754-7CC2C0AEC48B}">
          <p14:sldIdLst>
            <p14:sldId id="2561"/>
            <p14:sldId id="2562"/>
          </p14:sldIdLst>
        </p14:section>
        <p14:section name="Introduction to Cloud Computing" id="{BC356D39-E511-420B-8770-FC65EC3FBBE9}">
          <p14:sldIdLst>
            <p14:sldId id="2563"/>
            <p14:sldId id="2564"/>
            <p14:sldId id="2565"/>
            <p14:sldId id="2566"/>
          </p14:sldIdLst>
        </p14:section>
        <p14:section name="Key Cloud Service Models" id="{89D8C330-046F-43FF-8A67-E712AA8727A3}">
          <p14:sldIdLst>
            <p14:sldId id="2567"/>
            <p14:sldId id="2568"/>
            <p14:sldId id="2569"/>
            <p14:sldId id="2570"/>
          </p14:sldIdLst>
        </p14:section>
        <p14:section name="Infrastructure as a Service (IaaS)" id="{3B9CBE8E-4131-41B2-8965-4B3678C82FF2}">
          <p14:sldIdLst>
            <p14:sldId id="2571"/>
            <p14:sldId id="2572"/>
            <p14:sldId id="2573"/>
            <p14:sldId id="2574"/>
          </p14:sldIdLst>
        </p14:section>
        <p14:section name="Platform as a Service (PaaS)" id="{5AFD76B9-1F8B-42C8-99BC-4B50B5DDC958}">
          <p14:sldIdLst>
            <p14:sldId id="2575"/>
            <p14:sldId id="2576"/>
            <p14:sldId id="2577"/>
            <p14:sldId id="2578"/>
          </p14:sldIdLst>
        </p14:section>
        <p14:section name="Software as a Service (SaaS)" id="{2BE19C72-D091-412F-A38C-4BD2D6F56ADC}">
          <p14:sldIdLst>
            <p14:sldId id="2579"/>
            <p14:sldId id="2580"/>
            <p14:sldId id="2581"/>
            <p14:sldId id="2582"/>
          </p14:sldIdLst>
        </p14:section>
        <p14:section name="Identity as a Service (IDaaS)" id="{FA8A8737-51EA-4D34-BBA2-95CCE6E7D3B2}">
          <p14:sldIdLst>
            <p14:sldId id="2583"/>
            <p14:sldId id="2584"/>
            <p14:sldId id="2585"/>
            <p14:sldId id="2586"/>
          </p14:sldIdLst>
        </p14:section>
        <p14:section name="Conclusion" id="{B57E22D2-1B8F-4BF8-AD60-B9AE58C6D33D}">
          <p14:sldIdLst>
            <p14:sldId id="25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3" autoAdjust="0"/>
    <p:restoredTop sz="86379" autoAdjust="0"/>
  </p:normalViewPr>
  <p:slideViewPr>
    <p:cSldViewPr snapToGrid="0">
      <p:cViewPr varScale="1">
        <p:scale>
          <a:sx n="69" d="100"/>
          <a:sy n="69" d="100"/>
        </p:scale>
        <p:origin x="185" y="2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78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6A0D49-EF53-4B19-AC01-118F4901FC9E}"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40D95279-37A5-45B4-BE29-DE3900726183}">
      <dgm:prSet/>
      <dgm:spPr/>
      <dgm:t>
        <a:bodyPr/>
        <a:lstStyle/>
        <a:p>
          <a:pPr>
            <a:lnSpc>
              <a:spcPct val="100000"/>
            </a:lnSpc>
            <a:defRPr b="1"/>
          </a:pPr>
          <a:r>
            <a:rPr lang="en-US"/>
            <a:t>Importance of Cloud Computing</a:t>
          </a:r>
        </a:p>
      </dgm:t>
    </dgm:pt>
    <dgm:pt modelId="{450BACAC-F327-4884-A820-F988B9558BC6}" type="parTrans" cxnId="{662644DF-75B8-4C09-901C-42505D8FBFA4}">
      <dgm:prSet/>
      <dgm:spPr/>
      <dgm:t>
        <a:bodyPr/>
        <a:lstStyle/>
        <a:p>
          <a:endParaRPr lang="en-US"/>
        </a:p>
      </dgm:t>
    </dgm:pt>
    <dgm:pt modelId="{5627C087-9C87-469A-BC6D-A45A6D72B3D5}" type="sibTrans" cxnId="{662644DF-75B8-4C09-901C-42505D8FBFA4}">
      <dgm:prSet/>
      <dgm:spPr/>
      <dgm:t>
        <a:bodyPr/>
        <a:lstStyle/>
        <a:p>
          <a:pPr>
            <a:lnSpc>
              <a:spcPct val="100000"/>
            </a:lnSpc>
            <a:defRPr b="1"/>
          </a:pPr>
          <a:endParaRPr lang="en-US"/>
        </a:p>
      </dgm:t>
    </dgm:pt>
    <dgm:pt modelId="{96DEB551-DC5E-4B85-B3A4-151DBA8EB0FA}">
      <dgm:prSet/>
      <dgm:spPr/>
      <dgm:t>
        <a:bodyPr/>
        <a:lstStyle/>
        <a:p>
          <a:pPr>
            <a:lnSpc>
              <a:spcPct val="100000"/>
            </a:lnSpc>
          </a:pPr>
          <a:r>
            <a:rPr lang="en-US"/>
            <a:t>Understanding cloud computing is critical for businesses aiming to leverage technological advancements and improve operations.</a:t>
          </a:r>
        </a:p>
      </dgm:t>
    </dgm:pt>
    <dgm:pt modelId="{EF29A6C0-4C0A-4065-9267-51A2718B986F}" type="parTrans" cxnId="{1E4F7275-5024-4E16-ADCE-ABB396DF1C01}">
      <dgm:prSet/>
      <dgm:spPr/>
      <dgm:t>
        <a:bodyPr/>
        <a:lstStyle/>
        <a:p>
          <a:endParaRPr lang="en-US"/>
        </a:p>
      </dgm:t>
    </dgm:pt>
    <dgm:pt modelId="{699B63A6-2A85-4B22-8B58-501B80255969}" type="sibTrans" cxnId="{1E4F7275-5024-4E16-ADCE-ABB396DF1C01}">
      <dgm:prSet/>
      <dgm:spPr/>
      <dgm:t>
        <a:bodyPr/>
        <a:lstStyle/>
        <a:p>
          <a:endParaRPr lang="en-US"/>
        </a:p>
      </dgm:t>
    </dgm:pt>
    <dgm:pt modelId="{5B88B5F0-9624-4CCF-BFDC-80870CD01301}">
      <dgm:prSet/>
      <dgm:spPr/>
      <dgm:t>
        <a:bodyPr/>
        <a:lstStyle/>
        <a:p>
          <a:pPr>
            <a:lnSpc>
              <a:spcPct val="100000"/>
            </a:lnSpc>
            <a:defRPr b="1"/>
          </a:pPr>
          <a:r>
            <a:rPr lang="en-US"/>
            <a:t>Service Models Explained</a:t>
          </a:r>
        </a:p>
      </dgm:t>
    </dgm:pt>
    <dgm:pt modelId="{390B29B7-6F39-430E-921E-0EE744FD8070}" type="parTrans" cxnId="{F1E099A3-3F1A-4C82-91D6-9673DF37FB74}">
      <dgm:prSet/>
      <dgm:spPr/>
      <dgm:t>
        <a:bodyPr/>
        <a:lstStyle/>
        <a:p>
          <a:endParaRPr lang="en-US"/>
        </a:p>
      </dgm:t>
    </dgm:pt>
    <dgm:pt modelId="{EE8A159B-905A-40ED-A661-32734EEF8E28}" type="sibTrans" cxnId="{F1E099A3-3F1A-4C82-91D6-9673DF37FB74}">
      <dgm:prSet/>
      <dgm:spPr/>
      <dgm:t>
        <a:bodyPr/>
        <a:lstStyle/>
        <a:p>
          <a:pPr>
            <a:lnSpc>
              <a:spcPct val="100000"/>
            </a:lnSpc>
            <a:defRPr b="1"/>
          </a:pPr>
          <a:endParaRPr lang="en-US"/>
        </a:p>
      </dgm:t>
    </dgm:pt>
    <dgm:pt modelId="{0B25C00E-A01E-46CF-A5D5-FB4D01583A31}">
      <dgm:prSet/>
      <dgm:spPr/>
      <dgm:t>
        <a:bodyPr/>
        <a:lstStyle/>
        <a:p>
          <a:pPr>
            <a:lnSpc>
              <a:spcPct val="100000"/>
            </a:lnSpc>
          </a:pPr>
          <a:r>
            <a:rPr lang="en-US"/>
            <a:t>IaaS, PaaS, SaaS, and IDaaS are essential service models that provide flexible solutions for diverse business needs.</a:t>
          </a:r>
        </a:p>
      </dgm:t>
    </dgm:pt>
    <dgm:pt modelId="{A8BBCAC8-1531-476B-A703-252664BC0605}" type="parTrans" cxnId="{431A4F6D-AA0A-4042-98E1-5A05B0A1E736}">
      <dgm:prSet/>
      <dgm:spPr/>
      <dgm:t>
        <a:bodyPr/>
        <a:lstStyle/>
        <a:p>
          <a:endParaRPr lang="en-US"/>
        </a:p>
      </dgm:t>
    </dgm:pt>
    <dgm:pt modelId="{80768E3E-A840-4686-AB3E-991E2FC2F47C}" type="sibTrans" cxnId="{431A4F6D-AA0A-4042-98E1-5A05B0A1E736}">
      <dgm:prSet/>
      <dgm:spPr/>
      <dgm:t>
        <a:bodyPr/>
        <a:lstStyle/>
        <a:p>
          <a:endParaRPr lang="en-US"/>
        </a:p>
      </dgm:t>
    </dgm:pt>
    <dgm:pt modelId="{C0332867-0099-4FB7-B560-B039342C667A}">
      <dgm:prSet/>
      <dgm:spPr/>
      <dgm:t>
        <a:bodyPr/>
        <a:lstStyle/>
        <a:p>
          <a:pPr>
            <a:lnSpc>
              <a:spcPct val="100000"/>
            </a:lnSpc>
            <a:defRPr b="1"/>
          </a:pPr>
          <a:r>
            <a:rPr lang="en-US"/>
            <a:t>Benefits of Adoption</a:t>
          </a:r>
        </a:p>
      </dgm:t>
    </dgm:pt>
    <dgm:pt modelId="{1F262FDB-1954-4B96-8848-843DA2442DB0}" type="parTrans" cxnId="{8B199918-51E5-40E6-B7DB-4EAFE2241AEB}">
      <dgm:prSet/>
      <dgm:spPr/>
      <dgm:t>
        <a:bodyPr/>
        <a:lstStyle/>
        <a:p>
          <a:endParaRPr lang="en-US"/>
        </a:p>
      </dgm:t>
    </dgm:pt>
    <dgm:pt modelId="{BBBD8043-BFB6-483E-B471-733B01DB3A2E}" type="sibTrans" cxnId="{8B199918-51E5-40E6-B7DB-4EAFE2241AEB}">
      <dgm:prSet/>
      <dgm:spPr/>
      <dgm:t>
        <a:bodyPr/>
        <a:lstStyle/>
        <a:p>
          <a:endParaRPr lang="en-US"/>
        </a:p>
      </dgm:t>
    </dgm:pt>
    <dgm:pt modelId="{51B1895F-DECF-417B-AC61-3A1AB5FFB815}">
      <dgm:prSet/>
      <dgm:spPr/>
      <dgm:t>
        <a:bodyPr/>
        <a:lstStyle/>
        <a:p>
          <a:pPr>
            <a:lnSpc>
              <a:spcPct val="100000"/>
            </a:lnSpc>
          </a:pPr>
          <a:r>
            <a:rPr lang="en-US"/>
            <a:t>Embracing these service models enhances agility, scalability, and fosters innovation within organizations.</a:t>
          </a:r>
        </a:p>
      </dgm:t>
    </dgm:pt>
    <dgm:pt modelId="{35E3F4D0-21D0-479D-8255-6202EE71A779}" type="parTrans" cxnId="{77F02700-2366-4D09-8D10-6B0E3590F917}">
      <dgm:prSet/>
      <dgm:spPr/>
      <dgm:t>
        <a:bodyPr/>
        <a:lstStyle/>
        <a:p>
          <a:endParaRPr lang="en-US"/>
        </a:p>
      </dgm:t>
    </dgm:pt>
    <dgm:pt modelId="{2D9B123A-9899-4932-9313-BE0E06DCDDED}" type="sibTrans" cxnId="{77F02700-2366-4D09-8D10-6B0E3590F917}">
      <dgm:prSet/>
      <dgm:spPr/>
      <dgm:t>
        <a:bodyPr/>
        <a:lstStyle/>
        <a:p>
          <a:endParaRPr lang="en-US"/>
        </a:p>
      </dgm:t>
    </dgm:pt>
    <dgm:pt modelId="{B41046EB-50CD-4D2B-B348-5E1F712E1099}" type="pres">
      <dgm:prSet presAssocID="{BF6A0D49-EF53-4B19-AC01-118F4901FC9E}" presName="Name0" presStyleCnt="0">
        <dgm:presLayoutVars>
          <dgm:dir/>
          <dgm:resizeHandles val="exact"/>
        </dgm:presLayoutVars>
      </dgm:prSet>
      <dgm:spPr/>
    </dgm:pt>
    <dgm:pt modelId="{859E59E1-E271-4A6E-AB43-6FAA0210D6EA}" type="pres">
      <dgm:prSet presAssocID="{40D95279-37A5-45B4-BE29-DE3900726183}" presName="compNode" presStyleCnt="0"/>
      <dgm:spPr/>
    </dgm:pt>
    <dgm:pt modelId="{3CF39535-013D-4528-864B-D81793BB3B8F}" type="pres">
      <dgm:prSet presAssocID="{40D95279-37A5-45B4-BE29-DE3900726183}" presName="pictRect" presStyleLbl="revTx" presStyleIdx="0" presStyleCnt="6">
        <dgm:presLayoutVars>
          <dgm:chMax val="0"/>
          <dgm:bulletEnabled/>
        </dgm:presLayoutVars>
      </dgm:prSet>
      <dgm:spPr/>
    </dgm:pt>
    <dgm:pt modelId="{29A6946B-31D0-4411-853F-E6F95DA6091A}" type="pres">
      <dgm:prSet presAssocID="{40D95279-37A5-45B4-BE29-DE3900726183}" presName="textRect" presStyleLbl="revTx" presStyleIdx="1" presStyleCnt="6">
        <dgm:presLayoutVars>
          <dgm:bulletEnabled/>
        </dgm:presLayoutVars>
      </dgm:prSet>
      <dgm:spPr/>
    </dgm:pt>
    <dgm:pt modelId="{3F9A9BC1-9653-493F-A98E-97E437EAFC98}" type="pres">
      <dgm:prSet presAssocID="{5627C087-9C87-469A-BC6D-A45A6D72B3D5}" presName="sibTrans" presStyleLbl="sibTrans2D1" presStyleIdx="0" presStyleCnt="0"/>
      <dgm:spPr/>
    </dgm:pt>
    <dgm:pt modelId="{9BF90FE0-1EE9-4FFC-BFB4-F225498E03F1}" type="pres">
      <dgm:prSet presAssocID="{5B88B5F0-9624-4CCF-BFDC-80870CD01301}" presName="compNode" presStyleCnt="0"/>
      <dgm:spPr/>
    </dgm:pt>
    <dgm:pt modelId="{82FD605F-A30B-49CA-8A2C-D7B3E0C1D1B0}" type="pres">
      <dgm:prSet presAssocID="{5B88B5F0-9624-4CCF-BFDC-80870CD01301}" presName="pictRect" presStyleLbl="revTx" presStyleIdx="2" presStyleCnt="6">
        <dgm:presLayoutVars>
          <dgm:chMax val="0"/>
          <dgm:bulletEnabled/>
        </dgm:presLayoutVars>
      </dgm:prSet>
      <dgm:spPr/>
    </dgm:pt>
    <dgm:pt modelId="{609B461B-35A7-45D4-90D6-1B6630BCC1AE}" type="pres">
      <dgm:prSet presAssocID="{5B88B5F0-9624-4CCF-BFDC-80870CD01301}" presName="textRect" presStyleLbl="revTx" presStyleIdx="3" presStyleCnt="6">
        <dgm:presLayoutVars>
          <dgm:bulletEnabled/>
        </dgm:presLayoutVars>
      </dgm:prSet>
      <dgm:spPr/>
    </dgm:pt>
    <dgm:pt modelId="{FED753B6-AF0C-477F-95B5-5CCF6AA146BC}" type="pres">
      <dgm:prSet presAssocID="{EE8A159B-905A-40ED-A661-32734EEF8E28}" presName="sibTrans" presStyleLbl="sibTrans2D1" presStyleIdx="0" presStyleCnt="0"/>
      <dgm:spPr/>
    </dgm:pt>
    <dgm:pt modelId="{8935A865-36B2-4063-8241-46973A8DC1BF}" type="pres">
      <dgm:prSet presAssocID="{C0332867-0099-4FB7-B560-B039342C667A}" presName="compNode" presStyleCnt="0"/>
      <dgm:spPr/>
    </dgm:pt>
    <dgm:pt modelId="{636C53BE-E181-4420-BA18-F7C931CDD417}" type="pres">
      <dgm:prSet presAssocID="{C0332867-0099-4FB7-B560-B039342C667A}" presName="pictRect" presStyleLbl="revTx" presStyleIdx="4" presStyleCnt="6">
        <dgm:presLayoutVars>
          <dgm:chMax val="0"/>
          <dgm:bulletEnabled/>
        </dgm:presLayoutVars>
      </dgm:prSet>
      <dgm:spPr/>
    </dgm:pt>
    <dgm:pt modelId="{714C0F42-4B61-431C-A988-DD54977057D1}" type="pres">
      <dgm:prSet presAssocID="{C0332867-0099-4FB7-B560-B039342C667A}" presName="textRect" presStyleLbl="revTx" presStyleIdx="5" presStyleCnt="6">
        <dgm:presLayoutVars>
          <dgm:bulletEnabled/>
        </dgm:presLayoutVars>
      </dgm:prSet>
      <dgm:spPr/>
    </dgm:pt>
  </dgm:ptLst>
  <dgm:cxnLst>
    <dgm:cxn modelId="{77F02700-2366-4D09-8D10-6B0E3590F917}" srcId="{C0332867-0099-4FB7-B560-B039342C667A}" destId="{51B1895F-DECF-417B-AC61-3A1AB5FFB815}" srcOrd="0" destOrd="0" parTransId="{35E3F4D0-21D0-479D-8255-6202EE71A779}" sibTransId="{2D9B123A-9899-4932-9313-BE0E06DCDDED}"/>
    <dgm:cxn modelId="{706DEE04-7D35-44DA-BC2A-A3385CADB765}" type="presOf" srcId="{51B1895F-DECF-417B-AC61-3A1AB5FFB815}" destId="{714C0F42-4B61-431C-A988-DD54977057D1}" srcOrd="0" destOrd="0" presId="urn:microsoft.com/office/officeart/2024/3/layout/hArchList1"/>
    <dgm:cxn modelId="{0822880B-6D10-4F82-98F8-037518511447}" type="presOf" srcId="{BF6A0D49-EF53-4B19-AC01-118F4901FC9E}" destId="{B41046EB-50CD-4D2B-B348-5E1F712E1099}" srcOrd="0" destOrd="0" presId="urn:microsoft.com/office/officeart/2024/3/layout/hArchList1"/>
    <dgm:cxn modelId="{F0CDC80E-3143-44CF-A42E-1A54DE3DDB29}" type="presOf" srcId="{96DEB551-DC5E-4B85-B3A4-151DBA8EB0FA}" destId="{29A6946B-31D0-4411-853F-E6F95DA6091A}" srcOrd="0" destOrd="0" presId="urn:microsoft.com/office/officeart/2024/3/layout/hArchList1"/>
    <dgm:cxn modelId="{8B199918-51E5-40E6-B7DB-4EAFE2241AEB}" srcId="{BF6A0D49-EF53-4B19-AC01-118F4901FC9E}" destId="{C0332867-0099-4FB7-B560-B039342C667A}" srcOrd="2" destOrd="0" parTransId="{1F262FDB-1954-4B96-8848-843DA2442DB0}" sibTransId="{BBBD8043-BFB6-483E-B471-733B01DB3A2E}"/>
    <dgm:cxn modelId="{71CA3E22-6192-4C83-8348-256447A0AA4B}" type="presOf" srcId="{0B25C00E-A01E-46CF-A5D5-FB4D01583A31}" destId="{609B461B-35A7-45D4-90D6-1B6630BCC1AE}" srcOrd="0" destOrd="0" presId="urn:microsoft.com/office/officeart/2024/3/layout/hArchList1"/>
    <dgm:cxn modelId="{A2FA3648-5904-4128-A8D6-CEAD96482D71}" type="presOf" srcId="{40D95279-37A5-45B4-BE29-DE3900726183}" destId="{3CF39535-013D-4528-864B-D81793BB3B8F}" srcOrd="0" destOrd="0" presId="urn:microsoft.com/office/officeart/2024/3/layout/hArchList1"/>
    <dgm:cxn modelId="{431A4F6D-AA0A-4042-98E1-5A05B0A1E736}" srcId="{5B88B5F0-9624-4CCF-BFDC-80870CD01301}" destId="{0B25C00E-A01E-46CF-A5D5-FB4D01583A31}" srcOrd="0" destOrd="0" parTransId="{A8BBCAC8-1531-476B-A703-252664BC0605}" sibTransId="{80768E3E-A840-4686-AB3E-991E2FC2F47C}"/>
    <dgm:cxn modelId="{1E4F7275-5024-4E16-ADCE-ABB396DF1C01}" srcId="{40D95279-37A5-45B4-BE29-DE3900726183}" destId="{96DEB551-DC5E-4B85-B3A4-151DBA8EB0FA}" srcOrd="0" destOrd="0" parTransId="{EF29A6C0-4C0A-4065-9267-51A2718B986F}" sibTransId="{699B63A6-2A85-4B22-8B58-501B80255969}"/>
    <dgm:cxn modelId="{1BFBDF8F-A734-4B4D-B285-3A1B82C3BAA8}" type="presOf" srcId="{5B88B5F0-9624-4CCF-BFDC-80870CD01301}" destId="{82FD605F-A30B-49CA-8A2C-D7B3E0C1D1B0}" srcOrd="0" destOrd="0" presId="urn:microsoft.com/office/officeart/2024/3/layout/hArchList1"/>
    <dgm:cxn modelId="{A9F4399A-FCB4-4540-88BA-79158630C70B}" type="presOf" srcId="{C0332867-0099-4FB7-B560-B039342C667A}" destId="{636C53BE-E181-4420-BA18-F7C931CDD417}" srcOrd="0" destOrd="0" presId="urn:microsoft.com/office/officeart/2024/3/layout/hArchList1"/>
    <dgm:cxn modelId="{F1E099A3-3F1A-4C82-91D6-9673DF37FB74}" srcId="{BF6A0D49-EF53-4B19-AC01-118F4901FC9E}" destId="{5B88B5F0-9624-4CCF-BFDC-80870CD01301}" srcOrd="1" destOrd="0" parTransId="{390B29B7-6F39-430E-921E-0EE744FD8070}" sibTransId="{EE8A159B-905A-40ED-A661-32734EEF8E28}"/>
    <dgm:cxn modelId="{2BB8DDA5-A155-463B-B796-363AA56D0EF0}" type="presOf" srcId="{EE8A159B-905A-40ED-A661-32734EEF8E28}" destId="{FED753B6-AF0C-477F-95B5-5CCF6AA146BC}" srcOrd="0" destOrd="0" presId="urn:microsoft.com/office/officeart/2024/3/layout/hArchList1"/>
    <dgm:cxn modelId="{38E774DD-7DE5-42A2-877C-8C025F98CCD2}" type="presOf" srcId="{5627C087-9C87-469A-BC6D-A45A6D72B3D5}" destId="{3F9A9BC1-9653-493F-A98E-97E437EAFC98}" srcOrd="0" destOrd="0" presId="urn:microsoft.com/office/officeart/2024/3/layout/hArchList1"/>
    <dgm:cxn modelId="{662644DF-75B8-4C09-901C-42505D8FBFA4}" srcId="{BF6A0D49-EF53-4B19-AC01-118F4901FC9E}" destId="{40D95279-37A5-45B4-BE29-DE3900726183}" srcOrd="0" destOrd="0" parTransId="{450BACAC-F327-4884-A820-F988B9558BC6}" sibTransId="{5627C087-9C87-469A-BC6D-A45A6D72B3D5}"/>
    <dgm:cxn modelId="{A037D59B-92EB-492F-A84D-E899B6BCAD6A}" type="presParOf" srcId="{B41046EB-50CD-4D2B-B348-5E1F712E1099}" destId="{859E59E1-E271-4A6E-AB43-6FAA0210D6EA}" srcOrd="0" destOrd="0" presId="urn:microsoft.com/office/officeart/2024/3/layout/hArchList1"/>
    <dgm:cxn modelId="{7DFEC84D-A4B1-4F97-87BD-44286EC566C3}" type="presParOf" srcId="{859E59E1-E271-4A6E-AB43-6FAA0210D6EA}" destId="{3CF39535-013D-4528-864B-D81793BB3B8F}" srcOrd="0" destOrd="0" presId="urn:microsoft.com/office/officeart/2024/3/layout/hArchList1"/>
    <dgm:cxn modelId="{0692D569-DA36-476B-BD1B-71A6EB9CD5ED}" type="presParOf" srcId="{859E59E1-E271-4A6E-AB43-6FAA0210D6EA}" destId="{29A6946B-31D0-4411-853F-E6F95DA6091A}" srcOrd="1" destOrd="0" presId="urn:microsoft.com/office/officeart/2024/3/layout/hArchList1"/>
    <dgm:cxn modelId="{D9D72522-A190-44BB-820D-C8222C80A87B}" type="presParOf" srcId="{B41046EB-50CD-4D2B-B348-5E1F712E1099}" destId="{3F9A9BC1-9653-493F-A98E-97E437EAFC98}" srcOrd="1" destOrd="0" presId="urn:microsoft.com/office/officeart/2024/3/layout/hArchList1"/>
    <dgm:cxn modelId="{0CE2F7F4-D5AC-4CAE-8D47-9466CEDC5F4A}" type="presParOf" srcId="{B41046EB-50CD-4D2B-B348-5E1F712E1099}" destId="{9BF90FE0-1EE9-4FFC-BFB4-F225498E03F1}" srcOrd="2" destOrd="0" presId="urn:microsoft.com/office/officeart/2024/3/layout/hArchList1"/>
    <dgm:cxn modelId="{8641DCF3-AFCC-4104-A9F9-9B7144C72EBF}" type="presParOf" srcId="{9BF90FE0-1EE9-4FFC-BFB4-F225498E03F1}" destId="{82FD605F-A30B-49CA-8A2C-D7B3E0C1D1B0}" srcOrd="0" destOrd="0" presId="urn:microsoft.com/office/officeart/2024/3/layout/hArchList1"/>
    <dgm:cxn modelId="{8B551922-1AF0-4417-A1B2-C6D4EDD348B8}" type="presParOf" srcId="{9BF90FE0-1EE9-4FFC-BFB4-F225498E03F1}" destId="{609B461B-35A7-45D4-90D6-1B6630BCC1AE}" srcOrd="1" destOrd="0" presId="urn:microsoft.com/office/officeart/2024/3/layout/hArchList1"/>
    <dgm:cxn modelId="{683B596B-6B71-48BC-935E-881B5DD4F715}" type="presParOf" srcId="{B41046EB-50CD-4D2B-B348-5E1F712E1099}" destId="{FED753B6-AF0C-477F-95B5-5CCF6AA146BC}" srcOrd="3" destOrd="0" presId="urn:microsoft.com/office/officeart/2024/3/layout/hArchList1"/>
    <dgm:cxn modelId="{A1C1DEDD-E745-4AC5-988B-49B3CA1D5822}" type="presParOf" srcId="{B41046EB-50CD-4D2B-B348-5E1F712E1099}" destId="{8935A865-36B2-4063-8241-46973A8DC1BF}" srcOrd="4" destOrd="0" presId="urn:microsoft.com/office/officeart/2024/3/layout/hArchList1"/>
    <dgm:cxn modelId="{D6D5F13F-9368-484A-B7DD-C7590B0D7A30}" type="presParOf" srcId="{8935A865-36B2-4063-8241-46973A8DC1BF}" destId="{636C53BE-E181-4420-BA18-F7C931CDD417}" srcOrd="0" destOrd="0" presId="urn:microsoft.com/office/officeart/2024/3/layout/hArchList1"/>
    <dgm:cxn modelId="{B153EE3B-1F29-427B-B316-CDC7B938576C}" type="presParOf" srcId="{8935A865-36B2-4063-8241-46973A8DC1BF}" destId="{714C0F42-4B61-431C-A988-DD54977057D1}"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39535-013D-4528-864B-D81793BB3B8F}">
      <dsp:nvSpPr>
        <dsp:cNvPr id="0" name=""/>
        <dsp:cNvSpPr/>
      </dsp:nvSpPr>
      <dsp:spPr>
        <a:xfrm>
          <a:off x="0"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Importance of Cloud Computing</a:t>
          </a:r>
        </a:p>
      </dsp:txBody>
      <dsp:txXfrm>
        <a:off x="0" y="0"/>
        <a:ext cx="3370557" cy="590567"/>
      </dsp:txXfrm>
    </dsp:sp>
    <dsp:sp modelId="{29A6946B-31D0-4411-853F-E6F95DA6091A}">
      <dsp:nvSpPr>
        <dsp:cNvPr id="0" name=""/>
        <dsp:cNvSpPr/>
      </dsp:nvSpPr>
      <dsp:spPr>
        <a:xfrm>
          <a:off x="0"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cloud computing is critical for businesses aiming to leverage technological advancements and improve operations.</a:t>
          </a:r>
        </a:p>
      </dsp:txBody>
      <dsp:txXfrm>
        <a:off x="0" y="590567"/>
        <a:ext cx="3370557" cy="1924032"/>
      </dsp:txXfrm>
    </dsp:sp>
    <dsp:sp modelId="{82FD605F-A30B-49CA-8A2C-D7B3E0C1D1B0}">
      <dsp:nvSpPr>
        <dsp:cNvPr id="0" name=""/>
        <dsp:cNvSpPr/>
      </dsp:nvSpPr>
      <dsp:spPr>
        <a:xfrm>
          <a:off x="3707612"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Service Models Explained</a:t>
          </a:r>
        </a:p>
      </dsp:txBody>
      <dsp:txXfrm>
        <a:off x="3707612" y="0"/>
        <a:ext cx="3370557" cy="590567"/>
      </dsp:txXfrm>
    </dsp:sp>
    <dsp:sp modelId="{609B461B-35A7-45D4-90D6-1B6630BCC1AE}">
      <dsp:nvSpPr>
        <dsp:cNvPr id="0" name=""/>
        <dsp:cNvSpPr/>
      </dsp:nvSpPr>
      <dsp:spPr>
        <a:xfrm>
          <a:off x="3707612"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IaaS, PaaS, SaaS, and IDaaS are essential service models that provide flexible solutions for diverse business needs.</a:t>
          </a:r>
        </a:p>
      </dsp:txBody>
      <dsp:txXfrm>
        <a:off x="3707612" y="590567"/>
        <a:ext cx="3370557" cy="1924032"/>
      </dsp:txXfrm>
    </dsp:sp>
    <dsp:sp modelId="{636C53BE-E181-4420-BA18-F7C931CDD417}">
      <dsp:nvSpPr>
        <dsp:cNvPr id="0" name=""/>
        <dsp:cNvSpPr/>
      </dsp:nvSpPr>
      <dsp:spPr>
        <a:xfrm>
          <a:off x="7415225"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Benefits of Adoption</a:t>
          </a:r>
        </a:p>
      </dsp:txBody>
      <dsp:txXfrm>
        <a:off x="7415225" y="0"/>
        <a:ext cx="3370557" cy="590567"/>
      </dsp:txXfrm>
    </dsp:sp>
    <dsp:sp modelId="{714C0F42-4B61-431C-A988-DD54977057D1}">
      <dsp:nvSpPr>
        <dsp:cNvPr id="0" name=""/>
        <dsp:cNvSpPr/>
      </dsp:nvSpPr>
      <dsp:spPr>
        <a:xfrm>
          <a:off x="7415225"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Embracing these service models enhances agility, scalability, and fosters innovation within organizations.</a:t>
          </a:r>
        </a:p>
      </dsp:txBody>
      <dsp:txXfrm>
        <a:off x="7415225" y="590567"/>
        <a:ext cx="3370557" cy="1924032"/>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ACE192-243E-461B-A5E1-E893BC75AD89}" type="datetimeFigureOut">
              <a:rPr lang="en-IN" smtClean="0"/>
              <a:t>19-04-2025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81A16-3842-4B42-818F-47C1ABF6C6FB}" type="slidenum">
              <a:rPr lang="en-IN" smtClean="0"/>
              <a:t>‹#›</a:t>
            </a:fld>
            <a:endParaRPr lang="en-IN"/>
          </a:p>
        </p:txBody>
      </p:sp>
    </p:spTree>
    <p:extLst>
      <p:ext uri="{BB962C8B-B14F-4D97-AF65-F5344CB8AC3E}">
        <p14:creationId xmlns:p14="http://schemas.microsoft.com/office/powerpoint/2010/main" val="2476528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
Cloud computing has transformed how we store, manage, and process data. In this presentation, we will explore essential concepts of cloud computing, including its service models and key features.
</a:t>
            </a:r>
          </a:p>
        </p:txBody>
      </p:sp>
      <p:sp>
        <p:nvSpPr>
          <p:cNvPr id="4" name="Slide Number Placeholder 3"/>
          <p:cNvSpPr>
            <a:spLocks noGrp="1"/>
          </p:cNvSpPr>
          <p:nvPr>
            <p:ph type="sldNum" sz="quarter" idx="5"/>
          </p:nvPr>
        </p:nvSpPr>
        <p:spPr/>
        <p:txBody>
          <a:bodyPr/>
          <a:lstStyle/>
          <a:p>
            <a:fld id="{F9C3E269-7B15-46CE-BF39-B631B52D0BD5}" type="slidenum">
              <a:rPr lang="en-IN" smtClean="0"/>
              <a:t>1</a:t>
            </a:fld>
            <a:endParaRPr lang="en-IN"/>
          </a:p>
        </p:txBody>
      </p:sp>
    </p:spTree>
    <p:extLst>
      <p:ext uri="{BB962C8B-B14F-4D97-AF65-F5344CB8AC3E}">
        <p14:creationId xmlns:p14="http://schemas.microsoft.com/office/powerpoint/2010/main" val="2543975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SaaS delivers software applications via the internet on a subscription basis. Users can access applications from any device without installation, making it convenient and cost-effective.</a:t>
            </a:r>
          </a:p>
        </p:txBody>
      </p:sp>
      <p:sp>
        <p:nvSpPr>
          <p:cNvPr id="4" name="Slide Number Placeholder 3"/>
          <p:cNvSpPr>
            <a:spLocks noGrp="1"/>
          </p:cNvSpPr>
          <p:nvPr>
            <p:ph type="sldNum" sz="quarter" idx="5"/>
          </p:nvPr>
        </p:nvSpPr>
        <p:spPr/>
        <p:txBody>
          <a:bodyPr/>
          <a:lstStyle/>
          <a:p>
            <a:fld id="{F9C3E269-7B15-46CE-BF39-B631B52D0BD5}" type="slidenum">
              <a:rPr lang="en-IN" smtClean="0"/>
              <a:t>10</a:t>
            </a:fld>
            <a:endParaRPr lang="en-IN"/>
          </a:p>
        </p:txBody>
      </p:sp>
    </p:spTree>
    <p:extLst>
      <p:ext uri="{BB962C8B-B14F-4D97-AF65-F5344CB8AC3E}">
        <p14:creationId xmlns:p14="http://schemas.microsoft.com/office/powerpoint/2010/main" val="3247840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IaaS offers several benefits, including cost-effectiveness and scalability. However, it also has downsides, such as requiring technical expertise and potential security risks related to data management.</a:t>
            </a:r>
          </a:p>
        </p:txBody>
      </p:sp>
      <p:sp>
        <p:nvSpPr>
          <p:cNvPr id="4" name="Slide Number Placeholder 3"/>
          <p:cNvSpPr>
            <a:spLocks noGrp="1"/>
          </p:cNvSpPr>
          <p:nvPr>
            <p:ph type="sldNum" sz="quarter" idx="5"/>
          </p:nvPr>
        </p:nvSpPr>
        <p:spPr/>
        <p:txBody>
          <a:bodyPr/>
          <a:lstStyle/>
          <a:p>
            <a:fld id="{F9C3E269-7B15-46CE-BF39-B631B52D0BD5}" type="slidenum">
              <a:rPr lang="en-IN" smtClean="0"/>
              <a:t>11</a:t>
            </a:fld>
            <a:endParaRPr lang="en-IN"/>
          </a:p>
        </p:txBody>
      </p:sp>
    </p:spTree>
    <p:extLst>
      <p:ext uri="{BB962C8B-B14F-4D97-AF65-F5344CB8AC3E}">
        <p14:creationId xmlns:p14="http://schemas.microsoft.com/office/powerpoint/2010/main" val="1792514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IaaS provides essential computing resources such as virtual machines, storage, and firewalls over the internet. Key features include elasticity, on-demand resources, and control over the operating system.</a:t>
            </a:r>
          </a:p>
        </p:txBody>
      </p:sp>
      <p:sp>
        <p:nvSpPr>
          <p:cNvPr id="4" name="Slide Number Placeholder 3"/>
          <p:cNvSpPr>
            <a:spLocks noGrp="1"/>
          </p:cNvSpPr>
          <p:nvPr>
            <p:ph type="sldNum" sz="quarter" idx="5"/>
          </p:nvPr>
        </p:nvSpPr>
        <p:spPr/>
        <p:txBody>
          <a:bodyPr/>
          <a:lstStyle/>
          <a:p>
            <a:fld id="{F9C3E269-7B15-46CE-BF39-B631B52D0BD5}" type="slidenum">
              <a:rPr lang="en-IN" smtClean="0"/>
              <a:t>12</a:t>
            </a:fld>
            <a:endParaRPr lang="en-IN"/>
          </a:p>
        </p:txBody>
      </p:sp>
    </p:spTree>
    <p:extLst>
      <p:ext uri="{BB962C8B-B14F-4D97-AF65-F5344CB8AC3E}">
        <p14:creationId xmlns:p14="http://schemas.microsoft.com/office/powerpoint/2010/main" val="1075150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Common use cases for IaaS include website hosting, data backup and recovery, and high-performance computing. Examples of IaaS providers are Amazon Web Services (AWS) and Microsoft Azure.</a:t>
            </a:r>
          </a:p>
        </p:txBody>
      </p:sp>
      <p:sp>
        <p:nvSpPr>
          <p:cNvPr id="4" name="Slide Number Placeholder 3"/>
          <p:cNvSpPr>
            <a:spLocks noGrp="1"/>
          </p:cNvSpPr>
          <p:nvPr>
            <p:ph type="sldNum" sz="quarter" idx="5"/>
          </p:nvPr>
        </p:nvSpPr>
        <p:spPr/>
        <p:txBody>
          <a:bodyPr/>
          <a:lstStyle/>
          <a:p>
            <a:fld id="{F9C3E269-7B15-46CE-BF39-B631B52D0BD5}" type="slidenum">
              <a:rPr lang="en-IN" smtClean="0"/>
              <a:t>13</a:t>
            </a:fld>
            <a:endParaRPr lang="en-IN"/>
          </a:p>
        </p:txBody>
      </p:sp>
    </p:spTree>
    <p:extLst>
      <p:ext uri="{BB962C8B-B14F-4D97-AF65-F5344CB8AC3E}">
        <p14:creationId xmlns:p14="http://schemas.microsoft.com/office/powerpoint/2010/main" val="3325933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advantages of IaaS include scalability, flexibility, and reduced physical hardware costs. Disadvantages may include managing complex infrastructure and potential security vulnerabilities.</a:t>
            </a:r>
          </a:p>
        </p:txBody>
      </p:sp>
      <p:sp>
        <p:nvSpPr>
          <p:cNvPr id="4" name="Slide Number Placeholder 3"/>
          <p:cNvSpPr>
            <a:spLocks noGrp="1"/>
          </p:cNvSpPr>
          <p:nvPr>
            <p:ph type="sldNum" sz="quarter" idx="5"/>
          </p:nvPr>
        </p:nvSpPr>
        <p:spPr/>
        <p:txBody>
          <a:bodyPr/>
          <a:lstStyle/>
          <a:p>
            <a:fld id="{F9C3E269-7B15-46CE-BF39-B631B52D0BD5}" type="slidenum">
              <a:rPr lang="en-IN" smtClean="0"/>
              <a:t>14</a:t>
            </a:fld>
            <a:endParaRPr lang="en-IN"/>
          </a:p>
        </p:txBody>
      </p:sp>
    </p:spTree>
    <p:extLst>
      <p:ext uri="{BB962C8B-B14F-4D97-AF65-F5344CB8AC3E}">
        <p14:creationId xmlns:p14="http://schemas.microsoft.com/office/powerpoint/2010/main" val="1838375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PaaS offers a complete development environment in the cloud, enabling developers to build applications without managing underlying hardware or software layers.</a:t>
            </a:r>
          </a:p>
        </p:txBody>
      </p:sp>
      <p:sp>
        <p:nvSpPr>
          <p:cNvPr id="4" name="Slide Number Placeholder 3"/>
          <p:cNvSpPr>
            <a:spLocks noGrp="1"/>
          </p:cNvSpPr>
          <p:nvPr>
            <p:ph type="sldNum" sz="quarter" idx="5"/>
          </p:nvPr>
        </p:nvSpPr>
        <p:spPr/>
        <p:txBody>
          <a:bodyPr/>
          <a:lstStyle/>
          <a:p>
            <a:fld id="{F9C3E269-7B15-46CE-BF39-B631B52D0BD5}" type="slidenum">
              <a:rPr lang="en-IN" smtClean="0"/>
              <a:t>15</a:t>
            </a:fld>
            <a:endParaRPr lang="en-IN"/>
          </a:p>
        </p:txBody>
      </p:sp>
    </p:spTree>
    <p:extLst>
      <p:ext uri="{BB962C8B-B14F-4D97-AF65-F5344CB8AC3E}">
        <p14:creationId xmlns:p14="http://schemas.microsoft.com/office/powerpoint/2010/main" val="2977387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PaaS provides a framework for developers to create applications. Key features include built-in software components, development tools, and middleware to simplify app development.</a:t>
            </a:r>
          </a:p>
        </p:txBody>
      </p:sp>
      <p:sp>
        <p:nvSpPr>
          <p:cNvPr id="4" name="Slide Number Placeholder 3"/>
          <p:cNvSpPr>
            <a:spLocks noGrp="1"/>
          </p:cNvSpPr>
          <p:nvPr>
            <p:ph type="sldNum" sz="quarter" idx="5"/>
          </p:nvPr>
        </p:nvSpPr>
        <p:spPr/>
        <p:txBody>
          <a:bodyPr/>
          <a:lstStyle/>
          <a:p>
            <a:fld id="{F9C3E269-7B15-46CE-BF39-B631B52D0BD5}" type="slidenum">
              <a:rPr lang="en-IN" smtClean="0"/>
              <a:t>16</a:t>
            </a:fld>
            <a:endParaRPr lang="en-IN"/>
          </a:p>
        </p:txBody>
      </p:sp>
    </p:spTree>
    <p:extLst>
      <p:ext uri="{BB962C8B-B14F-4D97-AF65-F5344CB8AC3E}">
        <p14:creationId xmlns:p14="http://schemas.microsoft.com/office/powerpoint/2010/main" val="1976774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PaaS is ideal for developing web applications, APIs, and microservices. Popular PaaS providers include Google App Engine and Heroku.</a:t>
            </a:r>
          </a:p>
        </p:txBody>
      </p:sp>
      <p:sp>
        <p:nvSpPr>
          <p:cNvPr id="4" name="Slide Number Placeholder 3"/>
          <p:cNvSpPr>
            <a:spLocks noGrp="1"/>
          </p:cNvSpPr>
          <p:nvPr>
            <p:ph type="sldNum" sz="quarter" idx="5"/>
          </p:nvPr>
        </p:nvSpPr>
        <p:spPr/>
        <p:txBody>
          <a:bodyPr/>
          <a:lstStyle/>
          <a:p>
            <a:fld id="{F9C3E269-7B15-46CE-BF39-B631B52D0BD5}" type="slidenum">
              <a:rPr lang="en-IN" smtClean="0"/>
              <a:t>17</a:t>
            </a:fld>
            <a:endParaRPr lang="en-IN"/>
          </a:p>
        </p:txBody>
      </p:sp>
    </p:spTree>
    <p:extLst>
      <p:ext uri="{BB962C8B-B14F-4D97-AF65-F5344CB8AC3E}">
        <p14:creationId xmlns:p14="http://schemas.microsoft.com/office/powerpoint/2010/main" val="1081831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PaaS advantages include faster development, reduced coding complexity, and built-in security features. However, disadvantages may include vendor lock-in and limited flexibility.</a:t>
            </a:r>
          </a:p>
        </p:txBody>
      </p:sp>
      <p:sp>
        <p:nvSpPr>
          <p:cNvPr id="4" name="Slide Number Placeholder 3"/>
          <p:cNvSpPr>
            <a:spLocks noGrp="1"/>
          </p:cNvSpPr>
          <p:nvPr>
            <p:ph type="sldNum" sz="quarter" idx="5"/>
          </p:nvPr>
        </p:nvSpPr>
        <p:spPr/>
        <p:txBody>
          <a:bodyPr/>
          <a:lstStyle/>
          <a:p>
            <a:fld id="{F9C3E269-7B15-46CE-BF39-B631B52D0BD5}" type="slidenum">
              <a:rPr lang="en-IN" smtClean="0"/>
              <a:t>18</a:t>
            </a:fld>
            <a:endParaRPr lang="en-IN"/>
          </a:p>
        </p:txBody>
      </p:sp>
    </p:spTree>
    <p:extLst>
      <p:ext uri="{BB962C8B-B14F-4D97-AF65-F5344CB8AC3E}">
        <p14:creationId xmlns:p14="http://schemas.microsoft.com/office/powerpoint/2010/main" val="1997334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SaaS is a software distribution model where applications are hosted in the cloud and accessed via the internet, eliminating the need for local installation.</a:t>
            </a:r>
          </a:p>
        </p:txBody>
      </p:sp>
      <p:sp>
        <p:nvSpPr>
          <p:cNvPr id="4" name="Slide Number Placeholder 3"/>
          <p:cNvSpPr>
            <a:spLocks noGrp="1"/>
          </p:cNvSpPr>
          <p:nvPr>
            <p:ph type="sldNum" sz="quarter" idx="5"/>
          </p:nvPr>
        </p:nvSpPr>
        <p:spPr/>
        <p:txBody>
          <a:bodyPr/>
          <a:lstStyle/>
          <a:p>
            <a:fld id="{F9C3E269-7B15-46CE-BF39-B631B52D0BD5}" type="slidenum">
              <a:rPr lang="en-IN" smtClean="0"/>
              <a:t>19</a:t>
            </a:fld>
            <a:endParaRPr lang="en-IN"/>
          </a:p>
        </p:txBody>
      </p:sp>
    </p:spTree>
    <p:extLst>
      <p:ext uri="{BB962C8B-B14F-4D97-AF65-F5344CB8AC3E}">
        <p14:creationId xmlns:p14="http://schemas.microsoft.com/office/powerpoint/2010/main" val="401124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will start with an introduction to cloud computing, covering its definition, history, benefits, and challenges. Then, we will delve into the key service models: IaaS, PaaS, SaaS, and IDaaS, discussing their definitions, use cases, and advantages and disadvantages.</a:t>
            </a:r>
          </a:p>
        </p:txBody>
      </p:sp>
      <p:sp>
        <p:nvSpPr>
          <p:cNvPr id="4" name="Slide Number Placeholder 3"/>
          <p:cNvSpPr>
            <a:spLocks noGrp="1"/>
          </p:cNvSpPr>
          <p:nvPr>
            <p:ph type="sldNum" sz="quarter" idx="5"/>
          </p:nvPr>
        </p:nvSpPr>
        <p:spPr/>
        <p:txBody>
          <a:bodyPr/>
          <a:lstStyle/>
          <a:p>
            <a:fld id="{F9C3E269-7B15-46CE-BF39-B631B52D0BD5}" type="slidenum">
              <a:rPr lang="en-IN" smtClean="0"/>
              <a:t>2</a:t>
            </a:fld>
            <a:endParaRPr lang="en-IN"/>
          </a:p>
        </p:txBody>
      </p:sp>
    </p:spTree>
    <p:extLst>
      <p:ext uri="{BB962C8B-B14F-4D97-AF65-F5344CB8AC3E}">
        <p14:creationId xmlns:p14="http://schemas.microsoft.com/office/powerpoint/2010/main" val="1550667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SaaS applications are accessible from any device with internet connectivity. Key features include subscription-based pricing, automatic updates, and user-friendly interfaces.</a:t>
            </a:r>
          </a:p>
        </p:txBody>
      </p:sp>
      <p:sp>
        <p:nvSpPr>
          <p:cNvPr id="4" name="Slide Number Placeholder 3"/>
          <p:cNvSpPr>
            <a:spLocks noGrp="1"/>
          </p:cNvSpPr>
          <p:nvPr>
            <p:ph type="sldNum" sz="quarter" idx="5"/>
          </p:nvPr>
        </p:nvSpPr>
        <p:spPr/>
        <p:txBody>
          <a:bodyPr/>
          <a:lstStyle/>
          <a:p>
            <a:fld id="{F9C3E269-7B15-46CE-BF39-B631B52D0BD5}" type="slidenum">
              <a:rPr lang="en-IN" smtClean="0"/>
              <a:t>20</a:t>
            </a:fld>
            <a:endParaRPr lang="en-IN"/>
          </a:p>
        </p:txBody>
      </p:sp>
    </p:spTree>
    <p:extLst>
      <p:ext uri="{BB962C8B-B14F-4D97-AF65-F5344CB8AC3E}">
        <p14:creationId xmlns:p14="http://schemas.microsoft.com/office/powerpoint/2010/main" val="1203724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SaaS is commonly used for collaborative tools, customer relationship management (CRM), and enterprise resource planning (ERP). Examples include Salesforce and Microsoft 365.</a:t>
            </a:r>
          </a:p>
        </p:txBody>
      </p:sp>
      <p:sp>
        <p:nvSpPr>
          <p:cNvPr id="4" name="Slide Number Placeholder 3"/>
          <p:cNvSpPr>
            <a:spLocks noGrp="1"/>
          </p:cNvSpPr>
          <p:nvPr>
            <p:ph type="sldNum" sz="quarter" idx="5"/>
          </p:nvPr>
        </p:nvSpPr>
        <p:spPr/>
        <p:txBody>
          <a:bodyPr/>
          <a:lstStyle/>
          <a:p>
            <a:fld id="{F9C3E269-7B15-46CE-BF39-B631B52D0BD5}" type="slidenum">
              <a:rPr lang="en-IN" smtClean="0"/>
              <a:t>21</a:t>
            </a:fld>
            <a:endParaRPr lang="en-IN"/>
          </a:p>
        </p:txBody>
      </p:sp>
    </p:spTree>
    <p:extLst>
      <p:ext uri="{BB962C8B-B14F-4D97-AF65-F5344CB8AC3E}">
        <p14:creationId xmlns:p14="http://schemas.microsoft.com/office/powerpoint/2010/main" val="2887752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Advantages of SaaS include cost savings, accessibility, and ease of use. However, challenges include data security concerns and reliance on the service provider's uptime.</a:t>
            </a:r>
          </a:p>
        </p:txBody>
      </p:sp>
      <p:sp>
        <p:nvSpPr>
          <p:cNvPr id="4" name="Slide Number Placeholder 3"/>
          <p:cNvSpPr>
            <a:spLocks noGrp="1"/>
          </p:cNvSpPr>
          <p:nvPr>
            <p:ph type="sldNum" sz="quarter" idx="5"/>
          </p:nvPr>
        </p:nvSpPr>
        <p:spPr/>
        <p:txBody>
          <a:bodyPr/>
          <a:lstStyle/>
          <a:p>
            <a:fld id="{F9C3E269-7B15-46CE-BF39-B631B52D0BD5}" type="slidenum">
              <a:rPr lang="en-IN" smtClean="0"/>
              <a:t>22</a:t>
            </a:fld>
            <a:endParaRPr lang="en-IN"/>
          </a:p>
        </p:txBody>
      </p:sp>
    </p:spTree>
    <p:extLst>
      <p:ext uri="{BB962C8B-B14F-4D97-AF65-F5344CB8AC3E}">
        <p14:creationId xmlns:p14="http://schemas.microsoft.com/office/powerpoint/2010/main" val="11623162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IDaaS provides identity and access management in the cloud, enabling organizations to manage user identities securely and efficiently.</a:t>
            </a:r>
          </a:p>
        </p:txBody>
      </p:sp>
      <p:sp>
        <p:nvSpPr>
          <p:cNvPr id="4" name="Slide Number Placeholder 3"/>
          <p:cNvSpPr>
            <a:spLocks noGrp="1"/>
          </p:cNvSpPr>
          <p:nvPr>
            <p:ph type="sldNum" sz="quarter" idx="5"/>
          </p:nvPr>
        </p:nvSpPr>
        <p:spPr/>
        <p:txBody>
          <a:bodyPr/>
          <a:lstStyle/>
          <a:p>
            <a:fld id="{F9C3E269-7B15-46CE-BF39-B631B52D0BD5}" type="slidenum">
              <a:rPr lang="en-IN" smtClean="0"/>
              <a:t>23</a:t>
            </a:fld>
            <a:endParaRPr lang="en-IN"/>
          </a:p>
        </p:txBody>
      </p:sp>
    </p:spTree>
    <p:extLst>
      <p:ext uri="{BB962C8B-B14F-4D97-AF65-F5344CB8AC3E}">
        <p14:creationId xmlns:p14="http://schemas.microsoft.com/office/powerpoint/2010/main" val="38527660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IDaaS offers features such as single sign-on (SSO), multi-factor authentication (MFA), and user provisioning. It simplifies identity management while enhancing security.</a:t>
            </a:r>
          </a:p>
        </p:txBody>
      </p:sp>
      <p:sp>
        <p:nvSpPr>
          <p:cNvPr id="4" name="Slide Number Placeholder 3"/>
          <p:cNvSpPr>
            <a:spLocks noGrp="1"/>
          </p:cNvSpPr>
          <p:nvPr>
            <p:ph type="sldNum" sz="quarter" idx="5"/>
          </p:nvPr>
        </p:nvSpPr>
        <p:spPr/>
        <p:txBody>
          <a:bodyPr/>
          <a:lstStyle/>
          <a:p>
            <a:fld id="{F9C3E269-7B15-46CE-BF39-B631B52D0BD5}" type="slidenum">
              <a:rPr lang="en-IN" smtClean="0"/>
              <a:t>24</a:t>
            </a:fld>
            <a:endParaRPr lang="en-IN"/>
          </a:p>
        </p:txBody>
      </p:sp>
    </p:spTree>
    <p:extLst>
      <p:ext uri="{BB962C8B-B14F-4D97-AF65-F5344CB8AC3E}">
        <p14:creationId xmlns:p14="http://schemas.microsoft.com/office/powerpoint/2010/main" val="3391623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IDaaS can be used for secure access to applications, compliance management, and user identity verification. Providers like Okta and Azure Active Directory offer IDaaS solutions.</a:t>
            </a:r>
          </a:p>
        </p:txBody>
      </p:sp>
      <p:sp>
        <p:nvSpPr>
          <p:cNvPr id="4" name="Slide Number Placeholder 3"/>
          <p:cNvSpPr>
            <a:spLocks noGrp="1"/>
          </p:cNvSpPr>
          <p:nvPr>
            <p:ph type="sldNum" sz="quarter" idx="5"/>
          </p:nvPr>
        </p:nvSpPr>
        <p:spPr/>
        <p:txBody>
          <a:bodyPr/>
          <a:lstStyle/>
          <a:p>
            <a:fld id="{F9C3E269-7B15-46CE-BF39-B631B52D0BD5}" type="slidenum">
              <a:rPr lang="en-IN" smtClean="0"/>
              <a:t>25</a:t>
            </a:fld>
            <a:endParaRPr lang="en-IN"/>
          </a:p>
        </p:txBody>
      </p:sp>
    </p:spTree>
    <p:extLst>
      <p:ext uri="{BB962C8B-B14F-4D97-AF65-F5344CB8AC3E}">
        <p14:creationId xmlns:p14="http://schemas.microsoft.com/office/powerpoint/2010/main" val="2148939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IDaaS advantages include improved security, streamlined user management, and reduced IT overhead. Disadvantages may involve integration challenges and potential vendor lock-in.</a:t>
            </a:r>
          </a:p>
        </p:txBody>
      </p:sp>
      <p:sp>
        <p:nvSpPr>
          <p:cNvPr id="4" name="Slide Number Placeholder 3"/>
          <p:cNvSpPr>
            <a:spLocks noGrp="1"/>
          </p:cNvSpPr>
          <p:nvPr>
            <p:ph type="sldNum" sz="quarter" idx="5"/>
          </p:nvPr>
        </p:nvSpPr>
        <p:spPr/>
        <p:txBody>
          <a:bodyPr/>
          <a:lstStyle/>
          <a:p>
            <a:fld id="{F9C3E269-7B15-46CE-BF39-B631B52D0BD5}" type="slidenum">
              <a:rPr lang="en-IN" smtClean="0"/>
              <a:t>26</a:t>
            </a:fld>
            <a:endParaRPr lang="en-IN"/>
          </a:p>
        </p:txBody>
      </p:sp>
    </p:spTree>
    <p:extLst>
      <p:ext uri="{BB962C8B-B14F-4D97-AF65-F5344CB8AC3E}">
        <p14:creationId xmlns:p14="http://schemas.microsoft.com/office/powerpoint/2010/main" val="216317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Understanding cloud computing and its service models is essential for leveraging technology effectively. By embracing IaaS, PaaS, SaaS, and IDaaS, businesses can enhance their agility, scalability, and innovation.</a:t>
            </a:r>
          </a:p>
        </p:txBody>
      </p:sp>
      <p:sp>
        <p:nvSpPr>
          <p:cNvPr id="4" name="Slide Number Placeholder 3"/>
          <p:cNvSpPr>
            <a:spLocks noGrp="1"/>
          </p:cNvSpPr>
          <p:nvPr>
            <p:ph type="sldNum" sz="quarter" idx="5"/>
          </p:nvPr>
        </p:nvSpPr>
        <p:spPr/>
        <p:txBody>
          <a:bodyPr/>
          <a:lstStyle/>
          <a:p>
            <a:fld id="{F9C3E269-7B15-46CE-BF39-B631B52D0BD5}" type="slidenum">
              <a:rPr lang="en-IN" smtClean="0"/>
              <a:t>27</a:t>
            </a:fld>
            <a:endParaRPr lang="en-IN"/>
          </a:p>
        </p:txBody>
      </p:sp>
    </p:spTree>
    <p:extLst>
      <p:ext uri="{BB962C8B-B14F-4D97-AF65-F5344CB8AC3E}">
        <p14:creationId xmlns:p14="http://schemas.microsoft.com/office/powerpoint/2010/main" val="2489810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computing is a paradigm shift in how IT resources are allocated and consumed. It allows users to access computing power, storage, and applications over the internet, fostering greater flexibility and efficiency.</a:t>
            </a:r>
          </a:p>
        </p:txBody>
      </p:sp>
      <p:sp>
        <p:nvSpPr>
          <p:cNvPr id="4" name="Slide Number Placeholder 3"/>
          <p:cNvSpPr>
            <a:spLocks noGrp="1"/>
          </p:cNvSpPr>
          <p:nvPr>
            <p:ph type="sldNum" sz="quarter" idx="5"/>
          </p:nvPr>
        </p:nvSpPr>
        <p:spPr/>
        <p:txBody>
          <a:bodyPr/>
          <a:lstStyle/>
          <a:p>
            <a:fld id="{F9C3E269-7B15-46CE-BF39-B631B52D0BD5}" type="slidenum">
              <a:rPr lang="en-IN" smtClean="0"/>
              <a:t>3</a:t>
            </a:fld>
            <a:endParaRPr lang="en-IN"/>
          </a:p>
        </p:txBody>
      </p:sp>
    </p:spTree>
    <p:extLst>
      <p:ext uri="{BB962C8B-B14F-4D97-AF65-F5344CB8AC3E}">
        <p14:creationId xmlns:p14="http://schemas.microsoft.com/office/powerpoint/2010/main" val="308681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computing refers to the delivery of computing services over the internet. Key characteristics include on-demand self-service, broad network access, resource pooling, rapid elasticity, and measured service.</a:t>
            </a:r>
          </a:p>
        </p:txBody>
      </p:sp>
      <p:sp>
        <p:nvSpPr>
          <p:cNvPr id="4" name="Slide Number Placeholder 3"/>
          <p:cNvSpPr>
            <a:spLocks noGrp="1"/>
          </p:cNvSpPr>
          <p:nvPr>
            <p:ph type="sldNum" sz="quarter" idx="5"/>
          </p:nvPr>
        </p:nvSpPr>
        <p:spPr/>
        <p:txBody>
          <a:bodyPr/>
          <a:lstStyle/>
          <a:p>
            <a:fld id="{F9C3E269-7B15-46CE-BF39-B631B52D0BD5}" type="slidenum">
              <a:rPr lang="en-IN" smtClean="0"/>
              <a:t>4</a:t>
            </a:fld>
            <a:endParaRPr lang="en-IN"/>
          </a:p>
        </p:txBody>
      </p:sp>
    </p:spTree>
    <p:extLst>
      <p:ext uri="{BB962C8B-B14F-4D97-AF65-F5344CB8AC3E}">
        <p14:creationId xmlns:p14="http://schemas.microsoft.com/office/powerpoint/2010/main" val="3212091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concept of cloud computing has evolved over several decades, originating from mainframe computing in the 1960s. The advent of virtualization in the 2000s paved the way for modern cloud services as we know them today.</a:t>
            </a:r>
          </a:p>
        </p:txBody>
      </p:sp>
      <p:sp>
        <p:nvSpPr>
          <p:cNvPr id="4" name="Slide Number Placeholder 3"/>
          <p:cNvSpPr>
            <a:spLocks noGrp="1"/>
          </p:cNvSpPr>
          <p:nvPr>
            <p:ph type="sldNum" sz="quarter" idx="5"/>
          </p:nvPr>
        </p:nvSpPr>
        <p:spPr/>
        <p:txBody>
          <a:bodyPr/>
          <a:lstStyle/>
          <a:p>
            <a:fld id="{F9C3E269-7B15-46CE-BF39-B631B52D0BD5}" type="slidenum">
              <a:rPr lang="en-IN" smtClean="0"/>
              <a:t>5</a:t>
            </a:fld>
            <a:endParaRPr lang="en-IN"/>
          </a:p>
        </p:txBody>
      </p:sp>
    </p:spTree>
    <p:extLst>
      <p:ext uri="{BB962C8B-B14F-4D97-AF65-F5344CB8AC3E}">
        <p14:creationId xmlns:p14="http://schemas.microsoft.com/office/powerpoint/2010/main" val="2476746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Adopting cloud computing provides benefits such as cost savings, scalability, and increased collaboration. However, challenges include security concerns, compliance issues, and potential downtime.</a:t>
            </a:r>
          </a:p>
        </p:txBody>
      </p:sp>
      <p:sp>
        <p:nvSpPr>
          <p:cNvPr id="4" name="Slide Number Placeholder 3"/>
          <p:cNvSpPr>
            <a:spLocks noGrp="1"/>
          </p:cNvSpPr>
          <p:nvPr>
            <p:ph type="sldNum" sz="quarter" idx="5"/>
          </p:nvPr>
        </p:nvSpPr>
        <p:spPr/>
        <p:txBody>
          <a:bodyPr/>
          <a:lstStyle/>
          <a:p>
            <a:fld id="{F9C3E269-7B15-46CE-BF39-B631B52D0BD5}" type="slidenum">
              <a:rPr lang="en-IN" smtClean="0"/>
              <a:t>6</a:t>
            </a:fld>
            <a:endParaRPr lang="en-IN"/>
          </a:p>
        </p:txBody>
      </p:sp>
    </p:spTree>
    <p:extLst>
      <p:ext uri="{BB962C8B-B14F-4D97-AF65-F5344CB8AC3E}">
        <p14:creationId xmlns:p14="http://schemas.microsoft.com/office/powerpoint/2010/main" val="326425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Cloud services are typically categorized into three main models: IaaS, PaaS, and SaaS. Each model offers different levels of control, flexibility, and management responsibilities.</a:t>
            </a:r>
          </a:p>
        </p:txBody>
      </p:sp>
      <p:sp>
        <p:nvSpPr>
          <p:cNvPr id="4" name="Slide Number Placeholder 3"/>
          <p:cNvSpPr>
            <a:spLocks noGrp="1"/>
          </p:cNvSpPr>
          <p:nvPr>
            <p:ph type="sldNum" sz="quarter" idx="5"/>
          </p:nvPr>
        </p:nvSpPr>
        <p:spPr/>
        <p:txBody>
          <a:bodyPr/>
          <a:lstStyle/>
          <a:p>
            <a:fld id="{F9C3E269-7B15-46CE-BF39-B631B52D0BD5}" type="slidenum">
              <a:rPr lang="en-IN" smtClean="0"/>
              <a:t>7</a:t>
            </a:fld>
            <a:endParaRPr lang="en-IN"/>
          </a:p>
        </p:txBody>
      </p:sp>
    </p:spTree>
    <p:extLst>
      <p:ext uri="{BB962C8B-B14F-4D97-AF65-F5344CB8AC3E}">
        <p14:creationId xmlns:p14="http://schemas.microsoft.com/office/powerpoint/2010/main" val="3727327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IaaS provides virtualized computing resources over the internet, allowing users to rent servers, storage, and networking. This model offers flexibility and scalability for businesses.</a:t>
            </a:r>
          </a:p>
        </p:txBody>
      </p:sp>
      <p:sp>
        <p:nvSpPr>
          <p:cNvPr id="4" name="Slide Number Placeholder 3"/>
          <p:cNvSpPr>
            <a:spLocks noGrp="1"/>
          </p:cNvSpPr>
          <p:nvPr>
            <p:ph type="sldNum" sz="quarter" idx="5"/>
          </p:nvPr>
        </p:nvSpPr>
        <p:spPr/>
        <p:txBody>
          <a:bodyPr/>
          <a:lstStyle/>
          <a:p>
            <a:fld id="{F9C3E269-7B15-46CE-BF39-B631B52D0BD5}" type="slidenum">
              <a:rPr lang="en-IN" smtClean="0"/>
              <a:t>8</a:t>
            </a:fld>
            <a:endParaRPr lang="en-IN"/>
          </a:p>
        </p:txBody>
      </p:sp>
    </p:spTree>
    <p:extLst>
      <p:ext uri="{BB962C8B-B14F-4D97-AF65-F5344CB8AC3E}">
        <p14:creationId xmlns:p14="http://schemas.microsoft.com/office/powerpoint/2010/main" val="364758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PaaS provides a platform allowing developers to build, deploy, and manage applications without the complexity of managing the underlying infrastructure. It streamlines the development process.</a:t>
            </a:r>
          </a:p>
        </p:txBody>
      </p:sp>
      <p:sp>
        <p:nvSpPr>
          <p:cNvPr id="4" name="Slide Number Placeholder 3"/>
          <p:cNvSpPr>
            <a:spLocks noGrp="1"/>
          </p:cNvSpPr>
          <p:nvPr>
            <p:ph type="sldNum" sz="quarter" idx="5"/>
          </p:nvPr>
        </p:nvSpPr>
        <p:spPr/>
        <p:txBody>
          <a:bodyPr/>
          <a:lstStyle/>
          <a:p>
            <a:fld id="{F9C3E269-7B15-46CE-BF39-B631B52D0BD5}" type="slidenum">
              <a:rPr lang="en-IN" smtClean="0"/>
              <a:t>9</a:t>
            </a:fld>
            <a:endParaRPr lang="en-IN"/>
          </a:p>
        </p:txBody>
      </p:sp>
    </p:spTree>
    <p:extLst>
      <p:ext uri="{BB962C8B-B14F-4D97-AF65-F5344CB8AC3E}">
        <p14:creationId xmlns:p14="http://schemas.microsoft.com/office/powerpoint/2010/main" val="2549489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4/19/2025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04349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4/19/2025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54166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4/19/2025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41414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4/19/2025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8960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4/19/2025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6523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4/19/2025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5710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4/19/2025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6508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4/19/2025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9691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4/19/2025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144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4/19/2025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0941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4/19/2025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735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4/19/2025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176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BA06A-5148-721B-AF7D-95D54A638F48}"/>
              </a:ext>
            </a:extLst>
          </p:cNvPr>
          <p:cNvSpPr>
            <a:spLocks noGrp="1"/>
          </p:cNvSpPr>
          <p:nvPr>
            <p:ph type="ctrTitle"/>
          </p:nvPr>
        </p:nvSpPr>
        <p:spPr>
          <a:xfrm>
            <a:off x="703400" y="899025"/>
            <a:ext cx="4917754" cy="3792926"/>
          </a:xfrm>
        </p:spPr>
        <p:txBody>
          <a:bodyPr>
            <a:normAutofit/>
          </a:bodyPr>
          <a:lstStyle/>
          <a:p>
            <a:pPr>
              <a:lnSpc>
                <a:spcPct val="90000"/>
              </a:lnSpc>
            </a:pPr>
            <a:r>
              <a:rPr lang="en-IN" sz="4100"/>
              <a:t>Cloud Fundamentals: Understanding the Core Concepts and Services</a:t>
            </a:r>
          </a:p>
        </p:txBody>
      </p:sp>
      <p:sp>
        <p:nvSpPr>
          <p:cNvPr id="3" name="Subtitle 2">
            <a:extLst>
              <a:ext uri="{FF2B5EF4-FFF2-40B4-BE49-F238E27FC236}">
                <a16:creationId xmlns:a16="http://schemas.microsoft.com/office/drawing/2014/main" id="{FC5077AD-5844-C021-BD21-64DDBD45D11F}"/>
              </a:ext>
            </a:extLst>
          </p:cNvPr>
          <p:cNvSpPr>
            <a:spLocks noGrp="1"/>
          </p:cNvSpPr>
          <p:nvPr>
            <p:ph type="subTitle" idx="1"/>
          </p:nvPr>
        </p:nvSpPr>
        <p:spPr>
          <a:xfrm>
            <a:off x="721688" y="4778479"/>
            <a:ext cx="4435882" cy="1101160"/>
          </a:xfrm>
        </p:spPr>
        <p:txBody>
          <a:bodyPr>
            <a:normAutofit/>
          </a:bodyPr>
          <a:lstStyle/>
          <a:p>
            <a:r>
              <a:rPr lang="en-IN"/>
              <a:t>Exploring essential concepts of cloud computing</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768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76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loud computing network">
            <a:extLst>
              <a:ext uri="{FF2B5EF4-FFF2-40B4-BE49-F238E27FC236}">
                <a16:creationId xmlns:a16="http://schemas.microsoft.com/office/drawing/2014/main" id="{72125C6D-C01C-4A58-8272-3CBD36FB49BE}"/>
              </a:ext>
            </a:extLst>
          </p:cNvPr>
          <p:cNvPicPr>
            <a:picLocks noChangeAspect="1"/>
          </p:cNvPicPr>
          <p:nvPr/>
        </p:nvPicPr>
        <p:blipFill>
          <a:blip r:embed="rId3"/>
          <a:srcRect l="27211" r="18262" b="-1"/>
          <a:stretch/>
        </p:blipFill>
        <p:spPr>
          <a:xfrm>
            <a:off x="6217920" y="723901"/>
            <a:ext cx="5244454" cy="5410200"/>
          </a:xfrm>
          <a:prstGeom prst="rect">
            <a:avLst/>
          </a:prstGeom>
        </p:spPr>
      </p:pic>
    </p:spTree>
    <p:extLst>
      <p:ext uri="{BB962C8B-B14F-4D97-AF65-F5344CB8AC3E}">
        <p14:creationId xmlns:p14="http://schemas.microsoft.com/office/powerpoint/2010/main" val="149806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CFDD8-A03B-9093-3A4B-3F9A8927EB34}"/>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Software as a Service (SaaS)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7949530-FE6F-2900-15E4-067B9CCCC55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n-US" sz="1400" b="1"/>
              <a:t>Convenient Access</a:t>
            </a:r>
          </a:p>
          <a:p>
            <a:pPr marL="0" lvl="1" indent="0">
              <a:buNone/>
            </a:pPr>
            <a:r>
              <a:rPr lang="en-US" sz="1400"/>
              <a:t>SaaS allows users to access software applications from any device with an internet connection, ensuring flexibility and convenience.</a:t>
            </a:r>
          </a:p>
          <a:p>
            <a:pPr marL="0" indent="0">
              <a:spcBef>
                <a:spcPts val="2500"/>
              </a:spcBef>
              <a:buNone/>
            </a:pPr>
            <a:r>
              <a:rPr lang="en-US" sz="1400" b="1"/>
              <a:t>Subscription Model</a:t>
            </a:r>
          </a:p>
          <a:p>
            <a:pPr marL="0" lvl="1" indent="0">
              <a:buNone/>
            </a:pPr>
            <a:r>
              <a:rPr lang="en-US" sz="1400"/>
              <a:t>SaaS operates on a subscription basis, which can be more cost-effective than traditional software purchases, providing continuous access and updates.</a:t>
            </a:r>
          </a:p>
          <a:p>
            <a:pPr marL="0" indent="0">
              <a:spcBef>
                <a:spcPts val="2500"/>
              </a:spcBef>
              <a:buNone/>
            </a:pPr>
            <a:r>
              <a:rPr lang="en-US" sz="1400" b="1"/>
              <a:t>No Installation Required</a:t>
            </a:r>
          </a:p>
          <a:p>
            <a:pPr marL="0" lvl="1" indent="0">
              <a:buNone/>
            </a:pPr>
            <a:r>
              <a:rPr lang="en-US" sz="1400"/>
              <a:t>With SaaS, users do not need to install software on their devices, which simplifies the process and saves time.</a:t>
            </a:r>
            <a:endParaRPr lang="en-IN"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loud Computing with Smartphone, Laptop, Desktop Computer and Tablet">
            <a:extLst>
              <a:ext uri="{FF2B5EF4-FFF2-40B4-BE49-F238E27FC236}">
                <a16:creationId xmlns:a16="http://schemas.microsoft.com/office/drawing/2014/main" id="{FFB2160A-B6F3-4F34-83F4-AD6AC01CEB0F}"/>
              </a:ext>
            </a:extLst>
          </p:cNvPr>
          <p:cNvPicPr>
            <a:picLocks noGrp="1" noChangeAspect="1"/>
          </p:cNvPicPr>
          <p:nvPr>
            <p:ph sz="half" idx="1"/>
          </p:nvPr>
        </p:nvPicPr>
        <p:blipFill>
          <a:blip r:embed="rId3"/>
          <a:srcRect l="31397" r="28924" b="-1"/>
          <a:stretch/>
        </p:blipFill>
        <p:spPr>
          <a:xfrm>
            <a:off x="8115300" y="10"/>
            <a:ext cx="4076700" cy="6857990"/>
          </a:xfrm>
          <a:prstGeom prst="rect">
            <a:avLst/>
          </a:prstGeom>
        </p:spPr>
      </p:pic>
    </p:spTree>
    <p:extLst>
      <p:ext uri="{BB962C8B-B14F-4D97-AF65-F5344CB8AC3E}">
        <p14:creationId xmlns:p14="http://schemas.microsoft.com/office/powerpoint/2010/main" val="2397831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4C1AAD3-2A6A-E02E-2A73-354174E045AE}"/>
              </a:ext>
            </a:extLst>
          </p:cNvPr>
          <p:cNvSpPr>
            <a:spLocks noGrp="1"/>
          </p:cNvSpPr>
          <p:nvPr>
            <p:ph type="ctrTitle"/>
          </p:nvPr>
        </p:nvSpPr>
        <p:spPr>
          <a:xfrm>
            <a:off x="695324" y="1145308"/>
            <a:ext cx="7600263" cy="4860947"/>
          </a:xfrm>
        </p:spPr>
        <p:txBody>
          <a:bodyPr anchor="b">
            <a:normAutofit/>
          </a:bodyPr>
          <a:lstStyle/>
          <a:p>
            <a:r>
              <a:rPr lang="en-IN" sz="7600"/>
              <a:t>Infrastructure as a Service (IaaS)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7310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7B1EC-A463-AC33-8A9B-9A551843EC03}"/>
              </a:ext>
            </a:extLst>
          </p:cNvPr>
          <p:cNvSpPr>
            <a:spLocks noGrp="1"/>
          </p:cNvSpPr>
          <p:nvPr>
            <p:ph type="title"/>
          </p:nvPr>
        </p:nvSpPr>
        <p:spPr>
          <a:xfrm>
            <a:off x="704088" y="914400"/>
            <a:ext cx="4041648" cy="1928741"/>
          </a:xfrm>
        </p:spPr>
        <p:txBody>
          <a:bodyPr vert="horz" lIns="91440" tIns="45720" rIns="91440" bIns="45720" rtlCol="0" anchor="t">
            <a:normAutofit/>
          </a:bodyPr>
          <a:lstStyle/>
          <a:p>
            <a:r>
              <a:rPr lang="en-US"/>
              <a:t>Definition and Key Features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gital financial graph">
            <a:extLst>
              <a:ext uri="{FF2B5EF4-FFF2-40B4-BE49-F238E27FC236}">
                <a16:creationId xmlns:a16="http://schemas.microsoft.com/office/drawing/2014/main" id="{980BDCA6-97B2-438E-B9F7-41B6649C53F2}"/>
              </a:ext>
            </a:extLst>
          </p:cNvPr>
          <p:cNvPicPr>
            <a:picLocks noGrp="1" noChangeAspect="1"/>
          </p:cNvPicPr>
          <p:nvPr>
            <p:ph sz="half" idx="1"/>
          </p:nvPr>
        </p:nvPicPr>
        <p:blipFill>
          <a:blip r:embed="rId3"/>
          <a:stretch>
            <a:fillRect/>
          </a:stretch>
        </p:blipFill>
        <p:spPr>
          <a:xfrm>
            <a:off x="801111" y="3799002"/>
            <a:ext cx="3941064" cy="2216849"/>
          </a:xfrm>
          <a:prstGeom prst="rect">
            <a:avLst/>
          </a:prstGeom>
        </p:spPr>
      </p:pic>
      <p:sp>
        <p:nvSpPr>
          <p:cNvPr id="4" name="Content Placeholder 3">
            <a:extLst>
              <a:ext uri="{FF2B5EF4-FFF2-40B4-BE49-F238E27FC236}">
                <a16:creationId xmlns:a16="http://schemas.microsoft.com/office/drawing/2014/main" id="{B96EF507-20A9-9687-B85C-A32920122ED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10912"/>
          </a:xfrm>
        </p:spPr>
        <p:txBody>
          <a:bodyPr>
            <a:normAutofit/>
          </a:bodyPr>
          <a:lstStyle/>
          <a:p>
            <a:pPr marL="0" indent="0">
              <a:spcBef>
                <a:spcPts val="2500"/>
              </a:spcBef>
              <a:buNone/>
            </a:pPr>
            <a:r>
              <a:rPr lang="en-US" sz="1400" b="1"/>
              <a:t>What is IaaS?</a:t>
            </a:r>
          </a:p>
          <a:p>
            <a:pPr marL="0" lvl="1" indent="0">
              <a:buNone/>
            </a:pPr>
            <a:r>
              <a:rPr lang="en-US" sz="1400"/>
              <a:t>Infrastructure as a Service (IaaS) delivers essential computing resources over the internet, including virtual machines and storage solutions.</a:t>
            </a:r>
          </a:p>
          <a:p>
            <a:pPr marL="0" indent="0">
              <a:spcBef>
                <a:spcPts val="2500"/>
              </a:spcBef>
              <a:buNone/>
            </a:pPr>
            <a:r>
              <a:rPr lang="en-US" sz="1400" b="1"/>
              <a:t>Elasticity</a:t>
            </a:r>
          </a:p>
          <a:p>
            <a:pPr marL="0" lvl="1" indent="0">
              <a:buNone/>
            </a:pPr>
            <a:r>
              <a:rPr lang="en-US" sz="1400"/>
              <a:t>IaaS offers elasticity, allowing users to scale resources up or down based on demand, ensuring efficiency and cost-effectiveness.</a:t>
            </a:r>
          </a:p>
          <a:p>
            <a:pPr marL="0" indent="0">
              <a:spcBef>
                <a:spcPts val="2500"/>
              </a:spcBef>
              <a:buNone/>
            </a:pPr>
            <a:r>
              <a:rPr lang="en-US" sz="1400" b="1"/>
              <a:t>On-Demand Resources</a:t>
            </a:r>
          </a:p>
          <a:p>
            <a:pPr marL="0" lvl="1" indent="0">
              <a:buNone/>
            </a:pPr>
            <a:r>
              <a:rPr lang="en-US" sz="1400"/>
              <a:t>With IaaS, users can access computing resources on-demand, promoting flexibility and agility in resource management.</a:t>
            </a:r>
          </a:p>
          <a:p>
            <a:pPr marL="0" indent="0">
              <a:spcBef>
                <a:spcPts val="2500"/>
              </a:spcBef>
              <a:buNone/>
            </a:pPr>
            <a:r>
              <a:rPr lang="en-US" sz="1400" b="1"/>
              <a:t>Control Over OS</a:t>
            </a:r>
          </a:p>
          <a:p>
            <a:pPr marL="0" lvl="1" indent="0">
              <a:buNone/>
            </a:pPr>
            <a:r>
              <a:rPr lang="en-US" sz="1400"/>
              <a:t>IaaS provides users with control over the operating system, allowing for customization and management of virtual resources.</a:t>
            </a:r>
            <a:endParaRPr lang="en-IN"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9324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080670-B37C-824D-E35B-CB0FD6DBBCF6}"/>
              </a:ext>
            </a:extLst>
          </p:cNvPr>
          <p:cNvSpPr>
            <a:spLocks noGrp="1"/>
          </p:cNvSpPr>
          <p:nvPr>
            <p:ph type="title"/>
          </p:nvPr>
        </p:nvSpPr>
        <p:spPr>
          <a:xfrm>
            <a:off x="704088" y="914401"/>
            <a:ext cx="6766560" cy="1307592"/>
          </a:xfrm>
        </p:spPr>
        <p:txBody>
          <a:bodyPr vert="horz" lIns="91440" tIns="45720" rIns="91440" bIns="45720" rtlCol="0" anchor="t">
            <a:normAutofit/>
          </a:bodyPr>
          <a:lstStyle/>
          <a:p>
            <a:r>
              <a:rPr lang="en-US"/>
              <a:t>Use Cases and Examples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DA86FC6-0888-A34F-1441-BB8A8B1F6EB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n-US" sz="1400" b="1"/>
              <a:t>Website Hosting</a:t>
            </a:r>
          </a:p>
          <a:p>
            <a:pPr marL="0" lvl="1" indent="0">
              <a:buNone/>
            </a:pPr>
            <a:r>
              <a:rPr lang="en-US" sz="1400"/>
              <a:t>IaaS platforms provide scalable resources for hosting websites, ensuring high availability and performance for users.</a:t>
            </a:r>
          </a:p>
          <a:p>
            <a:pPr marL="0" indent="0">
              <a:spcBef>
                <a:spcPts val="2500"/>
              </a:spcBef>
              <a:buNone/>
            </a:pPr>
            <a:r>
              <a:rPr lang="en-US" sz="1400" b="1"/>
              <a:t>Data Backup and Recovery</a:t>
            </a:r>
          </a:p>
          <a:p>
            <a:pPr marL="0" lvl="1" indent="0">
              <a:buNone/>
            </a:pPr>
            <a:r>
              <a:rPr lang="en-US" sz="1400"/>
              <a:t>IaaS solutions offer efficient data backup and recovery options, allowing businesses to safeguard their critical information.</a:t>
            </a:r>
          </a:p>
          <a:p>
            <a:pPr marL="0" indent="0">
              <a:spcBef>
                <a:spcPts val="2500"/>
              </a:spcBef>
              <a:buNone/>
            </a:pPr>
            <a:r>
              <a:rPr lang="en-US" sz="1400" b="1"/>
              <a:t>High-Performance Computing</a:t>
            </a:r>
          </a:p>
          <a:p>
            <a:pPr marL="0" lvl="1" indent="0">
              <a:buNone/>
            </a:pPr>
            <a:r>
              <a:rPr lang="en-US" sz="1400"/>
              <a:t>IaaS enables organizations to leverage high-performance computing resources for complex computations and data analysis.</a:t>
            </a:r>
            <a:endParaRPr lang="en-IN"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loud Computing">
            <a:extLst>
              <a:ext uri="{FF2B5EF4-FFF2-40B4-BE49-F238E27FC236}">
                <a16:creationId xmlns:a16="http://schemas.microsoft.com/office/drawing/2014/main" id="{BA40D80D-CF2B-422D-8780-32DFF46743D0}"/>
              </a:ext>
            </a:extLst>
          </p:cNvPr>
          <p:cNvPicPr>
            <a:picLocks noGrp="1" noChangeAspect="1"/>
          </p:cNvPicPr>
          <p:nvPr>
            <p:ph sz="half" idx="1"/>
          </p:nvPr>
        </p:nvPicPr>
        <p:blipFill>
          <a:blip r:embed="rId3"/>
          <a:srcRect l="30861" r="33472"/>
          <a:stretch/>
        </p:blipFill>
        <p:spPr>
          <a:xfrm>
            <a:off x="8115300" y="10"/>
            <a:ext cx="4076700" cy="6857990"/>
          </a:xfrm>
          <a:prstGeom prst="rect">
            <a:avLst/>
          </a:prstGeom>
        </p:spPr>
      </p:pic>
    </p:spTree>
    <p:extLst>
      <p:ext uri="{BB962C8B-B14F-4D97-AF65-F5344CB8AC3E}">
        <p14:creationId xmlns:p14="http://schemas.microsoft.com/office/powerpoint/2010/main" val="743735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A16138-1141-866A-96E3-BFE434B960BF}"/>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Advantages and Disadvantages</a:t>
            </a:r>
          </a:p>
        </p:txBody>
      </p:sp>
      <p:pic>
        <p:nvPicPr>
          <p:cNvPr id="5" name="Content Placeholder 4" descr="cloud word made from a circuit board">
            <a:extLst>
              <a:ext uri="{FF2B5EF4-FFF2-40B4-BE49-F238E27FC236}">
                <a16:creationId xmlns:a16="http://schemas.microsoft.com/office/drawing/2014/main" id="{851F07E1-81C3-4F5A-8D5A-1A6A723094F7}"/>
              </a:ext>
            </a:extLst>
          </p:cNvPr>
          <p:cNvPicPr>
            <a:picLocks noGrp="1" noChangeAspect="1"/>
          </p:cNvPicPr>
          <p:nvPr>
            <p:ph sz="half" idx="1"/>
          </p:nvPr>
        </p:nvPicPr>
        <p:blipFill>
          <a:blip r:embed="rId3"/>
          <a:srcRect l="31908" r="27260" b="2"/>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E978DA1-A984-AD3B-E173-F0FE2F721C6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Advantages of IaaS</a:t>
            </a:r>
          </a:p>
          <a:p>
            <a:pPr marL="0" lvl="1" indent="0">
              <a:buNone/>
            </a:pPr>
            <a:r>
              <a:rPr lang="en-US" sz="1400"/>
              <a:t>IaaS offers significant advantages like scalability and flexibility, allowing businesses to grow and adapt quickly.</a:t>
            </a:r>
          </a:p>
          <a:p>
            <a:pPr marL="0" indent="0">
              <a:spcBef>
                <a:spcPts val="2500"/>
              </a:spcBef>
              <a:buNone/>
            </a:pPr>
            <a:r>
              <a:rPr lang="en-US" sz="1400" b="1"/>
              <a:t>Cost Reduction</a:t>
            </a:r>
          </a:p>
          <a:p>
            <a:pPr marL="0" lvl="1" indent="0">
              <a:buNone/>
            </a:pPr>
            <a:r>
              <a:rPr lang="en-US" sz="1400"/>
              <a:t>By reducing physical hardware costs, IaaS enables companies to allocate resources more efficiently and invest in other areas.</a:t>
            </a:r>
          </a:p>
          <a:p>
            <a:pPr marL="0" indent="0">
              <a:spcBef>
                <a:spcPts val="2500"/>
              </a:spcBef>
              <a:buNone/>
            </a:pPr>
            <a:r>
              <a:rPr lang="en-US" sz="1400" b="1"/>
              <a:t>Disadvantages of IaaS</a:t>
            </a:r>
          </a:p>
          <a:p>
            <a:pPr marL="0" lvl="1" indent="0">
              <a:buNone/>
            </a:pPr>
            <a:r>
              <a:rPr lang="en-US" sz="1400"/>
              <a:t>Despite its benefits, IaaS comes with challenges like managing complex infrastructure and addressing potential security vulnerabilities.</a:t>
            </a:r>
            <a:endParaRPr lang="en-IN"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0951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D9BBCE1A-376C-5BD4-6828-579F87FFB0C3}"/>
              </a:ext>
            </a:extLst>
          </p:cNvPr>
          <p:cNvSpPr>
            <a:spLocks noGrp="1"/>
          </p:cNvSpPr>
          <p:nvPr>
            <p:ph type="ctrTitle"/>
          </p:nvPr>
        </p:nvSpPr>
        <p:spPr>
          <a:xfrm>
            <a:off x="695324" y="1145308"/>
            <a:ext cx="7600263" cy="4860947"/>
          </a:xfrm>
        </p:spPr>
        <p:txBody>
          <a:bodyPr anchor="b">
            <a:normAutofit/>
          </a:bodyPr>
          <a:lstStyle/>
          <a:p>
            <a:r>
              <a:rPr lang="en-IN" sz="7600"/>
              <a:t>Platform as a Service (PaaS)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895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69AC9-51A3-C376-49EF-196DCD6833E9}"/>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Definition and Key Features</a:t>
            </a:r>
          </a:p>
        </p:txBody>
      </p:sp>
      <p:pic>
        <p:nvPicPr>
          <p:cNvPr id="5" name="Content Placeholder 4" descr="4K Resolution">
            <a:extLst>
              <a:ext uri="{FF2B5EF4-FFF2-40B4-BE49-F238E27FC236}">
                <a16:creationId xmlns:a16="http://schemas.microsoft.com/office/drawing/2014/main" id="{E47428AC-41AB-4CB5-B15A-6F82CFEA6705}"/>
              </a:ext>
            </a:extLst>
          </p:cNvPr>
          <p:cNvPicPr>
            <a:picLocks noGrp="1" noChangeAspect="1"/>
          </p:cNvPicPr>
          <p:nvPr>
            <p:ph sz="half" idx="1"/>
          </p:nvPr>
        </p:nvPicPr>
        <p:blipFill>
          <a:blip r:embed="rId3"/>
          <a:srcRect l="33363" r="32227" b="1"/>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97DD183-3D2F-955A-3DD2-62C6AA5B879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Framework for Developers</a:t>
            </a:r>
          </a:p>
          <a:p>
            <a:pPr marL="0" lvl="1" indent="0">
              <a:buNone/>
            </a:pPr>
            <a:r>
              <a:rPr lang="en-US" sz="1400"/>
              <a:t>PaaS offers a comprehensive framework that allows developers to build and deploy applications efficiently.</a:t>
            </a:r>
          </a:p>
          <a:p>
            <a:pPr marL="0" indent="0">
              <a:spcBef>
                <a:spcPts val="2500"/>
              </a:spcBef>
              <a:buNone/>
            </a:pPr>
            <a:r>
              <a:rPr lang="en-US" sz="1400" b="1"/>
              <a:t>Built-in Software Components</a:t>
            </a:r>
          </a:p>
          <a:p>
            <a:pPr marL="0" lvl="1" indent="0">
              <a:buNone/>
            </a:pPr>
            <a:r>
              <a:rPr lang="en-US" sz="1400"/>
              <a:t>One of the key features of PaaS is the availability of built-in software components that streamline the development process.</a:t>
            </a:r>
          </a:p>
          <a:p>
            <a:pPr marL="0" indent="0">
              <a:spcBef>
                <a:spcPts val="2500"/>
              </a:spcBef>
              <a:buNone/>
            </a:pPr>
            <a:r>
              <a:rPr lang="en-US" sz="1400" b="1"/>
              <a:t>Development Tools and Middleware</a:t>
            </a:r>
          </a:p>
          <a:p>
            <a:pPr marL="0" lvl="1" indent="0">
              <a:buNone/>
            </a:pPr>
            <a:r>
              <a:rPr lang="en-US" sz="1400"/>
              <a:t>PaaS includes essential development tools and middleware that help simplify the app development lifecycle.</a:t>
            </a:r>
            <a:endParaRPr lang="en-IN"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8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4FCB6-E133-814A-6D48-E734E5EED478}"/>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a:t>Use Cases and Examples</a:t>
            </a:r>
          </a:p>
        </p:txBody>
      </p:sp>
      <p:pic>
        <p:nvPicPr>
          <p:cNvPr id="5" name="Content Placeholder 4" descr="Video wall with small screens digital concept&#10;&#10;Reference Earth Map taken from open source: http://visibleearth.nasa.gov/view_rec.php?vev1id=11656 &#10;Software used: 3dsMax&#10;Date of creation (rendered) - 26.08.2011&#10;All layers used">
            <a:extLst>
              <a:ext uri="{FF2B5EF4-FFF2-40B4-BE49-F238E27FC236}">
                <a16:creationId xmlns:a16="http://schemas.microsoft.com/office/drawing/2014/main" id="{86D795F7-FD30-444F-9440-720013F22295}"/>
              </a:ext>
            </a:extLst>
          </p:cNvPr>
          <p:cNvPicPr>
            <a:picLocks noGrp="1" noChangeAspect="1"/>
          </p:cNvPicPr>
          <p:nvPr>
            <p:ph sz="half" idx="1"/>
          </p:nvPr>
        </p:nvPicPr>
        <p:blipFill>
          <a:blip r:embed="rId3"/>
          <a:srcRect l="20196" r="33924" b="1"/>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21CDA8C-089F-235B-BE9B-32CF9D3D6C8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Web Application Development</a:t>
            </a:r>
          </a:p>
          <a:p>
            <a:pPr marL="0" lvl="1" indent="0">
              <a:buNone/>
            </a:pPr>
            <a:r>
              <a:rPr lang="en-US" sz="1400"/>
              <a:t>PaaS provides a scalable platform for developing web applications efficiently, reducing time and resource investment.</a:t>
            </a:r>
          </a:p>
          <a:p>
            <a:pPr marL="0" indent="0">
              <a:spcBef>
                <a:spcPts val="2500"/>
              </a:spcBef>
              <a:buNone/>
            </a:pPr>
            <a:r>
              <a:rPr lang="en-US" sz="1400" b="1"/>
              <a:t>API Development</a:t>
            </a:r>
          </a:p>
          <a:p>
            <a:pPr marL="0" lvl="1" indent="0">
              <a:buNone/>
            </a:pPr>
            <a:r>
              <a:rPr lang="en-US" sz="1400"/>
              <a:t>PaaS is ideal for creating and managing APIs, enabling seamless integration and communication between services.</a:t>
            </a:r>
          </a:p>
          <a:p>
            <a:pPr marL="0" indent="0">
              <a:spcBef>
                <a:spcPts val="2500"/>
              </a:spcBef>
              <a:buNone/>
            </a:pPr>
            <a:r>
              <a:rPr lang="en-US" sz="1400" b="1"/>
              <a:t>Microservices Architecture</a:t>
            </a:r>
          </a:p>
          <a:p>
            <a:pPr marL="0" lvl="1" indent="0">
              <a:buNone/>
            </a:pPr>
            <a:r>
              <a:rPr lang="en-US" sz="1400"/>
              <a:t>PaaS supports the development of microservices, allowing for modular and independent application components.</a:t>
            </a:r>
            <a:endParaRPr lang="en-IN"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207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8CF33E2D-C5B4-96F3-30AE-A89F39B05CC5}"/>
              </a:ext>
            </a:extLst>
          </p:cNvPr>
          <p:cNvSpPr>
            <a:spLocks noGrp="1"/>
          </p:cNvSpPr>
          <p:nvPr>
            <p:ph type="title"/>
          </p:nvPr>
        </p:nvSpPr>
        <p:spPr>
          <a:xfrm>
            <a:off x="702129" y="914760"/>
            <a:ext cx="2806615" cy="3543764"/>
          </a:xfrm>
        </p:spPr>
        <p:txBody>
          <a:bodyPr>
            <a:normAutofit/>
          </a:bodyPr>
          <a:lstStyle/>
          <a:p>
            <a:r>
              <a:rPr lang="en-IN" sz="2500"/>
              <a:t>Advantages and Disadvantages</a:t>
            </a:r>
          </a:p>
        </p:txBody>
      </p:sp>
      <p:cxnSp>
        <p:nvCxnSpPr>
          <p:cNvPr id="10" name="Straight Connector 9">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0603CE-8592-7E0E-4D32-16A7394EBB2C}"/>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902149" y="978558"/>
            <a:ext cx="7591859" cy="5091495"/>
          </a:xfrm>
        </p:spPr>
        <p:txBody>
          <a:bodyPr>
            <a:normAutofit/>
          </a:bodyPr>
          <a:lstStyle/>
          <a:p>
            <a:pPr marL="0" indent="0">
              <a:lnSpc>
                <a:spcPct val="100000"/>
              </a:lnSpc>
              <a:spcBef>
                <a:spcPts val="2500"/>
              </a:spcBef>
              <a:buNone/>
            </a:pPr>
            <a:r>
              <a:rPr lang="en-US" sz="1400" b="1"/>
              <a:t>Faster Development</a:t>
            </a:r>
          </a:p>
          <a:p>
            <a:pPr marL="0" lvl="1" indent="0">
              <a:lnSpc>
                <a:spcPct val="100000"/>
              </a:lnSpc>
              <a:buNone/>
            </a:pPr>
            <a:r>
              <a:rPr lang="en-US" sz="1400"/>
              <a:t>PaaS allows developers to build applications more quickly due to pre-built tools and environments, streamlining the development process.</a:t>
            </a:r>
          </a:p>
          <a:p>
            <a:pPr marL="0" indent="0">
              <a:lnSpc>
                <a:spcPct val="100000"/>
              </a:lnSpc>
              <a:spcBef>
                <a:spcPts val="2500"/>
              </a:spcBef>
              <a:buNone/>
            </a:pPr>
            <a:r>
              <a:rPr lang="en-US" sz="1400" b="1"/>
              <a:t>Reduced Coding Complexity</a:t>
            </a:r>
          </a:p>
          <a:p>
            <a:pPr marL="0" lvl="1" indent="0">
              <a:lnSpc>
                <a:spcPct val="100000"/>
              </a:lnSpc>
              <a:buNone/>
            </a:pPr>
            <a:r>
              <a:rPr lang="en-US" sz="1400"/>
              <a:t>With PaaS, developers can focus more on application logic rather than infrastructure management, reducing overall coding complexity.</a:t>
            </a:r>
          </a:p>
          <a:p>
            <a:pPr marL="0" indent="0">
              <a:lnSpc>
                <a:spcPct val="100000"/>
              </a:lnSpc>
              <a:spcBef>
                <a:spcPts val="2500"/>
              </a:spcBef>
              <a:buNone/>
            </a:pPr>
            <a:r>
              <a:rPr lang="en-US" sz="1400" b="1"/>
              <a:t>Built-in Security Features</a:t>
            </a:r>
          </a:p>
          <a:p>
            <a:pPr marL="0" lvl="1" indent="0">
              <a:lnSpc>
                <a:spcPct val="100000"/>
              </a:lnSpc>
              <a:buNone/>
            </a:pPr>
            <a:r>
              <a:rPr lang="en-US" sz="1400"/>
              <a:t>PaaS often comes with pre-configured security features, helping to safeguard applications and reduce security overhead for developers.</a:t>
            </a:r>
          </a:p>
          <a:p>
            <a:pPr marL="0" indent="0">
              <a:lnSpc>
                <a:spcPct val="100000"/>
              </a:lnSpc>
              <a:spcBef>
                <a:spcPts val="2500"/>
              </a:spcBef>
              <a:buNone/>
            </a:pPr>
            <a:r>
              <a:rPr lang="en-US" sz="1400" b="1"/>
              <a:t>Vendor Lock-in</a:t>
            </a:r>
          </a:p>
          <a:p>
            <a:pPr marL="0" lvl="1" indent="0">
              <a:lnSpc>
                <a:spcPct val="100000"/>
              </a:lnSpc>
              <a:buNone/>
            </a:pPr>
            <a:r>
              <a:rPr lang="en-US" sz="1400"/>
              <a:t>A significant disadvantage is vendor lock-in, where migrating away from a PaaS provider can be challenging and costly.</a:t>
            </a:r>
          </a:p>
          <a:p>
            <a:pPr marL="0" indent="0">
              <a:lnSpc>
                <a:spcPct val="100000"/>
              </a:lnSpc>
              <a:spcBef>
                <a:spcPts val="2500"/>
              </a:spcBef>
              <a:buNone/>
            </a:pPr>
            <a:r>
              <a:rPr lang="en-US" sz="1400" b="1"/>
              <a:t>Limited Flexibility</a:t>
            </a:r>
          </a:p>
          <a:p>
            <a:pPr marL="0" lvl="1" indent="0">
              <a:lnSpc>
                <a:spcPct val="100000"/>
              </a:lnSpc>
              <a:buNone/>
            </a:pPr>
            <a:r>
              <a:rPr lang="en-US" sz="1400"/>
              <a:t>PaaS can offer limited flexibility in terms of technology stacks and customization, which may restrict some development needs.</a:t>
            </a:r>
            <a:endParaRPr lang="en-IN" sz="1400"/>
          </a:p>
        </p:txBody>
      </p:sp>
      <p:cxnSp>
        <p:nvCxnSpPr>
          <p:cNvPr id="12" name="Straight Connector 11">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30607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4EA04209-0980-D0C7-2CDD-4AF47A57FBFC}"/>
              </a:ext>
            </a:extLst>
          </p:cNvPr>
          <p:cNvSpPr>
            <a:spLocks noGrp="1"/>
          </p:cNvSpPr>
          <p:nvPr>
            <p:ph type="ctrTitle"/>
          </p:nvPr>
        </p:nvSpPr>
        <p:spPr>
          <a:xfrm>
            <a:off x="695324" y="1145308"/>
            <a:ext cx="7600263" cy="4860947"/>
          </a:xfrm>
        </p:spPr>
        <p:txBody>
          <a:bodyPr anchor="b">
            <a:normAutofit/>
          </a:bodyPr>
          <a:lstStyle/>
          <a:p>
            <a:r>
              <a:rPr lang="en-IN" sz="7600"/>
              <a:t>Software as a Service (SaaS)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3464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92BFE-B72C-06F5-9038-034E9BCCEE0D}"/>
              </a:ext>
            </a:extLst>
          </p:cNvPr>
          <p:cNvSpPr>
            <a:spLocks noGrp="1"/>
          </p:cNvSpPr>
          <p:nvPr>
            <p:ph type="title"/>
          </p:nvPr>
        </p:nvSpPr>
        <p:spPr>
          <a:xfrm>
            <a:off x="704088" y="914401"/>
            <a:ext cx="6766560" cy="1307592"/>
          </a:xfrm>
        </p:spPr>
        <p:txBody>
          <a:bodyPr vert="horz" lIns="91440" tIns="45720" rIns="91440" bIns="45720" rtlCol="0" anchor="t">
            <a:normAutofit/>
          </a:bodyPr>
          <a:lstStyle/>
          <a:p>
            <a:r>
              <a:rPr lang="en-US"/>
              <a:t>Agenda Overview</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4137C78-90E8-4D19-5C0D-FBEB4898D5C1}"/>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04088" y="2221994"/>
            <a:ext cx="6766560" cy="3739896"/>
          </a:xfrm>
        </p:spPr>
        <p:txBody>
          <a:bodyPr vert="horz" lIns="91440" tIns="45720" rIns="91440" bIns="45720" rtlCol="0">
            <a:normAutofit/>
          </a:bodyPr>
          <a:lstStyle/>
          <a:p>
            <a:r>
              <a:rPr lang="en-US"/>
              <a:t>Introduction to Cloud Computing</a:t>
            </a:r>
          </a:p>
          <a:p>
            <a:r>
              <a:rPr lang="en-US"/>
              <a:t>Key Cloud Service Models</a:t>
            </a:r>
          </a:p>
          <a:p>
            <a:r>
              <a:rPr lang="en-US"/>
              <a:t>Infrastructure as a Service (IaaS)</a:t>
            </a:r>
          </a:p>
          <a:p>
            <a:r>
              <a:rPr lang="en-US"/>
              <a:t>Platform as a Service (PaaS)</a:t>
            </a:r>
          </a:p>
          <a:p>
            <a:r>
              <a:rPr lang="en-US"/>
              <a:t>Software as a Service (SaaS)</a:t>
            </a:r>
          </a:p>
          <a:p>
            <a:r>
              <a:rPr lang="en-US"/>
              <a:t>Identity as a Service (IDaaS)</a:t>
            </a:r>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loud shaped hard drive with cables">
            <a:extLst>
              <a:ext uri="{FF2B5EF4-FFF2-40B4-BE49-F238E27FC236}">
                <a16:creationId xmlns:a16="http://schemas.microsoft.com/office/drawing/2014/main" id="{46B16BBC-70C2-4C68-B69F-29CF8F973439}"/>
              </a:ext>
            </a:extLst>
          </p:cNvPr>
          <p:cNvPicPr>
            <a:picLocks noGrp="1" noChangeAspect="1"/>
          </p:cNvPicPr>
          <p:nvPr>
            <p:ph sz="half" idx="1"/>
          </p:nvPr>
        </p:nvPicPr>
        <p:blipFill>
          <a:blip r:embed="rId3"/>
          <a:srcRect l="46270" r="19847"/>
          <a:stretch/>
        </p:blipFill>
        <p:spPr>
          <a:xfrm>
            <a:off x="8115300" y="10"/>
            <a:ext cx="4076700" cy="6857990"/>
          </a:xfrm>
          <a:prstGeom prst="rect">
            <a:avLst/>
          </a:prstGeom>
        </p:spPr>
      </p:pic>
    </p:spTree>
    <p:extLst>
      <p:ext uri="{BB962C8B-B14F-4D97-AF65-F5344CB8AC3E}">
        <p14:creationId xmlns:p14="http://schemas.microsoft.com/office/powerpoint/2010/main" val="193375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EDAEB4-C7F7-905F-4625-150677111F81}"/>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a:t>Definition and Key Features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ustomer Satisfaction Survey Concept on Smartphone Screen">
            <a:extLst>
              <a:ext uri="{FF2B5EF4-FFF2-40B4-BE49-F238E27FC236}">
                <a16:creationId xmlns:a16="http://schemas.microsoft.com/office/drawing/2014/main" id="{716DD38F-4284-4BEB-B12C-D8C190EC6A02}"/>
              </a:ext>
            </a:extLst>
          </p:cNvPr>
          <p:cNvPicPr>
            <a:picLocks noGrp="1" noChangeAspect="1"/>
          </p:cNvPicPr>
          <p:nvPr>
            <p:ph sz="half" idx="1"/>
          </p:nvPr>
        </p:nvPicPr>
        <p:blipFill>
          <a:blip r:embed="rId3"/>
          <a:srcRect l="340" r="11136" b="-3"/>
          <a:stretch/>
        </p:blipFill>
        <p:spPr>
          <a:xfrm>
            <a:off x="804672" y="3044952"/>
            <a:ext cx="3941064" cy="2971800"/>
          </a:xfrm>
          <a:prstGeom prst="rect">
            <a:avLst/>
          </a:prstGeom>
        </p:spPr>
      </p:pic>
      <p:sp>
        <p:nvSpPr>
          <p:cNvPr id="4" name="Content Placeholder 3">
            <a:extLst>
              <a:ext uri="{FF2B5EF4-FFF2-40B4-BE49-F238E27FC236}">
                <a16:creationId xmlns:a16="http://schemas.microsoft.com/office/drawing/2014/main" id="{688166E2-9608-30C1-922A-C8D4D7C6260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Accessibility</a:t>
            </a:r>
          </a:p>
          <a:p>
            <a:pPr marL="0" lvl="1" indent="0">
              <a:buNone/>
            </a:pPr>
            <a:r>
              <a:rPr lang="en-US" sz="1400"/>
              <a:t>SaaS applications can be accessed from any device with internet connectivity, promoting flexibility for users.</a:t>
            </a:r>
          </a:p>
          <a:p>
            <a:pPr marL="0" indent="0">
              <a:spcBef>
                <a:spcPts val="2500"/>
              </a:spcBef>
              <a:buNone/>
            </a:pPr>
            <a:r>
              <a:rPr lang="en-US" sz="1400" b="1"/>
              <a:t>Subscription-Based Pricing</a:t>
            </a:r>
          </a:p>
          <a:p>
            <a:pPr marL="0" lvl="1" indent="0">
              <a:buNone/>
            </a:pPr>
            <a:r>
              <a:rPr lang="en-US" sz="1400"/>
              <a:t>SaaS typically operates on a subscription-based pricing model, allowing users to pay for only what they use.</a:t>
            </a:r>
          </a:p>
          <a:p>
            <a:pPr marL="0" indent="0">
              <a:spcBef>
                <a:spcPts val="2500"/>
              </a:spcBef>
              <a:buNone/>
            </a:pPr>
            <a:r>
              <a:rPr lang="en-US" sz="1400" b="1"/>
              <a:t>Automatic Updates</a:t>
            </a:r>
          </a:p>
          <a:p>
            <a:pPr marL="0" lvl="1" indent="0">
              <a:buNone/>
            </a:pPr>
            <a:r>
              <a:rPr lang="en-US" sz="1400"/>
              <a:t>Automatic updates ensure users always have access to the latest features and security improvements without manual intervention.</a:t>
            </a:r>
          </a:p>
          <a:p>
            <a:pPr marL="0" indent="0">
              <a:spcBef>
                <a:spcPts val="2500"/>
              </a:spcBef>
              <a:buNone/>
            </a:pPr>
            <a:r>
              <a:rPr lang="en-US" sz="1400" b="1"/>
              <a:t>User-Friendly Interfaces</a:t>
            </a:r>
          </a:p>
          <a:p>
            <a:pPr marL="0" lvl="1" indent="0">
              <a:buNone/>
            </a:pPr>
            <a:r>
              <a:rPr lang="en-US" sz="1400"/>
              <a:t>SaaS applications are designed with user-friendly interfaces that enhance the user experience and ease of use.</a:t>
            </a:r>
            <a:endParaRPr lang="en-IN"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8212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CA6BB7-88B7-629A-263C-5E56B3840ACD}"/>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a:t>Use Cases and Examples</a:t>
            </a:r>
          </a:p>
        </p:txBody>
      </p:sp>
      <p:pic>
        <p:nvPicPr>
          <p:cNvPr id="5" name="Content Placeholder 4" descr="Layout of website design sketches on white paper">
            <a:extLst>
              <a:ext uri="{FF2B5EF4-FFF2-40B4-BE49-F238E27FC236}">
                <a16:creationId xmlns:a16="http://schemas.microsoft.com/office/drawing/2014/main" id="{C980695F-0AEE-4BD0-9616-97BAEB01425E}"/>
              </a:ext>
            </a:extLst>
          </p:cNvPr>
          <p:cNvPicPr>
            <a:picLocks noGrp="1" noChangeAspect="1"/>
          </p:cNvPicPr>
          <p:nvPr>
            <p:ph sz="half" idx="1"/>
          </p:nvPr>
        </p:nvPicPr>
        <p:blipFill>
          <a:blip r:embed="rId3"/>
          <a:srcRect l="21645" r="46239" b="1"/>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8AD35A9-1C21-BD45-8816-3897FC560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Collaborative Tools</a:t>
            </a:r>
          </a:p>
          <a:p>
            <a:pPr marL="0" lvl="1" indent="0">
              <a:buNone/>
            </a:pPr>
            <a:r>
              <a:rPr lang="en-US" sz="1400"/>
              <a:t>SaaS provides various collaborative tools that enhance teamwork and communication in organizations, enabling remote work and real-time collaboration.</a:t>
            </a:r>
          </a:p>
          <a:p>
            <a:pPr marL="0" indent="0">
              <a:spcBef>
                <a:spcPts val="2500"/>
              </a:spcBef>
              <a:buNone/>
            </a:pPr>
            <a:r>
              <a:rPr lang="en-US" sz="1400" b="1"/>
              <a:t>Customer Relationship Management (CRM)</a:t>
            </a:r>
          </a:p>
          <a:p>
            <a:pPr marL="0" lvl="1" indent="0">
              <a:buNone/>
            </a:pPr>
            <a:r>
              <a:rPr lang="en-US" sz="1400"/>
              <a:t>CRM software as a service helps businesses manage customer interactions and data efficiently, improving customer satisfaction and sales.</a:t>
            </a:r>
          </a:p>
          <a:p>
            <a:pPr marL="0" indent="0">
              <a:spcBef>
                <a:spcPts val="2500"/>
              </a:spcBef>
              <a:buNone/>
            </a:pPr>
            <a:r>
              <a:rPr lang="en-US" sz="1400" b="1"/>
              <a:t>Enterprise Resource Planning (ERP)</a:t>
            </a:r>
          </a:p>
          <a:p>
            <a:pPr marL="0" lvl="1" indent="0">
              <a:buNone/>
            </a:pPr>
            <a:r>
              <a:rPr lang="en-US" sz="1400"/>
              <a:t>ERP solutions streamline business processes by integrating various departments, providing a comprehensive view of organizational performance.</a:t>
            </a:r>
            <a:endParaRPr lang="en-IN"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9044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53298-A5C4-D6A9-5E3D-F04BB9DBBE4D}"/>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a:t>Advantages and Disadvantages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balance">
            <a:extLst>
              <a:ext uri="{FF2B5EF4-FFF2-40B4-BE49-F238E27FC236}">
                <a16:creationId xmlns:a16="http://schemas.microsoft.com/office/drawing/2014/main" id="{151E1FB5-5ADD-49B9-8645-CCF24249553E}"/>
              </a:ext>
            </a:extLst>
          </p:cNvPr>
          <p:cNvPicPr>
            <a:picLocks noGrp="1" noChangeAspect="1"/>
          </p:cNvPicPr>
          <p:nvPr>
            <p:ph sz="half" idx="1"/>
          </p:nvPr>
        </p:nvPicPr>
        <p:blipFill>
          <a:blip r:embed="rId3"/>
          <a:srcRect l="15580" r="16788" b="2"/>
          <a:stretch/>
        </p:blipFill>
        <p:spPr>
          <a:xfrm>
            <a:off x="804672" y="3044952"/>
            <a:ext cx="3941064" cy="2971800"/>
          </a:xfrm>
          <a:prstGeom prst="rect">
            <a:avLst/>
          </a:prstGeom>
        </p:spPr>
      </p:pic>
      <p:sp>
        <p:nvSpPr>
          <p:cNvPr id="4" name="Content Placeholder 3">
            <a:extLst>
              <a:ext uri="{FF2B5EF4-FFF2-40B4-BE49-F238E27FC236}">
                <a16:creationId xmlns:a16="http://schemas.microsoft.com/office/drawing/2014/main" id="{883F911D-21B2-87B5-3245-66DE9DBCE55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Cost Savings</a:t>
            </a:r>
          </a:p>
          <a:p>
            <a:pPr marL="0" lvl="1" indent="0">
              <a:buNone/>
            </a:pPr>
            <a:r>
              <a:rPr lang="en-US" sz="1400"/>
              <a:t>One of the primary advantages of SaaS is the cost savings it offers, reducing the need for expensive hardware and software purchases.</a:t>
            </a:r>
          </a:p>
          <a:p>
            <a:pPr marL="0" indent="0">
              <a:spcBef>
                <a:spcPts val="2500"/>
              </a:spcBef>
              <a:buNone/>
            </a:pPr>
            <a:r>
              <a:rPr lang="en-US" sz="1400" b="1"/>
              <a:t>Accessibility</a:t>
            </a:r>
          </a:p>
          <a:p>
            <a:pPr marL="0" lvl="1" indent="0">
              <a:buNone/>
            </a:pPr>
            <a:r>
              <a:rPr lang="en-US" sz="1400"/>
              <a:t>SaaS applications are accessible from anywhere with an internet connection, providing flexibility and convenience for users.</a:t>
            </a:r>
          </a:p>
          <a:p>
            <a:pPr marL="0" indent="0">
              <a:spcBef>
                <a:spcPts val="2500"/>
              </a:spcBef>
              <a:buNone/>
            </a:pPr>
            <a:r>
              <a:rPr lang="en-US" sz="1400" b="1"/>
              <a:t>Data Security Concerns</a:t>
            </a:r>
          </a:p>
          <a:p>
            <a:pPr marL="0" lvl="1" indent="0">
              <a:buNone/>
            </a:pPr>
            <a:r>
              <a:rPr lang="en-US" sz="1400"/>
              <a:t>Despite its advantages, SaaS poses data security challenges, as sensitive information is stored off-site on third-party servers.</a:t>
            </a:r>
          </a:p>
          <a:p>
            <a:pPr marL="0" indent="0">
              <a:spcBef>
                <a:spcPts val="2500"/>
              </a:spcBef>
              <a:buNone/>
            </a:pPr>
            <a:r>
              <a:rPr lang="en-US" sz="1400" b="1"/>
              <a:t>Reliance on Service Provider</a:t>
            </a:r>
          </a:p>
          <a:p>
            <a:pPr marL="0" lvl="1" indent="0">
              <a:buNone/>
            </a:pPr>
            <a:r>
              <a:rPr lang="en-US" sz="1400"/>
              <a:t>Users must rely on the service provider's uptime and reliability, which can affect business operations if there's an outage.</a:t>
            </a:r>
            <a:endParaRPr lang="en-IN"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724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BE55E054-4E0E-AFE2-5EF1-03C8F75AA6A4}"/>
              </a:ext>
            </a:extLst>
          </p:cNvPr>
          <p:cNvSpPr>
            <a:spLocks noGrp="1"/>
          </p:cNvSpPr>
          <p:nvPr>
            <p:ph type="ctrTitle"/>
          </p:nvPr>
        </p:nvSpPr>
        <p:spPr>
          <a:xfrm>
            <a:off x="695324" y="1145308"/>
            <a:ext cx="7600263" cy="4860947"/>
          </a:xfrm>
        </p:spPr>
        <p:txBody>
          <a:bodyPr anchor="b">
            <a:normAutofit/>
          </a:bodyPr>
          <a:lstStyle/>
          <a:p>
            <a:r>
              <a:rPr lang="en-IN" sz="7600"/>
              <a:t>Identity as a Service (IDaaS)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941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CEFDAA-0AF9-21D7-5311-170C909A1B62}"/>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Definition and Key Features</a:t>
            </a:r>
          </a:p>
        </p:txBody>
      </p:sp>
      <p:pic>
        <p:nvPicPr>
          <p:cNvPr id="5" name="Content Placeholder 4" descr="Conceptual image representing mosaic media interface and the digital software. A wall of screens curves away from view, shimmering with an assortment of random graphics, animations and simple icon images.">
            <a:extLst>
              <a:ext uri="{FF2B5EF4-FFF2-40B4-BE49-F238E27FC236}">
                <a16:creationId xmlns:a16="http://schemas.microsoft.com/office/drawing/2014/main" id="{74856900-6900-45C5-A1BB-1FC007A4FEBB}"/>
              </a:ext>
            </a:extLst>
          </p:cNvPr>
          <p:cNvPicPr>
            <a:picLocks noGrp="1" noChangeAspect="1"/>
          </p:cNvPicPr>
          <p:nvPr>
            <p:ph sz="half" idx="1"/>
          </p:nvPr>
        </p:nvPicPr>
        <p:blipFill>
          <a:blip r:embed="rId3"/>
          <a:srcRect l="35081" r="19040" b="1"/>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C78F213-9F7B-AF89-FA8A-243734E48D6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en-US" sz="1400" b="1"/>
              <a:t>Single Sign-On (SSO)</a:t>
            </a:r>
          </a:p>
          <a:p>
            <a:pPr marL="0" lvl="1" indent="0">
              <a:buNone/>
            </a:pPr>
            <a:r>
              <a:rPr lang="en-US" sz="1400"/>
              <a:t>Single Sign-On (SSO) allows users to access multiple applications with one set of login credentials, improving user experience.</a:t>
            </a:r>
          </a:p>
          <a:p>
            <a:pPr marL="0" indent="0">
              <a:spcBef>
                <a:spcPts val="2500"/>
              </a:spcBef>
              <a:buNone/>
            </a:pPr>
            <a:r>
              <a:rPr lang="en-US" sz="1400" b="1"/>
              <a:t>Multi-Factor Authentication (MFA)</a:t>
            </a:r>
          </a:p>
          <a:p>
            <a:pPr marL="0" lvl="1" indent="0">
              <a:buNone/>
            </a:pPr>
            <a:r>
              <a:rPr lang="en-US" sz="1400"/>
              <a:t>Multi-Factor Authentication (MFA) enhances security by requiring two or more verification methods to access accounts.</a:t>
            </a:r>
          </a:p>
          <a:p>
            <a:pPr marL="0" indent="0">
              <a:spcBef>
                <a:spcPts val="2500"/>
              </a:spcBef>
              <a:buNone/>
            </a:pPr>
            <a:r>
              <a:rPr lang="en-US" sz="1400" b="1"/>
              <a:t>User Provisioning</a:t>
            </a:r>
          </a:p>
          <a:p>
            <a:pPr marL="0" lvl="1" indent="0">
              <a:buNone/>
            </a:pPr>
            <a:r>
              <a:rPr lang="en-US" sz="1400"/>
              <a:t>User provisioning streamlines the process of creating and managing user accounts and permissions across platforms.</a:t>
            </a:r>
            <a:endParaRPr lang="en-IN" sz="1400"/>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402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A477A2-BDC6-6AC0-F531-362B0BEE5C5B}"/>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a:t>Use Cases and Examples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Network security cyber data protection encryption safety">
            <a:extLst>
              <a:ext uri="{FF2B5EF4-FFF2-40B4-BE49-F238E27FC236}">
                <a16:creationId xmlns:a16="http://schemas.microsoft.com/office/drawing/2014/main" id="{2C921D54-19C9-4B42-A10F-76496BF8E33C}"/>
              </a:ext>
            </a:extLst>
          </p:cNvPr>
          <p:cNvPicPr>
            <a:picLocks noGrp="1" noChangeAspect="1"/>
          </p:cNvPicPr>
          <p:nvPr>
            <p:ph sz="half" idx="1"/>
          </p:nvPr>
        </p:nvPicPr>
        <p:blipFill>
          <a:blip r:embed="rId3"/>
          <a:srcRect r="538"/>
          <a:stretch/>
        </p:blipFill>
        <p:spPr>
          <a:xfrm>
            <a:off x="804672" y="3044952"/>
            <a:ext cx="3941064" cy="2971800"/>
          </a:xfrm>
          <a:prstGeom prst="rect">
            <a:avLst/>
          </a:prstGeom>
        </p:spPr>
      </p:pic>
      <p:sp>
        <p:nvSpPr>
          <p:cNvPr id="4" name="Content Placeholder 3">
            <a:extLst>
              <a:ext uri="{FF2B5EF4-FFF2-40B4-BE49-F238E27FC236}">
                <a16:creationId xmlns:a16="http://schemas.microsoft.com/office/drawing/2014/main" id="{BB8934FF-CA6D-2C39-0D10-DF5A66FDE5B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Secure Application Access</a:t>
            </a:r>
          </a:p>
          <a:p>
            <a:pPr marL="0" lvl="1" indent="0">
              <a:buNone/>
            </a:pPr>
            <a:r>
              <a:rPr lang="en-US" sz="1400"/>
              <a:t>IDaaS provides secure access to various applications by ensuring only authorized users can log in and utilize services.</a:t>
            </a:r>
          </a:p>
          <a:p>
            <a:pPr marL="0" indent="0">
              <a:spcBef>
                <a:spcPts val="2500"/>
              </a:spcBef>
              <a:buNone/>
            </a:pPr>
            <a:r>
              <a:rPr lang="en-US" sz="1400" b="1"/>
              <a:t>Compliance Management</a:t>
            </a:r>
          </a:p>
          <a:p>
            <a:pPr marL="0" lvl="1" indent="0">
              <a:buNone/>
            </a:pPr>
            <a:r>
              <a:rPr lang="en-US" sz="1400"/>
              <a:t>IDaaS solutions assist organizations in managing compliance with regulations and standards, ensuring data protection and privacy.</a:t>
            </a:r>
          </a:p>
          <a:p>
            <a:pPr marL="0" indent="0">
              <a:spcBef>
                <a:spcPts val="2500"/>
              </a:spcBef>
              <a:buNone/>
            </a:pPr>
            <a:r>
              <a:rPr lang="en-US" sz="1400" b="1"/>
              <a:t>User Identity Verification</a:t>
            </a:r>
          </a:p>
          <a:p>
            <a:pPr marL="0" lvl="1" indent="0">
              <a:buNone/>
            </a:pPr>
            <a:r>
              <a:rPr lang="en-US" sz="1400"/>
              <a:t>Identity verification is crucial for IDaaS, helping to authenticate users effectively and prevent unauthorized access.</a:t>
            </a:r>
            <a:endParaRPr lang="en-IN"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4300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20C944A7-0389-7AD4-AE80-11839C8D3FFC}"/>
              </a:ext>
            </a:extLst>
          </p:cNvPr>
          <p:cNvSpPr>
            <a:spLocks noGrp="1"/>
          </p:cNvSpPr>
          <p:nvPr>
            <p:ph type="title"/>
          </p:nvPr>
        </p:nvSpPr>
        <p:spPr>
          <a:xfrm>
            <a:off x="702129" y="914760"/>
            <a:ext cx="2806615" cy="3543764"/>
          </a:xfrm>
        </p:spPr>
        <p:txBody>
          <a:bodyPr>
            <a:normAutofit/>
          </a:bodyPr>
          <a:lstStyle/>
          <a:p>
            <a:r>
              <a:rPr lang="en-IN" sz="2500"/>
              <a:t>Advantages and Disadvantages</a:t>
            </a:r>
          </a:p>
        </p:txBody>
      </p:sp>
      <p:cxnSp>
        <p:nvCxnSpPr>
          <p:cNvPr id="10" name="Straight Connector 9">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FF4501-3289-7B63-9795-B9649F521A76}"/>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902149" y="978558"/>
            <a:ext cx="7591859" cy="5091495"/>
          </a:xfrm>
        </p:spPr>
        <p:txBody>
          <a:bodyPr>
            <a:normAutofit/>
          </a:bodyPr>
          <a:lstStyle/>
          <a:p>
            <a:pPr marL="0" indent="0">
              <a:lnSpc>
                <a:spcPct val="100000"/>
              </a:lnSpc>
              <a:spcBef>
                <a:spcPts val="2500"/>
              </a:spcBef>
              <a:buNone/>
            </a:pPr>
            <a:r>
              <a:rPr lang="en-US" sz="1400" b="1"/>
              <a:t>Improved Security</a:t>
            </a:r>
          </a:p>
          <a:p>
            <a:pPr marL="0" lvl="1" indent="0">
              <a:lnSpc>
                <a:spcPct val="100000"/>
              </a:lnSpc>
              <a:buNone/>
            </a:pPr>
            <a:r>
              <a:rPr lang="en-US" sz="1400"/>
              <a:t>One of the main advantages of IDaaS is enhanced security protocols that protect user data and identity.</a:t>
            </a:r>
          </a:p>
          <a:p>
            <a:pPr marL="0" indent="0">
              <a:lnSpc>
                <a:spcPct val="100000"/>
              </a:lnSpc>
              <a:spcBef>
                <a:spcPts val="2500"/>
              </a:spcBef>
              <a:buNone/>
            </a:pPr>
            <a:r>
              <a:rPr lang="en-US" sz="1400" b="1"/>
              <a:t>Streamlined User Management</a:t>
            </a:r>
          </a:p>
          <a:p>
            <a:pPr marL="0" lvl="1" indent="0">
              <a:lnSpc>
                <a:spcPct val="100000"/>
              </a:lnSpc>
              <a:buNone/>
            </a:pPr>
            <a:r>
              <a:rPr lang="en-US" sz="1400"/>
              <a:t>IDaaS offers centralized user management, simplifying user provisioning and de-provisioning processes.</a:t>
            </a:r>
          </a:p>
          <a:p>
            <a:pPr marL="0" indent="0">
              <a:lnSpc>
                <a:spcPct val="100000"/>
              </a:lnSpc>
              <a:spcBef>
                <a:spcPts val="2500"/>
              </a:spcBef>
              <a:buNone/>
            </a:pPr>
            <a:r>
              <a:rPr lang="en-US" sz="1400" b="1"/>
              <a:t>Reduced IT Overhead</a:t>
            </a:r>
          </a:p>
          <a:p>
            <a:pPr marL="0" lvl="1" indent="0">
              <a:lnSpc>
                <a:spcPct val="100000"/>
              </a:lnSpc>
              <a:buNone/>
            </a:pPr>
            <a:r>
              <a:rPr lang="en-US" sz="1400"/>
              <a:t>By outsourcing identity management, organizations can significantly reduce their IT operational costs and overhead.</a:t>
            </a:r>
          </a:p>
          <a:p>
            <a:pPr marL="0" indent="0">
              <a:lnSpc>
                <a:spcPct val="100000"/>
              </a:lnSpc>
              <a:spcBef>
                <a:spcPts val="2500"/>
              </a:spcBef>
              <a:buNone/>
            </a:pPr>
            <a:r>
              <a:rPr lang="en-US" sz="1400" b="1"/>
              <a:t>Integration Challenges</a:t>
            </a:r>
          </a:p>
          <a:p>
            <a:pPr marL="0" lvl="1" indent="0">
              <a:lnSpc>
                <a:spcPct val="100000"/>
              </a:lnSpc>
              <a:buNone/>
            </a:pPr>
            <a:r>
              <a:rPr lang="en-US" sz="1400"/>
              <a:t>One disadvantage of IDaaS can be the challenges faced while integrating with existing systems and applications.</a:t>
            </a:r>
          </a:p>
          <a:p>
            <a:pPr marL="0" indent="0">
              <a:lnSpc>
                <a:spcPct val="100000"/>
              </a:lnSpc>
              <a:spcBef>
                <a:spcPts val="2500"/>
              </a:spcBef>
              <a:buNone/>
            </a:pPr>
            <a:r>
              <a:rPr lang="en-US" sz="1400" b="1"/>
              <a:t>Potential Vendor Lock-in</a:t>
            </a:r>
          </a:p>
          <a:p>
            <a:pPr marL="0" lvl="1" indent="0">
              <a:lnSpc>
                <a:spcPct val="100000"/>
              </a:lnSpc>
              <a:buNone/>
            </a:pPr>
            <a:r>
              <a:rPr lang="en-US" sz="1400"/>
              <a:t>Relying on a single IDaaS provider may lead to potential vendor lock-in, limiting flexibility and options.</a:t>
            </a:r>
            <a:endParaRPr lang="en-IN" sz="1400"/>
          </a:p>
        </p:txBody>
      </p:sp>
      <p:cxnSp>
        <p:nvCxnSpPr>
          <p:cNvPr id="12" name="Straight Connector 11">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2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29228AAF-31FA-D258-61E6-1F79DCE92B15}"/>
              </a:ext>
            </a:extLst>
          </p:cNvPr>
          <p:cNvSpPr>
            <a:spLocks noGrp="1"/>
          </p:cNvSpPr>
          <p:nvPr>
            <p:ph type="title"/>
          </p:nvPr>
        </p:nvSpPr>
        <p:spPr>
          <a:xfrm>
            <a:off x="700636" y="1280538"/>
            <a:ext cx="7995130" cy="1408176"/>
          </a:xfrm>
        </p:spPr>
        <p:txBody>
          <a:bodyPr anchor="b">
            <a:normAutofit/>
          </a:bodyPr>
          <a:lstStyle/>
          <a:p>
            <a:r>
              <a:rPr lang="en-IN" sz="6000"/>
              <a:t>Conclusion</a:t>
            </a:r>
          </a:p>
        </p:txBody>
      </p:sp>
      <p:cxnSp>
        <p:nvCxnSpPr>
          <p:cNvPr id="10" name="Straight Connector 9">
            <a:extLst>
              <a:ext uri="{FF2B5EF4-FFF2-40B4-BE49-F238E27FC236}">
                <a16:creationId xmlns:a16="http://schemas.microsoft.com/office/drawing/2014/main" id="{CA8CF56C-58F2-6FFF-1369-D8C85682AD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3077378"/>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E50E74BA-AD05-68DD-C493-CEF40E930B75}"/>
              </a:ext>
            </a:extLst>
          </p:cNvPr>
          <p:cNvGraphicFramePr>
            <a:graphicFrameLocks noGrp="1"/>
          </p:cNvGraphicFramePr>
          <p:nvPr>
            <p:ph idx="1"/>
            <p:extLst>
              <p:ext uri="{D42A27DB-BD31-4B8C-83A1-F6EECF244321}">
                <p14:modId xmlns:p14="http://schemas.microsoft.com/office/powerpoint/2010/main" val="4001206890"/>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704087" y="3659393"/>
          <a:ext cx="10785783"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058850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3BBC322A-F212-8134-B71A-35A023B897F5}"/>
              </a:ext>
            </a:extLst>
          </p:cNvPr>
          <p:cNvSpPr>
            <a:spLocks noGrp="1"/>
          </p:cNvSpPr>
          <p:nvPr>
            <p:ph type="ctrTitle"/>
          </p:nvPr>
        </p:nvSpPr>
        <p:spPr>
          <a:xfrm>
            <a:off x="695324" y="1145308"/>
            <a:ext cx="7600263" cy="4860947"/>
          </a:xfrm>
        </p:spPr>
        <p:txBody>
          <a:bodyPr anchor="b">
            <a:normAutofit/>
          </a:bodyPr>
          <a:lstStyle/>
          <a:p>
            <a:r>
              <a:rPr lang="en-IN" sz="7600"/>
              <a:t>Introduction to Cloud Computing</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65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442396FD-8313-D21F-6680-5719689E0E05}"/>
              </a:ext>
            </a:extLst>
          </p:cNvPr>
          <p:cNvSpPr>
            <a:spLocks noGrp="1"/>
          </p:cNvSpPr>
          <p:nvPr>
            <p:ph type="title"/>
          </p:nvPr>
        </p:nvSpPr>
        <p:spPr>
          <a:xfrm>
            <a:off x="702129" y="914760"/>
            <a:ext cx="2806615" cy="3543764"/>
          </a:xfrm>
        </p:spPr>
        <p:txBody>
          <a:bodyPr>
            <a:normAutofit/>
          </a:bodyPr>
          <a:lstStyle/>
          <a:p>
            <a:r>
              <a:rPr lang="en-IN" sz="2500"/>
              <a:t>Definition and Characteristics of Cloud Computing</a:t>
            </a:r>
          </a:p>
        </p:txBody>
      </p:sp>
      <p:cxnSp>
        <p:nvCxnSpPr>
          <p:cNvPr id="10" name="Straight Connector 9">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F08931-7E63-09AF-B514-8FE91F6AAAC8}"/>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902149" y="978558"/>
            <a:ext cx="7591859" cy="5091495"/>
          </a:xfrm>
        </p:spPr>
        <p:txBody>
          <a:bodyPr>
            <a:normAutofit/>
          </a:bodyPr>
          <a:lstStyle/>
          <a:p>
            <a:pPr marL="0" indent="0">
              <a:spcBef>
                <a:spcPts val="2500"/>
              </a:spcBef>
              <a:buNone/>
            </a:pPr>
            <a:r>
              <a:rPr lang="en-US" sz="1400" b="1"/>
              <a:t>On-Demand Self-Service</a:t>
            </a:r>
          </a:p>
          <a:p>
            <a:pPr marL="0" lvl="1" indent="0">
              <a:buNone/>
            </a:pPr>
            <a:r>
              <a:rPr lang="en-US" sz="1400"/>
              <a:t>Users can provision computing resources automatically without requiring human interaction with service providers.</a:t>
            </a:r>
          </a:p>
          <a:p>
            <a:pPr marL="0" indent="0">
              <a:spcBef>
                <a:spcPts val="2500"/>
              </a:spcBef>
              <a:buNone/>
            </a:pPr>
            <a:r>
              <a:rPr lang="en-US" sz="1400" b="1"/>
              <a:t>Broad Network Access</a:t>
            </a:r>
          </a:p>
          <a:p>
            <a:pPr marL="0" lvl="1" indent="0">
              <a:buNone/>
            </a:pPr>
            <a:r>
              <a:rPr lang="en-US" sz="1400"/>
              <a:t>Cloud services are accessible over the network from various devices, including smartphones, tablets, and computers.</a:t>
            </a:r>
          </a:p>
          <a:p>
            <a:pPr marL="0" indent="0">
              <a:spcBef>
                <a:spcPts val="2500"/>
              </a:spcBef>
              <a:buNone/>
            </a:pPr>
            <a:r>
              <a:rPr lang="en-US" sz="1400" b="1"/>
              <a:t>Resource Pooling</a:t>
            </a:r>
          </a:p>
          <a:p>
            <a:pPr marL="0" lvl="1" indent="0">
              <a:buNone/>
            </a:pPr>
            <a:r>
              <a:rPr lang="en-US" sz="1400"/>
              <a:t>Providers pool resources to serve multiple consumers using a multi-tenant model, maximizing efficiency and flexibility.</a:t>
            </a:r>
          </a:p>
          <a:p>
            <a:pPr marL="0" indent="0">
              <a:spcBef>
                <a:spcPts val="2500"/>
              </a:spcBef>
              <a:buNone/>
            </a:pPr>
            <a:r>
              <a:rPr lang="en-US" sz="1400" b="1"/>
              <a:t>Rapid Elasticity</a:t>
            </a:r>
          </a:p>
          <a:p>
            <a:pPr marL="0" lvl="1" indent="0">
              <a:buNone/>
            </a:pPr>
            <a:r>
              <a:rPr lang="en-US" sz="1400"/>
              <a:t>Resources can be rapidly and elastically provisioned to quickly scale according to demand.</a:t>
            </a:r>
          </a:p>
          <a:p>
            <a:pPr marL="0" indent="0">
              <a:spcBef>
                <a:spcPts val="2500"/>
              </a:spcBef>
              <a:buNone/>
            </a:pPr>
            <a:r>
              <a:rPr lang="en-US" sz="1400" b="1"/>
              <a:t>Measured Service</a:t>
            </a:r>
          </a:p>
          <a:p>
            <a:pPr marL="0" lvl="1" indent="0">
              <a:buNone/>
            </a:pPr>
            <a:r>
              <a:rPr lang="en-US" sz="1400"/>
              <a:t>Cloud systems automatically control and optimize resource usage, providing transparency for both providers and consumers.</a:t>
            </a:r>
            <a:endParaRPr lang="en-IN" sz="1400"/>
          </a:p>
        </p:txBody>
      </p:sp>
      <p:cxnSp>
        <p:nvCxnSpPr>
          <p:cNvPr id="12" name="Straight Connector 11">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410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6ECA0-D040-C3C4-9D34-E61DB62D7179}"/>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History and Evolution of Cloud Computing</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421CE3C-B128-ACCA-6E02-D0119BBA1F2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n-US" sz="1400" b="1"/>
              <a:t>Mainframe Computing Origins</a:t>
            </a:r>
          </a:p>
          <a:p>
            <a:pPr marL="0" lvl="1" indent="0">
              <a:buNone/>
            </a:pPr>
            <a:r>
              <a:rPr lang="en-US" sz="1400"/>
              <a:t>Cloud computing traces its roots back to mainframe computing in the 1960s, where centralized computing power was utilized.</a:t>
            </a:r>
          </a:p>
          <a:p>
            <a:pPr marL="0" indent="0">
              <a:spcBef>
                <a:spcPts val="2500"/>
              </a:spcBef>
              <a:buNone/>
            </a:pPr>
            <a:r>
              <a:rPr lang="en-US" sz="1400" b="1"/>
              <a:t>Advent of Virtualization</a:t>
            </a:r>
          </a:p>
          <a:p>
            <a:pPr marL="0" lvl="1" indent="0">
              <a:buNone/>
            </a:pPr>
            <a:r>
              <a:rPr lang="en-US" sz="1400"/>
              <a:t>The emergence of virtualization technologies in the 2000s was a key milestone that enabled the development of modern cloud services.</a:t>
            </a:r>
          </a:p>
          <a:p>
            <a:pPr marL="0" indent="0">
              <a:spcBef>
                <a:spcPts val="2500"/>
              </a:spcBef>
              <a:buNone/>
            </a:pPr>
            <a:r>
              <a:rPr lang="en-US" sz="1400" b="1"/>
              <a:t>Modern Cloud Services</a:t>
            </a:r>
          </a:p>
          <a:p>
            <a:pPr marL="0" lvl="1" indent="0">
              <a:buNone/>
            </a:pPr>
            <a:r>
              <a:rPr lang="en-US" sz="1400"/>
              <a:t>Today, cloud computing encompasses a wide range of services, from storage to software, accessible over the internet.</a:t>
            </a:r>
            <a:endParaRPr lang="en-IN"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loud Computing">
            <a:extLst>
              <a:ext uri="{FF2B5EF4-FFF2-40B4-BE49-F238E27FC236}">
                <a16:creationId xmlns:a16="http://schemas.microsoft.com/office/drawing/2014/main" id="{C4BA3046-6E37-454B-A0C6-8AF4824D94FA}"/>
              </a:ext>
            </a:extLst>
          </p:cNvPr>
          <p:cNvPicPr>
            <a:picLocks noGrp="1" noChangeAspect="1"/>
          </p:cNvPicPr>
          <p:nvPr>
            <p:ph sz="half" idx="1"/>
          </p:nvPr>
        </p:nvPicPr>
        <p:blipFill>
          <a:blip r:embed="rId3"/>
          <a:srcRect l="32672" r="31661"/>
          <a:stretch/>
        </p:blipFill>
        <p:spPr>
          <a:xfrm>
            <a:off x="8115300" y="10"/>
            <a:ext cx="4076700" cy="6857990"/>
          </a:xfrm>
          <a:prstGeom prst="rect">
            <a:avLst/>
          </a:prstGeom>
        </p:spPr>
      </p:pic>
    </p:spTree>
    <p:extLst>
      <p:ext uri="{BB962C8B-B14F-4D97-AF65-F5344CB8AC3E}">
        <p14:creationId xmlns:p14="http://schemas.microsoft.com/office/powerpoint/2010/main" val="6017996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28A6D-3B5D-08D8-53B1-C20156CA54FE}"/>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a:t>Benefits and Challenges of Cloud Adoption</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Digital work of Social Media on Cloud Service">
            <a:extLst>
              <a:ext uri="{FF2B5EF4-FFF2-40B4-BE49-F238E27FC236}">
                <a16:creationId xmlns:a16="http://schemas.microsoft.com/office/drawing/2014/main" id="{1FE679FA-5BB9-4007-96A4-90D90674931B}"/>
              </a:ext>
            </a:extLst>
          </p:cNvPr>
          <p:cNvPicPr>
            <a:picLocks noGrp="1" noChangeAspect="1"/>
          </p:cNvPicPr>
          <p:nvPr>
            <p:ph sz="half" idx="1"/>
          </p:nvPr>
        </p:nvPicPr>
        <p:blipFill>
          <a:blip r:embed="rId3"/>
          <a:srcRect l="11480" r="-3" b="-3"/>
          <a:stretch/>
        </p:blipFill>
        <p:spPr>
          <a:xfrm>
            <a:off x="804672" y="3044952"/>
            <a:ext cx="3941064" cy="2971800"/>
          </a:xfrm>
          <a:prstGeom prst="rect">
            <a:avLst/>
          </a:prstGeom>
        </p:spPr>
      </p:pic>
      <p:sp>
        <p:nvSpPr>
          <p:cNvPr id="4" name="Content Placeholder 3">
            <a:extLst>
              <a:ext uri="{FF2B5EF4-FFF2-40B4-BE49-F238E27FC236}">
                <a16:creationId xmlns:a16="http://schemas.microsoft.com/office/drawing/2014/main" id="{8BA86B35-E014-84F0-DF41-2A2C4A6B986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en-US" sz="1400" b="1"/>
              <a:t>Benefits of Cloud Adoption</a:t>
            </a:r>
          </a:p>
          <a:p>
            <a:pPr marL="0" lvl="1" indent="0">
              <a:buNone/>
            </a:pPr>
            <a:r>
              <a:rPr lang="en-US" sz="1400"/>
              <a:t>Cloud computing offers significant benefits like cost savings, improved scalability, and enhanced collaboration among teams.</a:t>
            </a:r>
          </a:p>
          <a:p>
            <a:pPr marL="0" indent="0">
              <a:spcBef>
                <a:spcPts val="2500"/>
              </a:spcBef>
              <a:buNone/>
            </a:pPr>
            <a:r>
              <a:rPr lang="en-US" sz="1400" b="1"/>
              <a:t>Security Concerns</a:t>
            </a:r>
          </a:p>
          <a:p>
            <a:pPr marL="0" lvl="1" indent="0">
              <a:buNone/>
            </a:pPr>
            <a:r>
              <a:rPr lang="en-US" sz="1400"/>
              <a:t>One of the major challenges of cloud adoption is security concerns, which can put sensitive data at risk.</a:t>
            </a:r>
          </a:p>
          <a:p>
            <a:pPr marL="0" indent="0">
              <a:spcBef>
                <a:spcPts val="2500"/>
              </a:spcBef>
              <a:buNone/>
            </a:pPr>
            <a:r>
              <a:rPr lang="en-US" sz="1400" b="1"/>
              <a:t>Compliance Issues</a:t>
            </a:r>
          </a:p>
          <a:p>
            <a:pPr marL="0" lvl="1" indent="0">
              <a:buNone/>
            </a:pPr>
            <a:r>
              <a:rPr lang="en-US" sz="1400"/>
              <a:t>Organizations must navigate compliance issues when adopting cloud services to ensure they meet industry regulations.</a:t>
            </a:r>
          </a:p>
          <a:p>
            <a:pPr marL="0" indent="0">
              <a:spcBef>
                <a:spcPts val="2500"/>
              </a:spcBef>
              <a:buNone/>
            </a:pPr>
            <a:r>
              <a:rPr lang="en-US" sz="1400" b="1"/>
              <a:t>Potential Downtime</a:t>
            </a:r>
          </a:p>
          <a:p>
            <a:pPr marL="0" lvl="1" indent="0">
              <a:buNone/>
            </a:pPr>
            <a:r>
              <a:rPr lang="en-US" sz="1400"/>
              <a:t>Cloud services can experience potential downtime, which may affect business operations and service availability.</a:t>
            </a:r>
            <a:endParaRPr lang="en-IN" sz="1400"/>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8308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12D2D71-6751-4F38-A6BF-13B120904FA5}"/>
              </a:ext>
            </a:extLst>
          </p:cNvPr>
          <p:cNvSpPr>
            <a:spLocks noGrp="1"/>
          </p:cNvSpPr>
          <p:nvPr>
            <p:ph type="ctrTitle"/>
          </p:nvPr>
        </p:nvSpPr>
        <p:spPr>
          <a:xfrm>
            <a:off x="695324" y="1145308"/>
            <a:ext cx="7600263" cy="4860947"/>
          </a:xfrm>
        </p:spPr>
        <p:txBody>
          <a:bodyPr anchor="b">
            <a:normAutofit/>
          </a:bodyPr>
          <a:lstStyle/>
          <a:p>
            <a:r>
              <a:rPr lang="en-IN" sz="7600"/>
              <a:t>Key Cloud Service Models</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78410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9C2D30-5C52-A9CF-78E1-B72918FAE33F}"/>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a:t>Infrastructure as a Service (IaaS)</a:t>
            </a:r>
          </a:p>
        </p:txBody>
      </p:sp>
      <p:pic>
        <p:nvPicPr>
          <p:cNvPr id="5" name="Content Placeholder 4" descr="Cloud computing digital concept">
            <a:extLst>
              <a:ext uri="{FF2B5EF4-FFF2-40B4-BE49-F238E27FC236}">
                <a16:creationId xmlns:a16="http://schemas.microsoft.com/office/drawing/2014/main" id="{75A2CCC3-63AB-46D5-8AAC-8FB9E35F49D8}"/>
              </a:ext>
            </a:extLst>
          </p:cNvPr>
          <p:cNvPicPr>
            <a:picLocks noGrp="1" noChangeAspect="1"/>
          </p:cNvPicPr>
          <p:nvPr>
            <p:ph sz="half" idx="1"/>
          </p:nvPr>
        </p:nvPicPr>
        <p:blipFill>
          <a:blip r:embed="rId3"/>
          <a:srcRect l="38336" r="12089"/>
          <a:stretch/>
        </p:blipFill>
        <p:spPr>
          <a:xfrm>
            <a:off x="20" y="10"/>
            <a:ext cx="6044164" cy="6857990"/>
          </a:xfrm>
          <a:prstGeom prst="rect">
            <a:avLst/>
          </a:prstGeom>
        </p:spPr>
      </p:pic>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A0BA11C-CD09-D834-3491-C884CA97EAF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en-US" sz="1400" b="1"/>
              <a:t>Virtualized Computing Resources</a:t>
            </a:r>
          </a:p>
          <a:p>
            <a:pPr marL="0" lvl="1" indent="0">
              <a:buNone/>
            </a:pPr>
            <a:r>
              <a:rPr lang="en-US" sz="1400"/>
              <a:t>IaaS offers virtualized servers, storage, and networking resources over the internet, enabling efficient resource management.</a:t>
            </a:r>
          </a:p>
          <a:p>
            <a:pPr marL="0" indent="0">
              <a:spcBef>
                <a:spcPts val="2500"/>
              </a:spcBef>
              <a:buNone/>
            </a:pPr>
            <a:r>
              <a:rPr lang="en-US" sz="1400" b="1"/>
              <a:t>Flexibility and Scalability</a:t>
            </a:r>
          </a:p>
          <a:p>
            <a:pPr marL="0" lvl="1" indent="0">
              <a:buNone/>
            </a:pPr>
            <a:r>
              <a:rPr lang="en-US" sz="1400"/>
              <a:t>This model provides businesses with the flexibility to scale resources up or down based on their demand.</a:t>
            </a:r>
            <a:endParaRPr lang="en-IN" sz="1400"/>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0593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1A042-809F-CFDC-D197-D5E457E728C5}"/>
              </a:ext>
            </a:extLst>
          </p:cNvPr>
          <p:cNvSpPr>
            <a:spLocks noGrp="1"/>
          </p:cNvSpPr>
          <p:nvPr>
            <p:ph type="title"/>
          </p:nvPr>
        </p:nvSpPr>
        <p:spPr>
          <a:xfrm>
            <a:off x="704088" y="914401"/>
            <a:ext cx="6766560" cy="1307592"/>
          </a:xfrm>
        </p:spPr>
        <p:txBody>
          <a:bodyPr vert="horz" lIns="91440" tIns="45720" rIns="91440" bIns="45720" rtlCol="0" anchor="t">
            <a:normAutofit/>
          </a:bodyPr>
          <a:lstStyle/>
          <a:p>
            <a:pPr>
              <a:lnSpc>
                <a:spcPct val="90000"/>
              </a:lnSpc>
            </a:pPr>
            <a:r>
              <a:rPr lang="en-US"/>
              <a:t>Platform as a Service (PaaS)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606B688-3F6B-609D-3A87-8FAA9704F5E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8" y="2221994"/>
            <a:ext cx="6766560" cy="3739896"/>
          </a:xfrm>
        </p:spPr>
        <p:txBody>
          <a:bodyPr>
            <a:normAutofit/>
          </a:bodyPr>
          <a:lstStyle/>
          <a:p>
            <a:pPr marL="0" indent="0">
              <a:spcBef>
                <a:spcPts val="2500"/>
              </a:spcBef>
              <a:buNone/>
            </a:pPr>
            <a:r>
              <a:rPr lang="en-US" sz="1400" b="1"/>
              <a:t>Simplified Development Process</a:t>
            </a:r>
          </a:p>
          <a:p>
            <a:pPr marL="0" lvl="1" indent="0">
              <a:buNone/>
            </a:pPr>
            <a:r>
              <a:rPr lang="en-US" sz="1400"/>
              <a:t>PaaS simplifies the development process by providing built-in tools and services, allowing developers to focus on application development.</a:t>
            </a:r>
          </a:p>
          <a:p>
            <a:pPr marL="0" indent="0">
              <a:spcBef>
                <a:spcPts val="2500"/>
              </a:spcBef>
              <a:buNone/>
            </a:pPr>
            <a:r>
              <a:rPr lang="en-US" sz="1400" b="1"/>
              <a:t>Infrastructure Management</a:t>
            </a:r>
          </a:p>
          <a:p>
            <a:pPr marL="0" lvl="1" indent="0">
              <a:buNone/>
            </a:pPr>
            <a:r>
              <a:rPr lang="en-US" sz="1400"/>
              <a:t>Developers can avoid the complexities of managing underlying infrastructure with PaaS, as it abstracts these details.</a:t>
            </a:r>
          </a:p>
          <a:p>
            <a:pPr marL="0" indent="0">
              <a:spcBef>
                <a:spcPts val="2500"/>
              </a:spcBef>
              <a:buNone/>
            </a:pPr>
            <a:r>
              <a:rPr lang="en-US" sz="1400" b="1"/>
              <a:t>Scalability and Flexibility</a:t>
            </a:r>
          </a:p>
          <a:p>
            <a:pPr marL="0" lvl="1" indent="0">
              <a:buNone/>
            </a:pPr>
            <a:r>
              <a:rPr lang="en-US" sz="1400"/>
              <a:t>PaaS offers scalability and flexibility for application deployment, allowing businesses to adapt quickly to changing demands.</a:t>
            </a:r>
            <a:endParaRPr lang="en-IN" sz="140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loud computing concept isolated on white background">
            <a:extLst>
              <a:ext uri="{FF2B5EF4-FFF2-40B4-BE49-F238E27FC236}">
                <a16:creationId xmlns:a16="http://schemas.microsoft.com/office/drawing/2014/main" id="{CF55A715-2D2D-41A3-8E42-43F33DDA3991}"/>
              </a:ext>
            </a:extLst>
          </p:cNvPr>
          <p:cNvPicPr>
            <a:picLocks noGrp="1" noChangeAspect="1"/>
          </p:cNvPicPr>
          <p:nvPr>
            <p:ph sz="half" idx="1"/>
          </p:nvPr>
        </p:nvPicPr>
        <p:blipFill>
          <a:blip r:embed="rId3"/>
          <a:srcRect l="26698" r="28718"/>
          <a:stretch/>
        </p:blipFill>
        <p:spPr>
          <a:xfrm>
            <a:off x="8115300" y="10"/>
            <a:ext cx="4076700" cy="6857990"/>
          </a:xfrm>
          <a:prstGeom prst="rect">
            <a:avLst/>
          </a:prstGeom>
        </p:spPr>
      </p:pic>
    </p:spTree>
    <p:extLst>
      <p:ext uri="{BB962C8B-B14F-4D97-AF65-F5344CB8AC3E}">
        <p14:creationId xmlns:p14="http://schemas.microsoft.com/office/powerpoint/2010/main" val="1025931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2406</Words>
  <Application>Microsoft Office PowerPoint</Application>
  <PresentationFormat>Widescreen</PresentationFormat>
  <Paragraphs>220</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Calisto MT</vt:lpstr>
      <vt:lpstr>Univers Condensed</vt:lpstr>
      <vt:lpstr>ChronicleVTI</vt:lpstr>
      <vt:lpstr>Cloud Fundamentals: Understanding the Core Concepts and Services</vt:lpstr>
      <vt:lpstr>Agenda Overview</vt:lpstr>
      <vt:lpstr>Introduction to Cloud Computing</vt:lpstr>
      <vt:lpstr>Definition and Characteristics of Cloud Computing</vt:lpstr>
      <vt:lpstr>History and Evolution of Cloud Computing</vt:lpstr>
      <vt:lpstr>Benefits and Challenges of Cloud Adoption</vt:lpstr>
      <vt:lpstr>Key Cloud Service Models</vt:lpstr>
      <vt:lpstr>Infrastructure as a Service (IaaS)</vt:lpstr>
      <vt:lpstr>Platform as a Service (PaaS)</vt:lpstr>
      <vt:lpstr>Software as a Service (SaaS)</vt:lpstr>
      <vt:lpstr>Infrastructure as a Service (IaaS)</vt:lpstr>
      <vt:lpstr>Definition and Key Features</vt:lpstr>
      <vt:lpstr>Use Cases and Examples</vt:lpstr>
      <vt:lpstr>Advantages and Disadvantages</vt:lpstr>
      <vt:lpstr>Platform as a Service (PaaS)</vt:lpstr>
      <vt:lpstr>Definition and Key Features</vt:lpstr>
      <vt:lpstr>Use Cases and Examples</vt:lpstr>
      <vt:lpstr>Advantages and Disadvantages</vt:lpstr>
      <vt:lpstr>Software as a Service (SaaS)</vt:lpstr>
      <vt:lpstr>Definition and Key Features</vt:lpstr>
      <vt:lpstr>Use Cases and Examples</vt:lpstr>
      <vt:lpstr>Advantages and Disadvantages</vt:lpstr>
      <vt:lpstr>Identity as a Service (IDaaS)</vt:lpstr>
      <vt:lpstr>Definition and Key Features</vt:lpstr>
      <vt:lpstr>Use Cases and Examples</vt:lpstr>
      <vt:lpstr>Advantages and Disadvantages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Shah</dc:creator>
  <cp:lastModifiedBy>Nikhil Shah</cp:lastModifiedBy>
  <cp:revision>1</cp:revision>
  <dcterms:created xsi:type="dcterms:W3CDTF">2025-04-19T03:40:28Z</dcterms:created>
  <dcterms:modified xsi:type="dcterms:W3CDTF">2025-04-19T03:44:28Z</dcterms:modified>
</cp:coreProperties>
</file>